
<file path=[Content_Types].xml><?xml version="1.0" encoding="utf-8"?>
<Types xmlns="http://schemas.openxmlformats.org/package/2006/content-types">
  <Default Extension="rels" ContentType="application/vnd.openxmlformats-package.relationships+xml"/>
  <Override PartName="/ppt/slides/slide14.xml" ContentType="application/vnd.openxmlformats-officedocument.presentationml.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slideLayouts/slideLayout16.xml" ContentType="application/vnd.openxmlformats-officedocument.presentationml.slideLayout+xml"/>
  <Override PartName="/ppt/slides/slide28.xml" ContentType="application/vnd.openxmlformats-officedocument.presentationml.slide+xml"/>
  <Override PartName="/ppt/slides/slide54.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docProps/core.xml" ContentType="application/vnd.openxmlformats-package.core-properties+xml"/>
  <Override PartName="/ppt/slides/slide44.xml" ContentType="application/vnd.openxmlformats-officedocument.presentationml.slide+xml"/>
  <Override PartName="/ppt/slideLayouts/slideLayout15.xml" ContentType="application/vnd.openxmlformats-officedocument.presentationml.slideLayout+xml"/>
  <Override PartName="/ppt/slides/slide27.xml" ContentType="application/vnd.openxmlformats-officedocument.presentationml.slide+xml"/>
  <Override PartName="/ppt/slides/slide53.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Layouts/slideLayout4.xml" ContentType="application/vnd.openxmlformats-officedocument.presentationml.slideLayout+xml"/>
  <Default Extension="png" ContentType="image/png"/>
  <Override PartName="/ppt/slides/slide12.xml" ContentType="application/vnd.openxmlformats-officedocument.presentationml.slide+xml"/>
  <Override PartName="/ppt/presProps.xml" ContentType="application/vnd.openxmlformats-officedocument.presentationml.presProps+xml"/>
  <Override PartName="/ppt/slides/slide43.xml" ContentType="application/vnd.openxmlformats-officedocument.presentationml.slide+xml"/>
  <Override PartName="/ppt/slides/slide26.xml" ContentType="application/vnd.openxmlformats-officedocument.presentationml.slide+xml"/>
  <Override PartName="/ppt/slideLayouts/slideLayout14.xml" ContentType="application/vnd.openxmlformats-officedocument.presentationml.slideLayout+xml"/>
  <Override PartName="/ppt/slides/slide52.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slides/slide49.xml" ContentType="application/vnd.openxmlformats-officedocument.presentationml.slide+xml"/>
  <Override PartName="/ppt/slides/slide42.xml" ContentType="application/vnd.openxmlformats-officedocument.presentationml.slide+xml"/>
  <Override PartName="/ppt/slideLayouts/slideLayout13.xml" ContentType="application/vnd.openxmlformats-officedocument.presentationml.slideLayout+xml"/>
  <Override PartName="/ppt/slides/slide25.xml" ContentType="application/vnd.openxmlformats-officedocument.presentationml.slide+xml"/>
  <Override PartName="/ppt/slides/slide51.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10.xml" ContentType="application/vnd.openxmlformats-officedocument.presentationml.slide+xml"/>
  <Override PartName="/docProps/app.xml" ContentType="application/vnd.openxmlformats-officedocument.extended-properties+xml"/>
  <Override PartName="/ppt/slides/slide48.xml" ContentType="application/vnd.openxmlformats-officedocument.presentationml.slide+xml"/>
  <Override PartName="/ppt/slideLayouts/slideLayout19.xml" ContentType="application/vnd.openxmlformats-officedocument.presentationml.slideLayout+xml"/>
  <Override PartName="/ppt/slides/slide41.xml" ContentType="application/vnd.openxmlformats-officedocument.presentationml.slide+xml"/>
  <Override PartName="/ppt/slideLayouts/slideLayout12.xml" ContentType="application/vnd.openxmlformats-officedocument.presentationml.slideLayout+xml"/>
  <Override PartName="/ppt/slides/slide24.xml" ContentType="application/vnd.openxmlformats-officedocument.presentationml.slide+xml"/>
  <Override PartName="/ppt/slides/slide50.xml" ContentType="application/vnd.openxmlformats-officedocument.presentationml.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Default Extension="jpeg" ContentType="image/jpeg"/>
  <Override PartName="/ppt/viewProps.xml" ContentType="application/vnd.openxmlformats-officedocument.presentationml.viewProps+xml"/>
  <Override PartName="/ppt/slides/slide47.xml" ContentType="application/vnd.openxmlformats-officedocument.presentationml.slide+xml"/>
  <Override PartName="/ppt/slideLayouts/slideLayout18.xml" ContentType="application/vnd.openxmlformats-officedocument.presentationml.slideLayout+xml"/>
  <Override PartName="/ppt/slides/slide40.xml" ContentType="application/vnd.openxmlformats-officedocument.presentationml.slid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Layouts/slideLayout7.xml" ContentType="application/vnd.openxmlformats-officedocument.presentationml.slideLayout+xml"/>
  <Override PartName="/ppt/slideLayouts/slideLayout20.xml" ContentType="application/vnd.openxmlformats-officedocument.presentationml.slideLayout+xml"/>
  <Override PartName="/ppt/slides/slide32.xml" ContentType="application/vnd.openxmlformats-officedocument.presentationml.slide+xml"/>
  <Override PartName="/ppt/slides/slide15.xml" ContentType="application/vnd.openxmlformats-officedocument.presentationml.slide+xml"/>
  <Override PartName="/ppt/slides/slide46.xml" ContentType="application/vnd.openxmlformats-officedocument.presentationml.slide+xml"/>
  <Override PartName="/ppt/slideLayouts/slideLayout17.xml" ContentType="application/vnd.openxmlformats-officedocument.presentationml.slideLayout+xml"/>
  <Override PartName="/ppt/slides/slide29.xml" ContentType="application/vnd.openxmlformats-officedocument.presentationml.slide+xml"/>
  <Override PartName="/ppt/slides/slide55.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1" d="100"/>
          <a:sy n="91" d="100"/>
        </p:scale>
        <p:origin x="-848"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printerSettings" Target="printerSettings/printerSettings1.bin"/><Relationship Id="rId58" Type="http://schemas.openxmlformats.org/officeDocument/2006/relationships/presProps" Target="presProps.xml"/><Relationship Id="rId59" Type="http://schemas.openxmlformats.org/officeDocument/2006/relationships/viewProps" Target="view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heme" Target="theme/theme1.xml"/><Relationship Id="rId6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14BF03CA-FD78-E945-A0F5-FC9DF5C02722}" type="datetimeFigureOut">
              <a:rPr lang="en-US" smtClean="0"/>
              <a:pPr/>
              <a:t>2/12/13</a:t>
            </a:fld>
            <a:endParaRPr lang="en-US" dirty="0"/>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dirty="0"/>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E276974C-3802-7043-8FCC-4A7E95E81A1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76974C-3802-7043-8FCC-4A7E95E81A19}" type="slidenum">
              <a:rPr lang="en-US" smtClean="0"/>
              <a:pPr/>
              <a:t>‹#›</a:t>
            </a:fld>
            <a:endParaRPr lang="en-US"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76974C-3802-7043-8FCC-4A7E95E81A19}" type="slidenum">
              <a:rPr lang="en-US" smtClean="0"/>
              <a:pPr/>
              <a:t>‹#›</a:t>
            </a:fld>
            <a:endParaRPr lang="en-US" dirty="0"/>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US"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914398" y="2866030"/>
            <a:ext cx="3563938"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76974C-3802-7043-8FCC-4A7E95E81A19}" type="slidenum">
              <a:rPr lang="en-US" smtClean="0"/>
              <a:pPr/>
              <a:t>‹#›</a:t>
            </a:fld>
            <a:endParaRPr lang="en-US" dirty="0"/>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US" dirty="0" smtClean="0"/>
              <a:t>Click icon to add picture</a:t>
            </a:r>
            <a:endParaRP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US" dirty="0" smtClean="0"/>
              <a:t>Click icon to add picture</a:t>
            </a:r>
            <a:endParaRPr dirty="0"/>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US" dirty="0" smtClean="0"/>
              <a:t>Click icon to add picture</a:t>
            </a:r>
            <a:endParaRPr dirty="0"/>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76974C-3802-7043-8FCC-4A7E95E81A19}" type="slidenum">
              <a:rPr lang="en-US" smtClean="0"/>
              <a:pPr/>
              <a:t>‹#›</a:t>
            </a:fld>
            <a:endParaRPr lang="en-US" dirty="0"/>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US" dirty="0" smtClean="0"/>
              <a:t>Click icon to add picture</a:t>
            </a:r>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US" dirty="0" smtClean="0"/>
              <a:t>Click icon to add picture</a:t>
            </a:r>
            <a:endParaRPr dirty="0"/>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US" dirty="0" smtClean="0"/>
              <a:t>Click icon to add picture</a:t>
            </a:r>
            <a:endParaRPr dirty="0"/>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US" smtClean="0"/>
              <a:t>Click to edit Master title style</a:t>
            </a:r>
            <a:endParaRPr/>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14BF03CA-FD78-E945-A0F5-FC9DF5C02722}" type="datetimeFigureOut">
              <a:rPr lang="en-US" smtClean="0"/>
              <a:pPr/>
              <a:t>2/12/13</a:t>
            </a:fld>
            <a:endParaRPr lang="en-US" dirty="0"/>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E276974C-3802-7043-8FCC-4A7E95E81A1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ct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US" smtClean="0"/>
              <a:t>Click to edit Master text styles</a:t>
            </a:r>
          </a:p>
        </p:txBody>
      </p:sp>
      <p:sp>
        <p:nvSpPr>
          <p:cNvPr id="4" name="Date Placeholder 3"/>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US"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US" dirty="0" smtClean="0"/>
              <a:t>Click icon to add picture</a:t>
            </a:r>
            <a:endParaRPr dirty="0"/>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76974C-3802-7043-8FCC-4A7E95E81A1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276974C-3802-7043-8FCC-4A7E95E81A19}" type="slidenum">
              <a:rPr lang="en-US" smtClean="0"/>
              <a:pPr/>
              <a:t>‹#›</a:t>
            </a:fld>
            <a:endParaRPr lang="en-US" dirty="0"/>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14BF03CA-FD78-E945-A0F5-FC9DF5C02722}" type="datetimeFigureOut">
              <a:rPr lang="en-US" smtClean="0"/>
              <a:pPr/>
              <a:t>2/12/13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76974C-3802-7043-8FCC-4A7E95E81A19}" type="slidenum">
              <a:rPr lang="en-US" smtClean="0"/>
              <a:pPr/>
              <a:t>‹#›</a:t>
            </a:fld>
            <a:endParaRPr lang="en-US" dirty="0"/>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22" Type="http://schemas.openxmlformats.org/officeDocument/2006/relationships/image" Target="../media/image6.png"/><Relationship Id="rId23" Type="http://schemas.openxmlformats.org/officeDocument/2006/relationships/image" Target="../media/image7.png"/><Relationship Id="rId24" Type="http://schemas.openxmlformats.org/officeDocument/2006/relationships/image" Target="../media/image8.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14BF03CA-FD78-E945-A0F5-FC9DF5C02722}" type="datetimeFigureOut">
              <a:rPr lang="en-US" smtClean="0"/>
              <a:pPr/>
              <a:t>2/12/13</a:t>
            </a:fld>
            <a:endParaRPr lang="en-US" dirty="0"/>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dirty="0"/>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E276974C-3802-7043-8FCC-4A7E95E81A1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 Id="rId3" Type="http://schemas.openxmlformats.org/officeDocument/2006/relationships/image" Target="../media/image15.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Communication</a:t>
            </a:r>
            <a:br>
              <a:rPr lang="en-US" dirty="0" smtClean="0"/>
            </a:br>
            <a:r>
              <a:rPr lang="en-US" dirty="0" smtClean="0"/>
              <a:t>Human Relation Skills</a:t>
            </a:r>
            <a:endParaRPr lang="en-US" dirty="0"/>
          </a:p>
        </p:txBody>
      </p:sp>
      <p:sp>
        <p:nvSpPr>
          <p:cNvPr id="3" name="Subtitle 2"/>
          <p:cNvSpPr>
            <a:spLocks noGrp="1"/>
          </p:cNvSpPr>
          <p:nvPr>
            <p:ph type="subTitle" idx="1"/>
          </p:nvPr>
        </p:nvSpPr>
        <p:spPr/>
        <p:txBody>
          <a:bodyPr/>
          <a:lstStyle/>
          <a:p>
            <a:r>
              <a:rPr lang="en-US" dirty="0" smtClean="0"/>
              <a:t>Chapter 22     7</a:t>
            </a:r>
            <a:r>
              <a:rPr lang="en-US" baseline="30000" dirty="0" smtClean="0"/>
              <a:t>th</a:t>
            </a:r>
            <a:r>
              <a:rPr lang="en-US" dirty="0" smtClean="0"/>
              <a:t> Ed.</a:t>
            </a:r>
          </a:p>
          <a:p>
            <a:r>
              <a:rPr lang="en-US" dirty="0" smtClean="0"/>
              <a:t>Rosemary Thurston RN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Moral, Legal and Ethical</a:t>
            </a:r>
          </a:p>
          <a:p>
            <a:pPr lvl="1"/>
            <a:r>
              <a:rPr lang="en-US" dirty="0" smtClean="0"/>
              <a:t>Moral behavior – knowing Right and Wrong</a:t>
            </a:r>
          </a:p>
          <a:p>
            <a:pPr lvl="2"/>
            <a:r>
              <a:rPr lang="en-US" dirty="0" smtClean="0"/>
              <a:t>Follow procedures in detail</a:t>
            </a:r>
          </a:p>
          <a:p>
            <a:pPr lvl="2"/>
            <a:r>
              <a:rPr lang="en-US" dirty="0" smtClean="0"/>
              <a:t>Take responsibility for </a:t>
            </a:r>
          </a:p>
          <a:p>
            <a:pPr lvl="3"/>
            <a:r>
              <a:rPr lang="en-US" dirty="0" smtClean="0"/>
              <a:t>Work schedule</a:t>
            </a:r>
          </a:p>
          <a:p>
            <a:pPr lvl="3"/>
            <a:r>
              <a:rPr lang="en-US" dirty="0" smtClean="0"/>
              <a:t>Good attendance</a:t>
            </a:r>
          </a:p>
          <a:p>
            <a:pPr lvl="3"/>
            <a:r>
              <a:rPr lang="en-US" dirty="0" smtClean="0"/>
              <a:t>Following policies / procedures</a:t>
            </a:r>
          </a:p>
          <a:p>
            <a:pPr lvl="3"/>
            <a:r>
              <a:rPr lang="en-US" dirty="0" smtClean="0"/>
              <a:t>Utilize resources wisely</a:t>
            </a:r>
          </a:p>
          <a:p>
            <a:pPr lvl="2"/>
            <a:r>
              <a:rPr lang="en-US" dirty="0" smtClean="0"/>
              <a:t>Do not promote gossip</a:t>
            </a:r>
          </a:p>
          <a:p>
            <a:pPr lvl="2"/>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smtClean="0"/>
              <a:t>Legal behavior</a:t>
            </a:r>
          </a:p>
          <a:p>
            <a:pPr lvl="2"/>
            <a:r>
              <a:rPr lang="en-US" dirty="0" smtClean="0"/>
              <a:t>Authority of law</a:t>
            </a:r>
          </a:p>
          <a:p>
            <a:pPr lvl="2"/>
            <a:r>
              <a:rPr lang="en-US" dirty="0" smtClean="0"/>
              <a:t>Laws protect staff and patients</a:t>
            </a:r>
          </a:p>
          <a:p>
            <a:pPr lvl="2"/>
            <a:r>
              <a:rPr lang="en-US" dirty="0" smtClean="0"/>
              <a:t>You can be held legally responsible for your actions</a:t>
            </a:r>
          </a:p>
          <a:p>
            <a:pPr lvl="3"/>
            <a:r>
              <a:rPr lang="en-US" dirty="0" smtClean="0"/>
              <a:t>Perform duties as taught</a:t>
            </a:r>
          </a:p>
          <a:p>
            <a:pPr lvl="3"/>
            <a:r>
              <a:rPr lang="en-US" dirty="0" smtClean="0"/>
              <a:t>Do not do tasks which they haven’t been trained</a:t>
            </a:r>
          </a:p>
          <a:p>
            <a:pPr lvl="3"/>
            <a:r>
              <a:rPr lang="en-US" dirty="0" smtClean="0"/>
              <a:t>Don’t do things a licensed/ registered person should do</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smtClean="0"/>
              <a:t>NEGLIGENCE – grounds for legal action</a:t>
            </a:r>
          </a:p>
          <a:p>
            <a:pPr lvl="2"/>
            <a:r>
              <a:rPr lang="en-US" dirty="0" smtClean="0"/>
              <a:t>Failure to exercise care that a reasonably prudent person would do in the same circumstances </a:t>
            </a:r>
          </a:p>
          <a:p>
            <a:pPr lvl="2"/>
            <a:r>
              <a:rPr lang="en-US" dirty="0" smtClean="0"/>
              <a:t>Doing things that you have been trained to do</a:t>
            </a:r>
          </a:p>
          <a:p>
            <a:pPr lvl="2"/>
            <a:r>
              <a:rPr lang="en-US" dirty="0" smtClean="0"/>
              <a:t>Should:</a:t>
            </a:r>
          </a:p>
          <a:p>
            <a:pPr lvl="3"/>
            <a:r>
              <a:rPr lang="en-US" dirty="0" smtClean="0"/>
              <a:t>Pay attention to details</a:t>
            </a:r>
          </a:p>
          <a:p>
            <a:pPr lvl="3"/>
            <a:r>
              <a:rPr lang="en-US" dirty="0" smtClean="0"/>
              <a:t>Maintain records and documentation</a:t>
            </a:r>
          </a:p>
          <a:p>
            <a:pPr lvl="2"/>
            <a:r>
              <a:rPr lang="en-US" dirty="0" smtClean="0"/>
              <a:t>Short cuts / carelessness</a:t>
            </a:r>
          </a:p>
          <a:p>
            <a:pPr lvl="3"/>
            <a:r>
              <a:rPr lang="en-US" dirty="0" smtClean="0"/>
              <a:t>Can cause patient infections to death</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smtClean="0"/>
              <a:t>Ethical behavior</a:t>
            </a:r>
          </a:p>
          <a:p>
            <a:pPr lvl="2"/>
            <a:r>
              <a:rPr lang="en-US" dirty="0" smtClean="0"/>
              <a:t>Relating right /wrong to standards of professional conduct</a:t>
            </a:r>
          </a:p>
          <a:p>
            <a:pPr lvl="2"/>
            <a:r>
              <a:rPr lang="en-US" dirty="0" smtClean="0"/>
              <a:t>Consider:</a:t>
            </a:r>
          </a:p>
          <a:p>
            <a:pPr lvl="3"/>
            <a:r>
              <a:rPr lang="en-US" dirty="0" smtClean="0"/>
              <a:t>Someone who comes late and leaves early while a friend does the time clock</a:t>
            </a:r>
          </a:p>
          <a:p>
            <a:pPr lvl="3"/>
            <a:r>
              <a:rPr lang="en-US" dirty="0" smtClean="0"/>
              <a:t>Spending lots of time doing “nothing” while they should be working</a:t>
            </a:r>
          </a:p>
          <a:p>
            <a:pPr lvl="3"/>
            <a:r>
              <a:rPr lang="en-US" dirty="0" smtClean="0"/>
              <a:t>Is it your business????</a:t>
            </a:r>
          </a:p>
          <a:p>
            <a:pPr lvl="3"/>
            <a:r>
              <a:rPr lang="en-US" dirty="0" smtClean="0"/>
              <a:t>Supervisor who talks “quality” but prioritizes “cost” rather than quality </a:t>
            </a:r>
          </a:p>
          <a:p>
            <a:pPr lvl="4"/>
            <a:r>
              <a:rPr lang="en-US" dirty="0" smtClean="0"/>
              <a:t>Doesn’t do what she says!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smtClean="0"/>
              <a:t>What is Ethical?</a:t>
            </a:r>
          </a:p>
          <a:p>
            <a:pPr lvl="2"/>
            <a:r>
              <a:rPr lang="en-US" dirty="0" smtClean="0"/>
              <a:t>Is it Legal?</a:t>
            </a:r>
          </a:p>
          <a:p>
            <a:pPr lvl="2"/>
            <a:r>
              <a:rPr lang="en-US" dirty="0" smtClean="0"/>
              <a:t>Does it hurt anyone?</a:t>
            </a:r>
          </a:p>
          <a:p>
            <a:pPr lvl="2"/>
            <a:r>
              <a:rPr lang="en-US" dirty="0" smtClean="0"/>
              <a:t>Is it fair?</a:t>
            </a:r>
          </a:p>
          <a:p>
            <a:pPr lvl="2"/>
            <a:r>
              <a:rPr lang="en-US" dirty="0" smtClean="0"/>
              <a:t>Am I being honest as I undertake the proposed action?</a:t>
            </a:r>
          </a:p>
          <a:p>
            <a:pPr lvl="2"/>
            <a:r>
              <a:rPr lang="en-US" dirty="0" smtClean="0"/>
              <a:t>Can I live with myself if I do what I am considering?</a:t>
            </a:r>
          </a:p>
          <a:p>
            <a:pPr lvl="2"/>
            <a:r>
              <a:rPr lang="en-US" dirty="0" smtClean="0"/>
              <a:t>Would I like to have others know my decision?</a:t>
            </a:r>
          </a:p>
          <a:p>
            <a:pPr lvl="2"/>
            <a:r>
              <a:rPr lang="en-US" dirty="0" smtClean="0"/>
              <a:t>What if everyone did it?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Code of Ethics</a:t>
            </a:r>
          </a:p>
          <a:p>
            <a:pPr lvl="1"/>
            <a:r>
              <a:rPr lang="en-US" dirty="0" smtClean="0"/>
              <a:t>Mandates conduct</a:t>
            </a:r>
          </a:p>
          <a:p>
            <a:pPr lvl="1"/>
            <a:r>
              <a:rPr lang="en-US" dirty="0" smtClean="0"/>
              <a:t>Identifies acceptable behavior</a:t>
            </a:r>
          </a:p>
          <a:p>
            <a:pPr lvl="1"/>
            <a:r>
              <a:rPr lang="en-US" dirty="0" smtClean="0"/>
              <a:t>Identifies unacceptable behavior</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Basics</a:t>
            </a:r>
            <a:endParaRPr lang="en-US" dirty="0"/>
          </a:p>
        </p:txBody>
      </p:sp>
      <p:sp>
        <p:nvSpPr>
          <p:cNvPr id="3" name="Content Placeholder 2"/>
          <p:cNvSpPr>
            <a:spLocks noGrp="1"/>
          </p:cNvSpPr>
          <p:nvPr>
            <p:ph idx="1"/>
          </p:nvPr>
        </p:nvSpPr>
        <p:spPr/>
        <p:txBody>
          <a:bodyPr/>
          <a:lstStyle/>
          <a:p>
            <a:r>
              <a:rPr lang="en-US" dirty="0" smtClean="0"/>
              <a:t>Communication </a:t>
            </a:r>
          </a:p>
          <a:p>
            <a:pPr lvl="1"/>
            <a:r>
              <a:rPr lang="en-US" dirty="0" smtClean="0"/>
              <a:t>Speaking</a:t>
            </a:r>
          </a:p>
          <a:p>
            <a:pPr lvl="1"/>
            <a:r>
              <a:rPr lang="en-US" dirty="0" smtClean="0"/>
              <a:t>Providing FEEDBACK</a:t>
            </a:r>
          </a:p>
          <a:p>
            <a:pPr lvl="1"/>
            <a:r>
              <a:rPr lang="en-US" dirty="0" smtClean="0"/>
              <a:t>Giving IDEAS and SUGGESTIONS</a:t>
            </a:r>
          </a:p>
          <a:p>
            <a:pPr lvl="1"/>
            <a:endParaRPr lang="en-US" dirty="0" smtClean="0"/>
          </a:p>
          <a:p>
            <a:r>
              <a:rPr lang="en-US" dirty="0" smtClean="0"/>
              <a:t>Communication test P.435</a:t>
            </a:r>
          </a:p>
          <a:p>
            <a:pPr lvl="1"/>
            <a:r>
              <a:rPr lang="en-US" dirty="0" smtClean="0"/>
              <a:t>See what your score is!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Communication Myths</a:t>
            </a:r>
          </a:p>
          <a:p>
            <a:pPr lvl="1"/>
            <a:r>
              <a:rPr lang="en-US" dirty="0" smtClean="0"/>
              <a:t>We only communicate when we want???</a:t>
            </a:r>
          </a:p>
          <a:p>
            <a:pPr lvl="2"/>
            <a:r>
              <a:rPr lang="en-US" dirty="0" smtClean="0"/>
              <a:t>Through what we say and what we don’t</a:t>
            </a:r>
          </a:p>
          <a:p>
            <a:pPr lvl="2"/>
            <a:r>
              <a:rPr lang="en-US" dirty="0" smtClean="0"/>
              <a:t>Body language communicates more TRUTH.</a:t>
            </a:r>
          </a:p>
          <a:p>
            <a:pPr lvl="1"/>
            <a:r>
              <a:rPr lang="en-US" dirty="0" smtClean="0"/>
              <a:t>Words mean the same to everyone</a:t>
            </a:r>
          </a:p>
          <a:p>
            <a:pPr lvl="2"/>
            <a:r>
              <a:rPr lang="en-US" dirty="0" smtClean="0"/>
              <a:t>Based on your experience</a:t>
            </a:r>
          </a:p>
          <a:p>
            <a:pPr lvl="2"/>
            <a:r>
              <a:rPr lang="en-US" dirty="0" smtClean="0"/>
              <a:t>OR and CS personnel may not understand nick names</a:t>
            </a:r>
          </a:p>
          <a:p>
            <a:pPr lvl="1"/>
            <a:r>
              <a:rPr lang="en-US" dirty="0" smtClean="0"/>
              <a:t>Words are the primary way we communicate</a:t>
            </a:r>
          </a:p>
          <a:p>
            <a:pPr lvl="2"/>
            <a:r>
              <a:rPr lang="en-US" dirty="0" smtClean="0"/>
              <a:t>“actions speak louder than words”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smtClean="0"/>
              <a:t>Communication is One-way process</a:t>
            </a:r>
          </a:p>
          <a:p>
            <a:pPr lvl="2"/>
            <a:r>
              <a:rPr lang="en-US" dirty="0" smtClean="0"/>
              <a:t>Sender “tells” the receiver</a:t>
            </a:r>
          </a:p>
          <a:p>
            <a:pPr lvl="2"/>
            <a:r>
              <a:rPr lang="en-US" dirty="0" smtClean="0"/>
              <a:t>Must receive “feedback” to see if message was received</a:t>
            </a:r>
          </a:p>
          <a:p>
            <a:pPr lvl="1"/>
            <a:r>
              <a:rPr lang="en-US" dirty="0" smtClean="0"/>
              <a:t>Message should contain all possible information</a:t>
            </a:r>
          </a:p>
          <a:p>
            <a:pPr lvl="2"/>
            <a:r>
              <a:rPr lang="en-US" dirty="0" smtClean="0"/>
              <a:t>May distort with too much information</a:t>
            </a:r>
          </a:p>
          <a:p>
            <a:pPr lvl="2"/>
            <a:r>
              <a:rPr lang="en-US" dirty="0" smtClean="0"/>
              <a:t>“information overload”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Roadblocks</a:t>
            </a:r>
            <a:endParaRPr lang="en-US" dirty="0"/>
          </a:p>
        </p:txBody>
      </p:sp>
      <p:sp>
        <p:nvSpPr>
          <p:cNvPr id="3" name="Content Placeholder 2"/>
          <p:cNvSpPr>
            <a:spLocks noGrp="1"/>
          </p:cNvSpPr>
          <p:nvPr>
            <p:ph idx="1"/>
          </p:nvPr>
        </p:nvSpPr>
        <p:spPr>
          <a:xfrm>
            <a:off x="914400" y="1735137"/>
            <a:ext cx="7313613" cy="4631795"/>
          </a:xfrm>
        </p:spPr>
        <p:txBody>
          <a:bodyPr>
            <a:normAutofit lnSpcReduction="10000"/>
          </a:bodyPr>
          <a:lstStyle/>
          <a:p>
            <a:r>
              <a:rPr lang="en-US" dirty="0" smtClean="0"/>
              <a:t>Communication Roadblocks</a:t>
            </a:r>
          </a:p>
          <a:p>
            <a:pPr lvl="1"/>
            <a:r>
              <a:rPr lang="en-US" dirty="0" smtClean="0"/>
              <a:t>May interfere with intended message = misunderstanding</a:t>
            </a:r>
          </a:p>
          <a:p>
            <a:pPr lvl="1"/>
            <a:r>
              <a:rPr lang="en-US" dirty="0" smtClean="0"/>
              <a:t>Problems:</a:t>
            </a:r>
          </a:p>
          <a:p>
            <a:pPr lvl="2"/>
            <a:r>
              <a:rPr lang="en-US" dirty="0" smtClean="0"/>
              <a:t>Unfair comparison</a:t>
            </a:r>
          </a:p>
          <a:p>
            <a:pPr lvl="3"/>
            <a:r>
              <a:rPr lang="en-US" dirty="0" smtClean="0"/>
              <a:t>Everyone is different </a:t>
            </a:r>
          </a:p>
          <a:p>
            <a:pPr lvl="2"/>
            <a:r>
              <a:rPr lang="en-US" dirty="0" smtClean="0"/>
              <a:t>Just-like-me</a:t>
            </a:r>
          </a:p>
          <a:p>
            <a:pPr lvl="3"/>
            <a:r>
              <a:rPr lang="en-US" dirty="0" smtClean="0"/>
              <a:t>Different people require different approaches</a:t>
            </a:r>
          </a:p>
          <a:p>
            <a:pPr lvl="2"/>
            <a:r>
              <a:rPr lang="en-US" dirty="0" smtClean="0">
                <a:solidFill>
                  <a:srgbClr val="FF0000"/>
                </a:solidFill>
              </a:rPr>
              <a:t>Stereotypes</a:t>
            </a:r>
          </a:p>
          <a:p>
            <a:pPr lvl="3"/>
            <a:r>
              <a:rPr lang="en-US" dirty="0" smtClean="0"/>
              <a:t>General opinions about group applied to everyone in the group</a:t>
            </a:r>
          </a:p>
          <a:p>
            <a:pPr lvl="3"/>
            <a:r>
              <a:rPr lang="en-US" dirty="0" smtClean="0"/>
              <a:t>Don’t assign a characteristic to someone unless they have behaved that way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need?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Why?</a:t>
            </a:r>
          </a:p>
          <a:p>
            <a:pPr lvl="1"/>
            <a:r>
              <a:rPr lang="en-US" dirty="0" smtClean="0"/>
              <a:t>Must understand needs of others</a:t>
            </a:r>
          </a:p>
          <a:p>
            <a:r>
              <a:rPr lang="en-US" dirty="0" smtClean="0"/>
              <a:t>Communication is:</a:t>
            </a:r>
          </a:p>
          <a:p>
            <a:pPr lvl="1"/>
            <a:r>
              <a:rPr lang="en-US" dirty="0" smtClean="0"/>
              <a:t>Giving information</a:t>
            </a:r>
          </a:p>
          <a:p>
            <a:pPr lvl="1"/>
            <a:r>
              <a:rPr lang="en-US" dirty="0" smtClean="0"/>
              <a:t>Understanding </a:t>
            </a:r>
          </a:p>
          <a:p>
            <a:pPr lvl="2"/>
            <a:r>
              <a:rPr lang="en-US" dirty="0" smtClean="0"/>
              <a:t>Words</a:t>
            </a:r>
          </a:p>
          <a:p>
            <a:pPr lvl="2"/>
            <a:r>
              <a:rPr lang="en-US" dirty="0" smtClean="0"/>
              <a:t>Body language</a:t>
            </a:r>
          </a:p>
          <a:p>
            <a:r>
              <a:rPr lang="en-US" dirty="0" smtClean="0"/>
              <a:t>Human Relations</a:t>
            </a:r>
          </a:p>
          <a:p>
            <a:pPr lvl="1"/>
            <a:r>
              <a:rPr lang="en-US" dirty="0" smtClean="0"/>
              <a:t>Developing and maintaining relationships</a:t>
            </a:r>
          </a:p>
          <a:p>
            <a:pPr lvl="1"/>
            <a:r>
              <a:rPr lang="en-US" dirty="0" smtClean="0"/>
              <a:t>Enhancing teamwork</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2"/>
            <a:r>
              <a:rPr lang="en-US" dirty="0" smtClean="0"/>
              <a:t>Good day / bad day effect</a:t>
            </a:r>
          </a:p>
          <a:p>
            <a:pPr lvl="3"/>
            <a:r>
              <a:rPr lang="en-US" dirty="0" smtClean="0"/>
              <a:t>Bad days – more critical of others</a:t>
            </a:r>
          </a:p>
          <a:p>
            <a:pPr lvl="3"/>
            <a:r>
              <a:rPr lang="en-US" dirty="0" smtClean="0"/>
              <a:t>Need to be consistent on all days</a:t>
            </a:r>
          </a:p>
          <a:p>
            <a:pPr lvl="2"/>
            <a:r>
              <a:rPr lang="en-US" dirty="0" smtClean="0"/>
              <a:t>Halo effect - Favoritism</a:t>
            </a:r>
          </a:p>
          <a:p>
            <a:pPr lvl="3"/>
            <a:r>
              <a:rPr lang="en-US" dirty="0" smtClean="0"/>
              <a:t>Favoring a person who has a certain quality</a:t>
            </a:r>
          </a:p>
          <a:p>
            <a:pPr lvl="3"/>
            <a:r>
              <a:rPr lang="en-US" dirty="0" smtClean="0"/>
              <a:t>May overlook negative behavior</a:t>
            </a:r>
          </a:p>
          <a:p>
            <a:pPr lvl="3"/>
            <a:r>
              <a:rPr lang="en-US" dirty="0" smtClean="0"/>
              <a:t>Need to be consistent with everyone</a:t>
            </a:r>
          </a:p>
          <a:p>
            <a:pPr lvl="2"/>
            <a:r>
              <a:rPr lang="en-US" dirty="0" smtClean="0"/>
              <a:t>Pitchfork effect</a:t>
            </a:r>
          </a:p>
          <a:p>
            <a:pPr lvl="3"/>
            <a:r>
              <a:rPr lang="en-US" dirty="0" smtClean="0"/>
              <a:t>Disliking another  because of specific quality</a:t>
            </a:r>
          </a:p>
          <a:p>
            <a:pPr lvl="3">
              <a:buNone/>
            </a:pPr>
            <a:endParaRPr lang="en-US" dirty="0" smtClean="0"/>
          </a:p>
          <a:p>
            <a:pPr lvl="2"/>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Speaking </a:t>
            </a:r>
            <a:endParaRPr lang="en-US" dirty="0"/>
          </a:p>
        </p:txBody>
      </p:sp>
      <p:sp>
        <p:nvSpPr>
          <p:cNvPr id="3" name="Content Placeholder 2"/>
          <p:cNvSpPr>
            <a:spLocks noGrp="1"/>
          </p:cNvSpPr>
          <p:nvPr>
            <p:ph idx="1"/>
          </p:nvPr>
        </p:nvSpPr>
        <p:spPr>
          <a:xfrm>
            <a:off x="914400" y="1735137"/>
            <a:ext cx="7313613" cy="4580995"/>
          </a:xfrm>
        </p:spPr>
        <p:txBody>
          <a:bodyPr>
            <a:normAutofit lnSpcReduction="10000"/>
          </a:bodyPr>
          <a:lstStyle/>
          <a:p>
            <a:r>
              <a:rPr lang="en-US" dirty="0" smtClean="0"/>
              <a:t>Speaking Principles</a:t>
            </a:r>
          </a:p>
          <a:p>
            <a:pPr lvl="1"/>
            <a:r>
              <a:rPr lang="en-US" dirty="0" smtClean="0"/>
              <a:t>Know what you want to say – keep on target</a:t>
            </a:r>
          </a:p>
          <a:p>
            <a:pPr lvl="1"/>
            <a:r>
              <a:rPr lang="en-US" dirty="0" smtClean="0"/>
              <a:t>Identify main points</a:t>
            </a:r>
          </a:p>
          <a:p>
            <a:pPr lvl="2"/>
            <a:r>
              <a:rPr lang="en-US" b="1" i="1" dirty="0" smtClean="0"/>
              <a:t>Organize</a:t>
            </a:r>
            <a:r>
              <a:rPr lang="en-US" dirty="0" smtClean="0"/>
              <a:t> what you want to say</a:t>
            </a:r>
          </a:p>
          <a:p>
            <a:pPr lvl="3"/>
            <a:r>
              <a:rPr lang="en-US" dirty="0" smtClean="0"/>
              <a:t>Easier to follow</a:t>
            </a:r>
          </a:p>
          <a:p>
            <a:pPr lvl="2"/>
            <a:r>
              <a:rPr lang="en-US" dirty="0" smtClean="0"/>
              <a:t>Address each point</a:t>
            </a:r>
          </a:p>
          <a:p>
            <a:pPr lvl="1"/>
            <a:r>
              <a:rPr lang="en-US" dirty="0" smtClean="0"/>
              <a:t>Stay focused</a:t>
            </a:r>
          </a:p>
          <a:p>
            <a:pPr lvl="1"/>
            <a:r>
              <a:rPr lang="en-US" dirty="0" smtClean="0"/>
              <a:t>Concentrate on the listener /receiver</a:t>
            </a:r>
          </a:p>
          <a:p>
            <a:pPr lvl="2"/>
            <a:r>
              <a:rPr lang="en-US" dirty="0" smtClean="0"/>
              <a:t>You are sending a message that needs to be received</a:t>
            </a:r>
          </a:p>
          <a:p>
            <a:pPr lvl="1"/>
            <a:r>
              <a:rPr lang="en-US" dirty="0" smtClean="0"/>
              <a:t>Be enthusiastic</a:t>
            </a:r>
          </a:p>
          <a:p>
            <a:pPr lvl="2"/>
            <a:r>
              <a:rPr lang="en-US" dirty="0" smtClean="0"/>
              <a:t>Be committed to your message</a:t>
            </a:r>
          </a:p>
          <a:p>
            <a:pPr lvl="2"/>
            <a:r>
              <a:rPr lang="en-US" dirty="0" smtClean="0"/>
              <a:t>Show interest and be enthusiastic</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smtClean="0"/>
              <a:t>Support your information</a:t>
            </a:r>
          </a:p>
          <a:p>
            <a:pPr lvl="2"/>
            <a:r>
              <a:rPr lang="en-US" dirty="0" smtClean="0"/>
              <a:t>Be able to document your points</a:t>
            </a:r>
          </a:p>
          <a:p>
            <a:pPr lvl="1"/>
            <a:r>
              <a:rPr lang="en-US" dirty="0" smtClean="0"/>
              <a:t>Know your listeners background</a:t>
            </a:r>
          </a:p>
          <a:p>
            <a:pPr lvl="2"/>
            <a:r>
              <a:rPr lang="en-US" dirty="0" smtClean="0"/>
              <a:t>Speak so message can be received accurately</a:t>
            </a:r>
          </a:p>
          <a:p>
            <a:pPr lvl="2"/>
            <a:r>
              <a:rPr lang="en-US" dirty="0" smtClean="0"/>
              <a:t>Used feedback methods</a:t>
            </a:r>
          </a:p>
          <a:p>
            <a:pPr lvl="2"/>
            <a:r>
              <a:rPr lang="en-US" dirty="0" smtClean="0"/>
              <a:t>Ask open ended questions</a:t>
            </a:r>
          </a:p>
          <a:p>
            <a:pPr lvl="1"/>
            <a:r>
              <a:rPr lang="en-US" dirty="0" smtClean="0"/>
              <a:t>Use language the listener will understand</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Listening</a:t>
            </a:r>
            <a:endParaRPr lang="en-US" dirty="0"/>
          </a:p>
        </p:txBody>
      </p:sp>
      <p:sp>
        <p:nvSpPr>
          <p:cNvPr id="3" name="Content Placeholder 2"/>
          <p:cNvSpPr>
            <a:spLocks noGrp="1"/>
          </p:cNvSpPr>
          <p:nvPr>
            <p:ph idx="1"/>
          </p:nvPr>
        </p:nvSpPr>
        <p:spPr/>
        <p:txBody>
          <a:bodyPr/>
          <a:lstStyle/>
          <a:p>
            <a:r>
              <a:rPr lang="en-US" dirty="0" smtClean="0"/>
              <a:t>Basic Techniques</a:t>
            </a:r>
          </a:p>
          <a:p>
            <a:pPr lvl="1"/>
            <a:r>
              <a:rPr lang="en-US" dirty="0" smtClean="0"/>
              <a:t>Concentrate on central idea</a:t>
            </a:r>
          </a:p>
          <a:p>
            <a:pPr lvl="2"/>
            <a:r>
              <a:rPr lang="en-US" dirty="0" smtClean="0"/>
              <a:t>Focus – avoid distraction</a:t>
            </a:r>
          </a:p>
          <a:p>
            <a:pPr lvl="1"/>
            <a:r>
              <a:rPr lang="en-US" dirty="0" smtClean="0"/>
              <a:t>Avoid emotion – </a:t>
            </a:r>
          </a:p>
          <a:p>
            <a:pPr lvl="2"/>
            <a:r>
              <a:rPr lang="en-US" dirty="0" smtClean="0"/>
              <a:t>“We hear what we want to hear”</a:t>
            </a:r>
          </a:p>
          <a:p>
            <a:pPr lvl="2"/>
            <a:r>
              <a:rPr lang="en-US" dirty="0" smtClean="0"/>
              <a:t>Think about content of message</a:t>
            </a:r>
          </a:p>
          <a:p>
            <a:pPr lvl="1"/>
            <a:r>
              <a:rPr lang="en-US" dirty="0" smtClean="0"/>
              <a:t>Don’t tune out because message seems</a:t>
            </a:r>
          </a:p>
          <a:p>
            <a:pPr lvl="2"/>
            <a:r>
              <a:rPr lang="en-US" dirty="0" smtClean="0"/>
              <a:t>Familiar, strange , unimportant</a:t>
            </a:r>
          </a:p>
          <a:p>
            <a:pPr lvl="2"/>
            <a:r>
              <a:rPr lang="en-US" dirty="0" smtClean="0"/>
              <a:t>“I already know what he is going to say.”</a:t>
            </a:r>
          </a:p>
          <a:p>
            <a:pPr lvl="1"/>
            <a:r>
              <a:rPr lang="en-US" dirty="0" smtClean="0"/>
              <a:t>Consider speaker’s perceptions as you listen</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lvl="1"/>
            <a:r>
              <a:rPr lang="en-US" dirty="0" smtClean="0"/>
              <a:t>Listen for “whole” message</a:t>
            </a:r>
          </a:p>
          <a:p>
            <a:pPr lvl="2"/>
            <a:r>
              <a:rPr lang="en-US" dirty="0" smtClean="0"/>
              <a:t>Don’t just see the trees, but also the forest</a:t>
            </a:r>
          </a:p>
          <a:p>
            <a:pPr lvl="2"/>
            <a:r>
              <a:rPr lang="en-US" dirty="0" smtClean="0"/>
              <a:t>Is there a hidden agenda</a:t>
            </a:r>
          </a:p>
          <a:p>
            <a:pPr lvl="1"/>
            <a:r>
              <a:rPr lang="en-US" dirty="0" smtClean="0"/>
              <a:t>Understand basic idea before criticizing</a:t>
            </a:r>
          </a:p>
          <a:p>
            <a:pPr lvl="1"/>
            <a:r>
              <a:rPr lang="en-US" dirty="0" smtClean="0"/>
              <a:t>Try to make the best of the situation / environment</a:t>
            </a:r>
          </a:p>
          <a:p>
            <a:pPr lvl="2"/>
            <a:r>
              <a:rPr lang="en-US" dirty="0" smtClean="0"/>
              <a:t>There may be few places for easy communication</a:t>
            </a:r>
          </a:p>
          <a:p>
            <a:pPr lvl="2"/>
            <a:r>
              <a:rPr lang="en-US" dirty="0" smtClean="0"/>
              <a:t>Don’t get distracted</a:t>
            </a:r>
          </a:p>
          <a:p>
            <a:pPr lvl="1"/>
            <a:r>
              <a:rPr lang="en-US" dirty="0" smtClean="0"/>
              <a:t>Note non-verbal communication</a:t>
            </a:r>
          </a:p>
          <a:p>
            <a:pPr lvl="2"/>
            <a:r>
              <a:rPr lang="en-US" dirty="0" smtClean="0"/>
              <a:t>May be the real message</a:t>
            </a:r>
          </a:p>
          <a:p>
            <a:pPr lvl="1"/>
            <a:r>
              <a:rPr lang="en-US" dirty="0" smtClean="0"/>
              <a:t>Use Feedback</a:t>
            </a:r>
          </a:p>
          <a:p>
            <a:pPr lvl="2"/>
            <a:r>
              <a:rPr lang="en-US" dirty="0" smtClean="0"/>
              <a:t>If you don’t understand ask questions</a:t>
            </a:r>
          </a:p>
          <a:p>
            <a:pPr lvl="2"/>
            <a:r>
              <a:rPr lang="en-US" dirty="0" smtClean="0"/>
              <a:t>Let the other person say you  don’t understand</a:t>
            </a:r>
          </a:p>
          <a:p>
            <a:pPr lvl="2"/>
            <a:r>
              <a:rPr lang="en-US" dirty="0" smtClean="0"/>
              <a:t>“Can you say that another way?”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lvl="1"/>
            <a:r>
              <a:rPr lang="en-US" dirty="0" smtClean="0"/>
              <a:t>Don’t get distracted by the delivery</a:t>
            </a:r>
          </a:p>
          <a:p>
            <a:pPr lvl="2"/>
            <a:r>
              <a:rPr lang="en-US" dirty="0" smtClean="0"/>
              <a:t>Funny voice, pronunciation</a:t>
            </a:r>
          </a:p>
          <a:p>
            <a:pPr lvl="1"/>
            <a:r>
              <a:rPr lang="en-US" dirty="0" smtClean="0"/>
              <a:t>Let speaker finish, then react to the message</a:t>
            </a:r>
          </a:p>
          <a:p>
            <a:pPr lvl="1"/>
            <a:r>
              <a:rPr lang="en-US" dirty="0" smtClean="0"/>
              <a:t>Take notes if needed</a:t>
            </a:r>
          </a:p>
          <a:p>
            <a:pPr lvl="1"/>
            <a:r>
              <a:rPr lang="en-US" dirty="0" smtClean="0"/>
              <a:t>Don’t formulate response while the speaker is still talking</a:t>
            </a:r>
          </a:p>
          <a:p>
            <a:pPr lvl="1"/>
            <a:r>
              <a:rPr lang="en-US" dirty="0" smtClean="0"/>
              <a:t>Training – one or group</a:t>
            </a:r>
          </a:p>
          <a:p>
            <a:pPr lvl="2">
              <a:buNone/>
            </a:pPr>
            <a:endParaRPr lang="en-US" dirty="0" smtClean="0"/>
          </a:p>
          <a:p>
            <a:pPr lvl="2"/>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Communication</a:t>
            </a:r>
            <a:endParaRPr lang="en-US" dirty="0"/>
          </a:p>
        </p:txBody>
      </p:sp>
      <p:sp>
        <p:nvSpPr>
          <p:cNvPr id="3" name="Content Placeholder 2"/>
          <p:cNvSpPr>
            <a:spLocks noGrp="1"/>
          </p:cNvSpPr>
          <p:nvPr>
            <p:ph idx="1"/>
          </p:nvPr>
        </p:nvSpPr>
        <p:spPr/>
        <p:txBody>
          <a:bodyPr/>
          <a:lstStyle/>
          <a:p>
            <a:r>
              <a:rPr lang="en-US" dirty="0" smtClean="0"/>
              <a:t>Formal</a:t>
            </a:r>
          </a:p>
          <a:p>
            <a:pPr lvl="1"/>
            <a:r>
              <a:rPr lang="en-US" dirty="0" smtClean="0"/>
              <a:t>Instructions, advice, coaching</a:t>
            </a:r>
          </a:p>
          <a:p>
            <a:pPr lvl="1"/>
            <a:r>
              <a:rPr lang="en-US" dirty="0" smtClean="0"/>
              <a:t>Policies and procedures to regulate behavior/ work</a:t>
            </a:r>
          </a:p>
          <a:p>
            <a:pPr lvl="1"/>
            <a:r>
              <a:rPr lang="en-US" dirty="0" smtClean="0"/>
              <a:t>Discussions in meetings</a:t>
            </a:r>
          </a:p>
          <a:p>
            <a:pPr lvl="1"/>
            <a:r>
              <a:rPr lang="en-US" dirty="0" smtClean="0"/>
              <a:t>Bulletins, memos</a:t>
            </a:r>
          </a:p>
          <a:p>
            <a:pPr lvl="1"/>
            <a:r>
              <a:rPr lang="en-US" dirty="0" smtClean="0"/>
              <a:t>Performance evaluations</a:t>
            </a:r>
          </a:p>
          <a:p>
            <a:pPr lvl="1"/>
            <a:r>
              <a:rPr lang="en-US" dirty="0" smtClean="0"/>
              <a:t>Work schedules</a:t>
            </a:r>
          </a:p>
          <a:p>
            <a:pPr lvl="1"/>
            <a:r>
              <a:rPr lang="en-US" dirty="0" smtClean="0"/>
              <a:t>Delegated project assignments</a:t>
            </a:r>
          </a:p>
          <a:p>
            <a:pPr>
              <a:buNone/>
            </a:pPr>
            <a:endParaRPr lang="en-US" dirty="0" smtClean="0"/>
          </a:p>
          <a:p>
            <a:pPr lvl="1"/>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Informal </a:t>
            </a:r>
          </a:p>
          <a:p>
            <a:pPr lvl="1"/>
            <a:r>
              <a:rPr lang="en-US" dirty="0" smtClean="0"/>
              <a:t>Grapevine – communication in department /facility</a:t>
            </a:r>
          </a:p>
          <a:p>
            <a:pPr lvl="2"/>
            <a:r>
              <a:rPr lang="en-US" dirty="0" smtClean="0"/>
              <a:t>Casual conversations</a:t>
            </a:r>
          </a:p>
          <a:p>
            <a:pPr lvl="3"/>
            <a:r>
              <a:rPr lang="en-US" dirty="0" smtClean="0"/>
              <a:t>Can be good for working relationships</a:t>
            </a:r>
          </a:p>
          <a:p>
            <a:pPr lvl="3"/>
            <a:r>
              <a:rPr lang="en-US" dirty="0" smtClean="0"/>
              <a:t>Can be bad – rumors, or untruths</a:t>
            </a:r>
          </a:p>
          <a:p>
            <a:pPr lvl="2"/>
            <a:r>
              <a:rPr lang="en-US" dirty="0" smtClean="0"/>
              <a:t>Can the information be confirmed?</a:t>
            </a:r>
          </a:p>
          <a:p>
            <a:pPr lvl="2"/>
            <a:r>
              <a:rPr lang="en-US" dirty="0" smtClean="0"/>
              <a:t>Why am I being told?</a:t>
            </a:r>
          </a:p>
          <a:p>
            <a:pPr lvl="1"/>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a:t>
            </a:r>
            <a:endParaRPr lang="en-US" dirty="0"/>
          </a:p>
        </p:txBody>
      </p:sp>
      <p:sp>
        <p:nvSpPr>
          <p:cNvPr id="3" name="Content Placeholder 2"/>
          <p:cNvSpPr>
            <a:spLocks noGrp="1"/>
          </p:cNvSpPr>
          <p:nvPr>
            <p:ph idx="1"/>
          </p:nvPr>
        </p:nvSpPr>
        <p:spPr/>
        <p:txBody>
          <a:bodyPr>
            <a:normAutofit lnSpcReduction="10000"/>
          </a:bodyPr>
          <a:lstStyle/>
          <a:p>
            <a:r>
              <a:rPr lang="en-US" dirty="0" smtClean="0"/>
              <a:t>Interview process</a:t>
            </a:r>
          </a:p>
          <a:p>
            <a:pPr lvl="1"/>
            <a:r>
              <a:rPr lang="en-US" dirty="0" smtClean="0"/>
              <a:t>Questions</a:t>
            </a:r>
          </a:p>
          <a:p>
            <a:pPr lvl="2"/>
            <a:r>
              <a:rPr lang="en-US" dirty="0" smtClean="0"/>
              <a:t>Open-ended – Allows person to answer in unstructured manner</a:t>
            </a:r>
          </a:p>
          <a:p>
            <a:pPr lvl="2"/>
            <a:r>
              <a:rPr lang="en-US" dirty="0" smtClean="0"/>
              <a:t>Closed-ended – Usually has a yes / no answer</a:t>
            </a:r>
          </a:p>
          <a:p>
            <a:pPr lvl="1"/>
            <a:r>
              <a:rPr lang="en-US" dirty="0" smtClean="0"/>
              <a:t>Steps</a:t>
            </a:r>
          </a:p>
          <a:p>
            <a:pPr lvl="2"/>
            <a:r>
              <a:rPr lang="en-US" dirty="0" smtClean="0"/>
              <a:t>Planned</a:t>
            </a:r>
          </a:p>
          <a:p>
            <a:pPr lvl="3"/>
            <a:r>
              <a:rPr lang="en-US" dirty="0" smtClean="0"/>
              <a:t>Mechanics  - time, location, estimated duration</a:t>
            </a:r>
          </a:p>
          <a:p>
            <a:pPr lvl="2"/>
            <a:r>
              <a:rPr lang="en-US" dirty="0" smtClean="0"/>
              <a:t>Transitional conversation</a:t>
            </a:r>
          </a:p>
          <a:p>
            <a:pPr lvl="2"/>
            <a:r>
              <a:rPr lang="en-US" dirty="0" smtClean="0"/>
              <a:t>Questions</a:t>
            </a:r>
          </a:p>
          <a:p>
            <a:pPr lvl="2"/>
            <a:r>
              <a:rPr lang="en-US" dirty="0" smtClean="0"/>
              <a:t>Summary  </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Telephone / E-mail</a:t>
            </a:r>
            <a:endParaRPr lang="en-US" dirty="0"/>
          </a:p>
        </p:txBody>
      </p:sp>
      <p:sp>
        <p:nvSpPr>
          <p:cNvPr id="3" name="Content Placeholder 2"/>
          <p:cNvSpPr>
            <a:spLocks noGrp="1"/>
          </p:cNvSpPr>
          <p:nvPr>
            <p:ph idx="1"/>
          </p:nvPr>
        </p:nvSpPr>
        <p:spPr/>
        <p:txBody>
          <a:bodyPr/>
          <a:lstStyle/>
          <a:p>
            <a:r>
              <a:rPr lang="en-US" dirty="0" smtClean="0"/>
              <a:t>Needs</a:t>
            </a:r>
          </a:p>
          <a:p>
            <a:pPr lvl="1"/>
            <a:r>
              <a:rPr lang="en-US" dirty="0" smtClean="0"/>
              <a:t>Professional</a:t>
            </a:r>
          </a:p>
          <a:p>
            <a:pPr lvl="1"/>
            <a:r>
              <a:rPr lang="en-US" dirty="0" smtClean="0"/>
              <a:t>Courteous, pleasant</a:t>
            </a:r>
          </a:p>
          <a:p>
            <a:pPr lvl="1"/>
            <a:r>
              <a:rPr lang="en-US" dirty="0" smtClean="0"/>
              <a:t>Helpful, offer as much help as possible</a:t>
            </a:r>
          </a:p>
          <a:p>
            <a:r>
              <a:rPr lang="en-US" dirty="0" smtClean="0"/>
              <a:t>Tactics</a:t>
            </a:r>
          </a:p>
          <a:p>
            <a:pPr lvl="1"/>
            <a:r>
              <a:rPr lang="en-US" dirty="0" smtClean="0"/>
              <a:t>Answer with as few rings as possible</a:t>
            </a:r>
          </a:p>
          <a:p>
            <a:pPr lvl="1"/>
            <a:r>
              <a:rPr lang="en-US" dirty="0" smtClean="0"/>
              <a:t>Give name and department (smile –it comes across)</a:t>
            </a:r>
          </a:p>
          <a:p>
            <a:pPr lvl="1"/>
            <a:r>
              <a:rPr lang="en-US" dirty="0" smtClean="0"/>
              <a:t>Answering for another – Joe’s office, Mike speaking</a:t>
            </a:r>
          </a:p>
          <a:p>
            <a:pPr lvl="1"/>
            <a:r>
              <a:rPr lang="en-US" dirty="0" smtClean="0"/>
              <a:t>Department phone – hello, this is Judy.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Interaction (talking with)</a:t>
            </a:r>
          </a:p>
          <a:p>
            <a:pPr lvl="1"/>
            <a:r>
              <a:rPr lang="en-US" dirty="0" smtClean="0"/>
              <a:t>Other techs</a:t>
            </a:r>
          </a:p>
          <a:p>
            <a:pPr lvl="1"/>
            <a:r>
              <a:rPr lang="en-US" dirty="0" smtClean="0"/>
              <a:t>Department supervisors</a:t>
            </a:r>
          </a:p>
          <a:p>
            <a:pPr lvl="1"/>
            <a:r>
              <a:rPr lang="en-US" dirty="0" smtClean="0"/>
              <a:t>Representing CS to other departments</a:t>
            </a:r>
          </a:p>
          <a:p>
            <a:pPr lvl="1"/>
            <a:r>
              <a:rPr lang="en-US" dirty="0" smtClean="0"/>
              <a:t>Directly with patients and their families at times</a:t>
            </a:r>
          </a:p>
          <a:p>
            <a:r>
              <a:rPr lang="en-US" dirty="0" smtClean="0"/>
              <a:t>Of the job, your skills represent</a:t>
            </a:r>
          </a:p>
          <a:p>
            <a:pPr lvl="1"/>
            <a:r>
              <a:rPr lang="en-US" dirty="0" smtClean="0"/>
              <a:t>You as an individual</a:t>
            </a:r>
          </a:p>
          <a:p>
            <a:pPr lvl="1"/>
            <a:r>
              <a:rPr lang="en-US" dirty="0" smtClean="0"/>
              <a:t>And your facility – even though you are not at work</a:t>
            </a: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smtClean="0"/>
              <a:t>When screening calls, inform caller if individual is available before asking who is calling</a:t>
            </a:r>
          </a:p>
          <a:p>
            <a:pPr lvl="1"/>
            <a:r>
              <a:rPr lang="en-US" dirty="0" smtClean="0"/>
              <a:t>Ask if they wish to leave a name /  number</a:t>
            </a:r>
          </a:p>
          <a:p>
            <a:pPr lvl="1"/>
            <a:r>
              <a:rPr lang="en-US" dirty="0" smtClean="0"/>
              <a:t>If call needs to be placed on HOLD, ask they want to be on hold or to call back.  If continued, ask if they wish to hold or if you can take their name and number to be called back.</a:t>
            </a:r>
          </a:p>
          <a:p>
            <a:pPr lvl="1"/>
            <a:r>
              <a:rPr lang="en-US" dirty="0" smtClean="0"/>
              <a:t>Taking message</a:t>
            </a:r>
          </a:p>
          <a:p>
            <a:pPr lvl="3"/>
            <a:r>
              <a:rPr lang="en-US" dirty="0" smtClean="0"/>
              <a:t>Get name, company, date, time, phone number, and other information</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a:t>
            </a:r>
            <a:endParaRPr lang="en-US" dirty="0"/>
          </a:p>
        </p:txBody>
      </p:sp>
      <p:sp>
        <p:nvSpPr>
          <p:cNvPr id="3" name="Content Placeholder 2"/>
          <p:cNvSpPr>
            <a:spLocks noGrp="1"/>
          </p:cNvSpPr>
          <p:nvPr>
            <p:ph idx="1"/>
          </p:nvPr>
        </p:nvSpPr>
        <p:spPr/>
        <p:txBody>
          <a:bodyPr/>
          <a:lstStyle/>
          <a:p>
            <a:r>
              <a:rPr lang="en-US" dirty="0" smtClean="0"/>
              <a:t>Problems</a:t>
            </a:r>
          </a:p>
          <a:p>
            <a:pPr lvl="1"/>
            <a:r>
              <a:rPr lang="en-US" dirty="0" smtClean="0"/>
              <a:t>Spelling errors – there is a spell check available</a:t>
            </a:r>
          </a:p>
          <a:p>
            <a:pPr lvl="1"/>
            <a:r>
              <a:rPr lang="en-US" dirty="0" smtClean="0"/>
              <a:t>Is content correct?</a:t>
            </a:r>
          </a:p>
          <a:p>
            <a:pPr lvl="1"/>
            <a:r>
              <a:rPr lang="en-US" dirty="0" smtClean="0"/>
              <a:t>Is it clear?</a:t>
            </a:r>
          </a:p>
          <a:p>
            <a:pPr lvl="1"/>
            <a:r>
              <a:rPr lang="en-US" dirty="0" smtClean="0"/>
              <a:t>Will it be misinterpreted?</a:t>
            </a:r>
          </a:p>
          <a:p>
            <a:pPr lvl="1"/>
            <a:r>
              <a:rPr lang="en-US" dirty="0" smtClean="0"/>
              <a:t>Someone else will read it – not the intended one?</a:t>
            </a:r>
          </a:p>
          <a:p>
            <a:pPr lvl="1"/>
            <a:r>
              <a:rPr lang="en-US" dirty="0" smtClean="0"/>
              <a:t>May go to wrong person</a:t>
            </a:r>
          </a:p>
          <a:p>
            <a:pPr lvl="1"/>
            <a:r>
              <a:rPr lang="en-US" dirty="0" smtClean="0"/>
              <a:t>May not be received</a:t>
            </a:r>
          </a:p>
          <a:p>
            <a:pPr lvl="1"/>
            <a:r>
              <a:rPr lang="en-US" dirty="0" smtClean="0"/>
              <a:t>Phrases and symbols may confuse </a:t>
            </a:r>
          </a:p>
          <a:p>
            <a:pPr lvl="1"/>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smtClean="0"/>
              <a:t>Limit message to one screen size</a:t>
            </a:r>
          </a:p>
          <a:p>
            <a:pPr lvl="1"/>
            <a:r>
              <a:rPr lang="en-US" dirty="0" smtClean="0"/>
              <a:t>Best to use for urgent message</a:t>
            </a:r>
          </a:p>
          <a:p>
            <a:pPr lvl="1"/>
            <a:r>
              <a:rPr lang="en-US" dirty="0" smtClean="0"/>
              <a:t>Don‘t use it to replace personal /telephone conversations</a:t>
            </a:r>
          </a:p>
          <a:p>
            <a:pPr lvl="1"/>
            <a:r>
              <a:rPr lang="en-US" dirty="0" smtClean="0"/>
              <a:t>Use courtesy</a:t>
            </a:r>
          </a:p>
          <a:p>
            <a:pPr lvl="2"/>
            <a:r>
              <a:rPr lang="en-US" dirty="0" smtClean="0"/>
              <a:t>Please</a:t>
            </a:r>
          </a:p>
          <a:p>
            <a:pPr lvl="2"/>
            <a:r>
              <a:rPr lang="en-US" dirty="0" smtClean="0"/>
              <a:t>Thank you</a:t>
            </a:r>
          </a:p>
          <a:p>
            <a:pPr lvl="2"/>
            <a:endParaRPr lang="en-US" dirty="0" smtClean="0"/>
          </a:p>
          <a:p>
            <a:pPr lvl="1"/>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Whose technology is it?</a:t>
            </a:r>
            <a:endParaRPr lang="en-US" dirty="0"/>
          </a:p>
        </p:txBody>
      </p:sp>
      <p:sp>
        <p:nvSpPr>
          <p:cNvPr id="3" name="Content Placeholder 2"/>
          <p:cNvSpPr>
            <a:spLocks noGrp="1"/>
          </p:cNvSpPr>
          <p:nvPr>
            <p:ph idx="1"/>
          </p:nvPr>
        </p:nvSpPr>
        <p:spPr/>
        <p:txBody>
          <a:bodyPr/>
          <a:lstStyle/>
          <a:p>
            <a:r>
              <a:rPr lang="en-US" dirty="0" smtClean="0"/>
              <a:t>Communications systems</a:t>
            </a:r>
          </a:p>
          <a:p>
            <a:pPr lvl="1"/>
            <a:r>
              <a:rPr lang="en-US" dirty="0" smtClean="0"/>
              <a:t>Required for function of department</a:t>
            </a:r>
          </a:p>
          <a:p>
            <a:pPr lvl="1"/>
            <a:r>
              <a:rPr lang="en-US" dirty="0" smtClean="0"/>
              <a:t>May be used by staff for personal purposes</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Relations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Development of effective interpersonal relationships</a:t>
            </a:r>
          </a:p>
          <a:p>
            <a:pPr lvl="1"/>
            <a:r>
              <a:rPr lang="en-US" dirty="0" smtClean="0"/>
              <a:t>Required for teamwork in CS</a:t>
            </a:r>
          </a:p>
          <a:p>
            <a:pPr lvl="1"/>
            <a:r>
              <a:rPr lang="en-US" dirty="0" smtClean="0"/>
              <a:t>See and understand each other as individuals</a:t>
            </a:r>
          </a:p>
          <a:p>
            <a:pPr lvl="1"/>
            <a:r>
              <a:rPr lang="en-US" dirty="0" smtClean="0"/>
              <a:t>Help others achieve highest level of job satisfaction</a:t>
            </a:r>
          </a:p>
          <a:p>
            <a:pPr lvl="1"/>
            <a:r>
              <a:rPr lang="en-US" dirty="0" smtClean="0"/>
              <a:t>Increase contributions to team</a:t>
            </a:r>
          </a:p>
          <a:p>
            <a:pPr lvl="2"/>
            <a:r>
              <a:rPr lang="en-US" dirty="0" smtClean="0"/>
              <a:t>Benefits team, facility, profession</a:t>
            </a:r>
          </a:p>
          <a:p>
            <a:pPr lvl="1"/>
            <a:r>
              <a:rPr lang="en-US" dirty="0" smtClean="0"/>
              <a:t>Develop spirit of cooperation / teamwork</a:t>
            </a:r>
          </a:p>
          <a:p>
            <a:pPr lvl="2"/>
            <a:r>
              <a:rPr lang="en-US" dirty="0" smtClean="0"/>
              <a:t>Maintain good working relationships with peers, supervisors</a:t>
            </a:r>
          </a:p>
          <a:p>
            <a:pPr lvl="2"/>
            <a:r>
              <a:rPr lang="en-US" dirty="0" smtClean="0"/>
              <a:t>Be professional</a:t>
            </a:r>
          </a:p>
          <a:p>
            <a:pPr lvl="2"/>
            <a:r>
              <a:rPr lang="en-US" dirty="0" smtClean="0"/>
              <a:t>Be contributing member</a:t>
            </a:r>
          </a:p>
          <a:p>
            <a:pPr lvl="2"/>
            <a:r>
              <a:rPr lang="en-US" dirty="0" smtClean="0"/>
              <a:t>Learn and help others   </a:t>
            </a:r>
            <a:endParaRPr lang="en-US" dirty="0"/>
          </a:p>
        </p:txBody>
      </p:sp>
      <p:pic>
        <p:nvPicPr>
          <p:cNvPr id="6" name="Picture 5"/>
          <p:cNvPicPr>
            <a:picLocks noChangeAspect="1"/>
          </p:cNvPicPr>
          <p:nvPr/>
        </p:nvPicPr>
        <p:blipFill>
          <a:blip r:embed="rId2"/>
          <a:stretch>
            <a:fillRect/>
          </a:stretch>
        </p:blipFill>
        <p:spPr>
          <a:xfrm>
            <a:off x="7330132" y="2292980"/>
            <a:ext cx="1795762" cy="1725186"/>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Teamwork</a:t>
            </a:r>
            <a:endParaRPr lang="en-US" dirty="0"/>
          </a:p>
        </p:txBody>
      </p:sp>
      <p:sp>
        <p:nvSpPr>
          <p:cNvPr id="3" name="Content Placeholder 2"/>
          <p:cNvSpPr>
            <a:spLocks noGrp="1"/>
          </p:cNvSpPr>
          <p:nvPr>
            <p:ph idx="1"/>
          </p:nvPr>
        </p:nvSpPr>
        <p:spPr>
          <a:xfrm>
            <a:off x="914400" y="1735138"/>
            <a:ext cx="7313613" cy="4740796"/>
          </a:xfrm>
        </p:spPr>
        <p:txBody>
          <a:bodyPr>
            <a:normAutofit lnSpcReduction="10000"/>
          </a:bodyPr>
          <a:lstStyle/>
          <a:p>
            <a:r>
              <a:rPr lang="en-US" b="1" dirty="0" smtClean="0"/>
              <a:t>CS teamwork</a:t>
            </a:r>
          </a:p>
          <a:p>
            <a:pPr lvl="1"/>
            <a:r>
              <a:rPr lang="en-US" b="1" dirty="0" smtClean="0"/>
              <a:t>Each person has duties they perform</a:t>
            </a:r>
          </a:p>
          <a:p>
            <a:pPr lvl="1"/>
            <a:r>
              <a:rPr lang="en-US" b="1" dirty="0" smtClean="0"/>
              <a:t>Must work with others to get the WHOLE JOB done</a:t>
            </a:r>
          </a:p>
          <a:p>
            <a:pPr lvl="2"/>
            <a:r>
              <a:rPr lang="en-US" b="1" dirty="0" smtClean="0"/>
              <a:t>If someone doesn’t do their job correctly, the patient may suffer</a:t>
            </a:r>
          </a:p>
          <a:p>
            <a:pPr lvl="1"/>
            <a:r>
              <a:rPr lang="en-US" b="1" dirty="0" smtClean="0"/>
              <a:t>Improves productivity</a:t>
            </a:r>
          </a:p>
          <a:p>
            <a:pPr lvl="2"/>
            <a:r>
              <a:rPr lang="en-US" b="1" dirty="0" smtClean="0"/>
              <a:t>More cooperation</a:t>
            </a:r>
          </a:p>
          <a:p>
            <a:pPr lvl="2"/>
            <a:r>
              <a:rPr lang="en-US" b="1" dirty="0" smtClean="0"/>
              <a:t>Less competition</a:t>
            </a:r>
          </a:p>
          <a:p>
            <a:pPr lvl="1"/>
            <a:r>
              <a:rPr lang="en-US" b="1" dirty="0" smtClean="0"/>
              <a:t>Increased job satisfaction</a:t>
            </a:r>
          </a:p>
          <a:p>
            <a:pPr lvl="1"/>
            <a:r>
              <a:rPr lang="en-US" b="1" dirty="0" smtClean="0"/>
              <a:t>Improves work environment</a:t>
            </a:r>
          </a:p>
          <a:p>
            <a:pPr lvl="2"/>
            <a:r>
              <a:rPr lang="en-US" b="1" dirty="0" smtClean="0"/>
              <a:t>Creates common agenda / goal for staff</a:t>
            </a:r>
          </a:p>
          <a:p>
            <a:pPr lvl="1"/>
            <a:r>
              <a:rPr lang="en-US" b="1" dirty="0" smtClean="0"/>
              <a:t>Decreases job stress</a:t>
            </a:r>
            <a:endParaRPr lang="en-US" b="1" dirty="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What is needed for  Teamwork?</a:t>
            </a:r>
          </a:p>
          <a:p>
            <a:pPr lvl="1"/>
            <a:r>
              <a:rPr lang="en-US" b="1" dirty="0" smtClean="0"/>
              <a:t>Attitude</a:t>
            </a:r>
          </a:p>
          <a:p>
            <a:pPr lvl="2"/>
            <a:r>
              <a:rPr lang="en-US" dirty="0" smtClean="0"/>
              <a:t>Positive attitude makes everyone happy</a:t>
            </a:r>
          </a:p>
          <a:p>
            <a:pPr lvl="2"/>
            <a:r>
              <a:rPr lang="en-US" dirty="0" smtClean="0"/>
              <a:t>Negative attitude makes everyone unhappy</a:t>
            </a:r>
          </a:p>
          <a:p>
            <a:pPr lvl="1"/>
            <a:r>
              <a:rPr lang="en-US" b="1" dirty="0" smtClean="0"/>
              <a:t>Cooperation</a:t>
            </a:r>
          </a:p>
          <a:p>
            <a:pPr lvl="2"/>
            <a:r>
              <a:rPr lang="en-US" dirty="0" smtClean="0"/>
              <a:t>Willingness to help /work with others</a:t>
            </a:r>
          </a:p>
          <a:p>
            <a:pPr lvl="1"/>
            <a:r>
              <a:rPr lang="en-US" b="1" dirty="0" smtClean="0"/>
              <a:t>Promptness</a:t>
            </a:r>
          </a:p>
          <a:p>
            <a:pPr lvl="2"/>
            <a:r>
              <a:rPr lang="en-US" dirty="0" smtClean="0"/>
              <a:t>Late – others must work harder to get the work don</a:t>
            </a:r>
          </a:p>
          <a:p>
            <a:pPr lvl="1"/>
            <a:r>
              <a:rPr lang="en-US" b="1" dirty="0" smtClean="0"/>
              <a:t>Loyalty</a:t>
            </a:r>
          </a:p>
          <a:p>
            <a:pPr lvl="2"/>
            <a:r>
              <a:rPr lang="en-US" dirty="0" smtClean="0"/>
              <a:t>Members trust each other and supervisors</a:t>
            </a:r>
          </a:p>
          <a:p>
            <a:pPr lvl="2"/>
            <a:r>
              <a:rPr lang="en-US" dirty="0" smtClean="0"/>
              <a:t>Supervisors must trust team                     see P. 443		</a:t>
            </a:r>
          </a:p>
          <a:p>
            <a:pPr lvl="1"/>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914400" y="1735138"/>
            <a:ext cx="7313613" cy="4698926"/>
          </a:xfrm>
        </p:spPr>
        <p:txBody>
          <a:bodyPr>
            <a:normAutofit fontScale="92500" lnSpcReduction="20000"/>
          </a:bodyPr>
          <a:lstStyle/>
          <a:p>
            <a:r>
              <a:rPr lang="en-US" dirty="0" smtClean="0"/>
              <a:t>Types of Groups</a:t>
            </a:r>
          </a:p>
          <a:p>
            <a:pPr lvl="1"/>
            <a:r>
              <a:rPr lang="en-US" dirty="0" smtClean="0"/>
              <a:t>Formal</a:t>
            </a:r>
          </a:p>
          <a:p>
            <a:pPr lvl="2"/>
            <a:r>
              <a:rPr lang="en-US" dirty="0" smtClean="0"/>
              <a:t>Employee of hospital</a:t>
            </a:r>
          </a:p>
          <a:p>
            <a:pPr lvl="2"/>
            <a:r>
              <a:rPr lang="en-US" dirty="0" smtClean="0"/>
              <a:t>Materials Management</a:t>
            </a:r>
          </a:p>
          <a:p>
            <a:pPr lvl="2"/>
            <a:r>
              <a:rPr lang="en-US" dirty="0" smtClean="0"/>
              <a:t>Central Service</a:t>
            </a:r>
          </a:p>
          <a:p>
            <a:pPr lvl="2"/>
            <a:r>
              <a:rPr lang="en-US" dirty="0" smtClean="0"/>
              <a:t>Certain job duties</a:t>
            </a:r>
          </a:p>
          <a:p>
            <a:pPr lvl="2"/>
            <a:r>
              <a:rPr lang="en-US" dirty="0" smtClean="0"/>
              <a:t>Specific shift</a:t>
            </a:r>
          </a:p>
          <a:p>
            <a:pPr lvl="1"/>
            <a:endParaRPr lang="en-US" dirty="0" smtClean="0"/>
          </a:p>
          <a:p>
            <a:pPr lvl="1"/>
            <a:r>
              <a:rPr lang="en-US" dirty="0" smtClean="0"/>
              <a:t>Informal</a:t>
            </a:r>
          </a:p>
          <a:p>
            <a:pPr lvl="2"/>
            <a:r>
              <a:rPr lang="en-US" dirty="0" smtClean="0"/>
              <a:t>People with common interests</a:t>
            </a:r>
          </a:p>
          <a:p>
            <a:pPr lvl="3"/>
            <a:r>
              <a:rPr lang="en-US" dirty="0" smtClean="0"/>
              <a:t>Doing after work activities together </a:t>
            </a:r>
          </a:p>
          <a:p>
            <a:pPr lvl="2"/>
            <a:r>
              <a:rPr lang="en-US" dirty="0" smtClean="0"/>
              <a:t>Desire to satisfy personal needs</a:t>
            </a:r>
          </a:p>
          <a:p>
            <a:pPr lvl="3"/>
            <a:r>
              <a:rPr lang="en-US" dirty="0" smtClean="0"/>
              <a:t>Going to lunch together</a:t>
            </a:r>
          </a:p>
          <a:p>
            <a:pPr lvl="3"/>
            <a:r>
              <a:rPr lang="en-US" dirty="0" smtClean="0"/>
              <a:t>Car pooling</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914400" y="1735137"/>
            <a:ext cx="7313613" cy="4573315"/>
          </a:xfrm>
        </p:spPr>
        <p:txBody>
          <a:bodyPr>
            <a:normAutofit/>
          </a:bodyPr>
          <a:lstStyle/>
          <a:p>
            <a:r>
              <a:rPr lang="en-US" dirty="0" smtClean="0"/>
              <a:t>Decision Making in Teams</a:t>
            </a:r>
          </a:p>
          <a:p>
            <a:pPr lvl="1"/>
            <a:r>
              <a:rPr lang="en-US" dirty="0" smtClean="0"/>
              <a:t>Group decision making / problem resolution</a:t>
            </a:r>
          </a:p>
          <a:p>
            <a:pPr lvl="2"/>
            <a:r>
              <a:rPr lang="en-US" dirty="0" smtClean="0"/>
              <a:t>Uses each person’s experience, knowledge and common sense </a:t>
            </a:r>
          </a:p>
          <a:p>
            <a:pPr lvl="2"/>
            <a:r>
              <a:rPr lang="en-US" dirty="0" smtClean="0"/>
              <a:t>Group comes together to a consensus</a:t>
            </a:r>
          </a:p>
          <a:p>
            <a:pPr lvl="3"/>
            <a:r>
              <a:rPr lang="en-US" dirty="0" smtClean="0"/>
              <a:t>All buy in and work for common goal</a:t>
            </a:r>
          </a:p>
          <a:p>
            <a:pPr lvl="1"/>
            <a:r>
              <a:rPr lang="en-US" dirty="0" smtClean="0"/>
              <a:t>Cross functional Team</a:t>
            </a:r>
          </a:p>
          <a:p>
            <a:pPr lvl="2"/>
            <a:r>
              <a:rPr lang="en-US" dirty="0" smtClean="0"/>
              <a:t>Problem between OR and CS re instruments</a:t>
            </a:r>
          </a:p>
          <a:p>
            <a:pPr lvl="2"/>
            <a:r>
              <a:rPr lang="en-US" dirty="0" smtClean="0"/>
              <a:t>CS and OR people get together to look at problem</a:t>
            </a:r>
          </a:p>
          <a:p>
            <a:pPr lvl="3"/>
            <a:r>
              <a:rPr lang="en-US" dirty="0" smtClean="0"/>
              <a:t>Look at both sides of problem</a:t>
            </a:r>
          </a:p>
          <a:p>
            <a:pPr lvl="3"/>
            <a:r>
              <a:rPr lang="en-US" dirty="0" smtClean="0"/>
              <a:t>Come to joint decision</a:t>
            </a:r>
          </a:p>
          <a:p>
            <a:pPr lvl="3"/>
            <a:r>
              <a:rPr lang="en-US" dirty="0" smtClean="0"/>
              <a:t>Everyone is happy – “everyone buys in!”</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Special teamwork concerns</a:t>
            </a:r>
          </a:p>
          <a:p>
            <a:pPr lvl="1"/>
            <a:r>
              <a:rPr lang="en-US" dirty="0" smtClean="0"/>
              <a:t>When first getting job – </a:t>
            </a:r>
          </a:p>
          <a:p>
            <a:pPr lvl="2"/>
            <a:r>
              <a:rPr lang="en-US" dirty="0" smtClean="0"/>
              <a:t>Anxiety and uncertainty</a:t>
            </a:r>
          </a:p>
          <a:p>
            <a:pPr lvl="2"/>
            <a:r>
              <a:rPr lang="en-US" dirty="0" smtClean="0"/>
              <a:t>Easier communication builds</a:t>
            </a:r>
          </a:p>
          <a:p>
            <a:pPr lvl="1"/>
            <a:r>
              <a:rPr lang="en-US" dirty="0" smtClean="0"/>
              <a:t>After there a while</a:t>
            </a:r>
          </a:p>
          <a:p>
            <a:pPr lvl="2"/>
            <a:r>
              <a:rPr lang="en-US" dirty="0" smtClean="0"/>
              <a:t>Then respect and trust</a:t>
            </a:r>
          </a:p>
          <a:p>
            <a:pPr lvl="2"/>
            <a:r>
              <a:rPr lang="en-US" dirty="0" smtClean="0"/>
              <a:t>Cooperation </a:t>
            </a:r>
          </a:p>
          <a:p>
            <a:pPr lvl="2"/>
            <a:r>
              <a:rPr lang="en-US" dirty="0" smtClean="0"/>
              <a:t>Join in decision make of group</a:t>
            </a:r>
          </a:p>
          <a:p>
            <a:pPr lvl="2"/>
            <a:r>
              <a:rPr lang="en-US" dirty="0" smtClean="0"/>
              <a:t>Common goals </a:t>
            </a:r>
          </a:p>
          <a:p>
            <a:pPr lvl="2"/>
            <a:r>
              <a:rPr lang="en-US" dirty="0" smtClean="0"/>
              <a:t>Group becomes stronger </a:t>
            </a:r>
          </a:p>
          <a:p>
            <a:pPr lv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Communication Problems</a:t>
            </a:r>
          </a:p>
          <a:p>
            <a:pPr lvl="1"/>
            <a:r>
              <a:rPr lang="en-US" dirty="0" smtClean="0"/>
              <a:t>Interpretation</a:t>
            </a:r>
          </a:p>
          <a:p>
            <a:pPr lvl="2"/>
            <a:r>
              <a:rPr lang="en-US" dirty="0" smtClean="0"/>
              <a:t>You must say exactly what you mean exactly</a:t>
            </a:r>
          </a:p>
          <a:p>
            <a:pPr lvl="3"/>
            <a:r>
              <a:rPr lang="en-US" dirty="0" smtClean="0"/>
              <a:t>Come to work </a:t>
            </a:r>
            <a:r>
              <a:rPr lang="en-US" dirty="0" smtClean="0">
                <a:solidFill>
                  <a:srgbClr val="FF0000"/>
                </a:solidFill>
              </a:rPr>
              <a:t>early?  </a:t>
            </a:r>
          </a:p>
          <a:p>
            <a:pPr lvl="3"/>
            <a:r>
              <a:rPr lang="en-US" dirty="0" smtClean="0">
                <a:solidFill>
                  <a:srgbClr val="000000"/>
                </a:solidFill>
              </a:rPr>
              <a:t>What does that mean</a:t>
            </a:r>
          </a:p>
          <a:p>
            <a:pPr lvl="3"/>
            <a:endParaRPr lang="en-US" dirty="0">
              <a:solidFill>
                <a:srgbClr val="FF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Diversity</a:t>
            </a:r>
            <a:endParaRPr lang="en-US" dirty="0"/>
          </a:p>
        </p:txBody>
      </p:sp>
      <p:sp>
        <p:nvSpPr>
          <p:cNvPr id="3" name="Content Placeholder 2"/>
          <p:cNvSpPr>
            <a:spLocks noGrp="1"/>
          </p:cNvSpPr>
          <p:nvPr>
            <p:ph idx="1"/>
          </p:nvPr>
        </p:nvSpPr>
        <p:spPr>
          <a:xfrm>
            <a:off x="914400" y="1735137"/>
            <a:ext cx="7313613" cy="4531445"/>
          </a:xfrm>
        </p:spPr>
        <p:txBody>
          <a:bodyPr>
            <a:normAutofit/>
          </a:bodyPr>
          <a:lstStyle/>
          <a:p>
            <a:r>
              <a:rPr lang="en-US" dirty="0" smtClean="0"/>
              <a:t>Diversity means different</a:t>
            </a:r>
          </a:p>
          <a:p>
            <a:pPr lvl="1"/>
            <a:r>
              <a:rPr lang="en-US" dirty="0" smtClean="0"/>
              <a:t>We are all different – but basically the same</a:t>
            </a:r>
          </a:p>
          <a:p>
            <a:pPr lvl="2"/>
            <a:r>
              <a:rPr lang="en-US" dirty="0" smtClean="0"/>
              <a:t>Age, gender, sexual orientation, race /ethnic heritage, abilities</a:t>
            </a:r>
          </a:p>
          <a:p>
            <a:pPr lvl="2"/>
            <a:r>
              <a:rPr lang="en-US" dirty="0" smtClean="0"/>
              <a:t>Equal employment opportunity </a:t>
            </a:r>
          </a:p>
          <a:p>
            <a:pPr lvl="2"/>
            <a:r>
              <a:rPr lang="en-US" dirty="0" smtClean="0"/>
              <a:t>Education, family status, work role, religion, primary language, income, geographical location</a:t>
            </a:r>
          </a:p>
          <a:p>
            <a:pPr lvl="1"/>
            <a:r>
              <a:rPr lang="en-US" dirty="0" smtClean="0"/>
              <a:t>Advantages:</a:t>
            </a:r>
          </a:p>
          <a:p>
            <a:pPr lvl="2"/>
            <a:r>
              <a:rPr lang="en-US" dirty="0" smtClean="0"/>
              <a:t>Welcoming environment encourages good work performance</a:t>
            </a:r>
          </a:p>
          <a:p>
            <a:pPr lvl="2"/>
            <a:r>
              <a:rPr lang="en-US" dirty="0" smtClean="0"/>
              <a:t>Changing America – need diversity</a:t>
            </a:r>
          </a:p>
          <a:p>
            <a:pPr lvl="2"/>
            <a:r>
              <a:rPr lang="en-US" dirty="0" smtClean="0"/>
              <a:t>When valued, there is less turnover</a:t>
            </a:r>
          </a:p>
          <a:p>
            <a:pPr lvl="2"/>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2"/>
            <a:r>
              <a:rPr lang="en-US" dirty="0" smtClean="0"/>
              <a:t>Encourages culture of respect and cooperation</a:t>
            </a:r>
          </a:p>
          <a:p>
            <a:pPr lvl="2"/>
            <a:r>
              <a:rPr lang="en-US" dirty="0" smtClean="0"/>
              <a:t>Creates alternative decision making / problem solving</a:t>
            </a:r>
          </a:p>
          <a:p>
            <a:pPr lvl="1"/>
            <a:r>
              <a:rPr lang="en-US" dirty="0" smtClean="0"/>
              <a:t>How does it happen</a:t>
            </a:r>
          </a:p>
          <a:p>
            <a:pPr lvl="2"/>
            <a:r>
              <a:rPr lang="en-US" dirty="0" smtClean="0"/>
              <a:t>Must be supported by EVERYONE</a:t>
            </a:r>
          </a:p>
          <a:p>
            <a:pPr lvl="3"/>
            <a:r>
              <a:rPr lang="en-US" dirty="0" smtClean="0"/>
              <a:t>From the ADMINISTRATION to EACH EMPLOYEE</a:t>
            </a:r>
          </a:p>
          <a:p>
            <a:pPr lvl="1"/>
            <a:endParaRPr lang="en-US" dirty="0"/>
          </a:p>
        </p:txBody>
      </p:sp>
      <p:pic>
        <p:nvPicPr>
          <p:cNvPr id="4" name="Picture 3"/>
          <p:cNvPicPr>
            <a:picLocks noChangeAspect="1"/>
          </p:cNvPicPr>
          <p:nvPr/>
        </p:nvPicPr>
        <p:blipFill>
          <a:blip r:embed="rId2"/>
          <a:stretch>
            <a:fillRect/>
          </a:stretch>
        </p:blipFill>
        <p:spPr>
          <a:xfrm>
            <a:off x="1193500" y="4108251"/>
            <a:ext cx="3289300" cy="2463800"/>
          </a:xfrm>
          <a:prstGeom prst="rect">
            <a:avLst/>
          </a:prstGeom>
        </p:spPr>
      </p:pic>
      <p:pic>
        <p:nvPicPr>
          <p:cNvPr id="5" name="Picture 4"/>
          <p:cNvPicPr>
            <a:picLocks noChangeAspect="1"/>
          </p:cNvPicPr>
          <p:nvPr/>
        </p:nvPicPr>
        <p:blipFill>
          <a:blip r:embed="rId3"/>
          <a:stretch>
            <a:fillRect/>
          </a:stretch>
        </p:blipFill>
        <p:spPr>
          <a:xfrm>
            <a:off x="6016633" y="3898900"/>
            <a:ext cx="2743200" cy="2959100"/>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SERVICE</a:t>
            </a:r>
            <a:endParaRPr lang="en-US" dirty="0"/>
          </a:p>
        </p:txBody>
      </p:sp>
      <p:sp>
        <p:nvSpPr>
          <p:cNvPr id="3" name="Content Placeholder 2"/>
          <p:cNvSpPr>
            <a:spLocks noGrp="1"/>
          </p:cNvSpPr>
          <p:nvPr>
            <p:ph idx="1"/>
          </p:nvPr>
        </p:nvSpPr>
        <p:spPr>
          <a:xfrm>
            <a:off x="914400" y="1735138"/>
            <a:ext cx="7313613" cy="4489574"/>
          </a:xfrm>
        </p:spPr>
        <p:txBody>
          <a:bodyPr>
            <a:normAutofit/>
          </a:bodyPr>
          <a:lstStyle/>
          <a:p>
            <a:r>
              <a:rPr lang="en-US" dirty="0" smtClean="0"/>
              <a:t>BASICS</a:t>
            </a:r>
          </a:p>
          <a:p>
            <a:pPr lvl="1"/>
            <a:r>
              <a:rPr lang="en-US" dirty="0" smtClean="0"/>
              <a:t>Relationship between CS team and Customer</a:t>
            </a:r>
          </a:p>
          <a:p>
            <a:pPr lvl="2"/>
            <a:r>
              <a:rPr lang="en-US" dirty="0" smtClean="0"/>
              <a:t>One good / bad experience leaves lasting impression</a:t>
            </a:r>
          </a:p>
          <a:p>
            <a:pPr lvl="2"/>
            <a:r>
              <a:rPr lang="en-US" dirty="0" smtClean="0"/>
              <a:t>Ultimately the PATIENT is the customer</a:t>
            </a:r>
          </a:p>
          <a:p>
            <a:pPr lvl="3"/>
            <a:r>
              <a:rPr lang="en-US" dirty="0" smtClean="0"/>
              <a:t>Directly or indirectly</a:t>
            </a:r>
          </a:p>
          <a:p>
            <a:pPr lvl="1"/>
            <a:r>
              <a:rPr lang="en-US" dirty="0" smtClean="0"/>
              <a:t>Keep focused on the issue</a:t>
            </a:r>
          </a:p>
          <a:p>
            <a:pPr lvl="2"/>
            <a:r>
              <a:rPr lang="en-US" dirty="0" smtClean="0"/>
              <a:t>Be objective  when giving an answer</a:t>
            </a:r>
          </a:p>
          <a:p>
            <a:pPr lvl="3"/>
            <a:r>
              <a:rPr lang="en-US" dirty="0" smtClean="0"/>
              <a:t>Don’t let emotions / personalities influence you</a:t>
            </a:r>
          </a:p>
          <a:p>
            <a:pPr lvl="2"/>
            <a:r>
              <a:rPr lang="en-US" dirty="0" smtClean="0"/>
              <a:t>Be honest – don’t make excuses</a:t>
            </a:r>
          </a:p>
          <a:p>
            <a:pPr lvl="3"/>
            <a:r>
              <a:rPr lang="en-US" dirty="0" smtClean="0"/>
              <a:t>Admit errors – work toward resolution</a:t>
            </a:r>
          </a:p>
          <a:p>
            <a:pPr lvl="2"/>
            <a:r>
              <a:rPr lang="en-US" dirty="0" smtClean="0"/>
              <a:t>Builds credibility and trust</a:t>
            </a: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lvl="1"/>
            <a:r>
              <a:rPr lang="en-US" dirty="0" smtClean="0"/>
              <a:t>Personalize services</a:t>
            </a:r>
          </a:p>
          <a:p>
            <a:pPr lvl="2"/>
            <a:r>
              <a:rPr lang="en-US" dirty="0" smtClean="0"/>
              <a:t>Get to know customers</a:t>
            </a:r>
          </a:p>
          <a:p>
            <a:pPr lvl="2"/>
            <a:r>
              <a:rPr lang="en-US" dirty="0" smtClean="0"/>
              <a:t>Use their first names (check policy of facility)</a:t>
            </a:r>
          </a:p>
          <a:p>
            <a:pPr lvl="2"/>
            <a:r>
              <a:rPr lang="en-US" dirty="0" smtClean="0"/>
              <a:t>Give your full attention</a:t>
            </a:r>
          </a:p>
          <a:p>
            <a:pPr lvl="2"/>
            <a:r>
              <a:rPr lang="en-US" dirty="0" smtClean="0"/>
              <a:t>Find ways to handle special requests</a:t>
            </a:r>
          </a:p>
          <a:p>
            <a:pPr lvl="2"/>
            <a:r>
              <a:rPr lang="en-US" i="1" dirty="0" smtClean="0">
                <a:solidFill>
                  <a:srgbClr val="F13535"/>
                </a:solidFill>
              </a:rPr>
              <a:t>COURTEOUS, CHEERFUL, FRIENDLY </a:t>
            </a:r>
            <a:r>
              <a:rPr lang="en-US" dirty="0" smtClean="0">
                <a:solidFill>
                  <a:schemeClr val="accent3"/>
                </a:solidFill>
              </a:rPr>
              <a:t>service</a:t>
            </a:r>
            <a:r>
              <a:rPr lang="en-US" dirty="0" smtClean="0">
                <a:solidFill>
                  <a:srgbClr val="F13535"/>
                </a:solidFill>
              </a:rPr>
              <a:t> </a:t>
            </a:r>
          </a:p>
          <a:p>
            <a:pPr lvl="2"/>
            <a:r>
              <a:rPr lang="en-US" dirty="0" smtClean="0"/>
              <a:t>Follow up on commitments</a:t>
            </a:r>
          </a:p>
          <a:p>
            <a:pPr lvl="2"/>
            <a:r>
              <a:rPr lang="en-US" dirty="0" smtClean="0"/>
              <a:t>Ask for Feedback	</a:t>
            </a:r>
          </a:p>
          <a:p>
            <a:pPr lvl="1"/>
            <a:r>
              <a:rPr lang="en-US" dirty="0" smtClean="0"/>
              <a:t>Quality Service = Professionalism</a:t>
            </a:r>
          </a:p>
          <a:p>
            <a:pPr lvl="2"/>
            <a:r>
              <a:rPr lang="en-US" dirty="0" smtClean="0"/>
              <a:t>Requires: maturity, self-esteem, competence, confidence, positive attitude</a:t>
            </a:r>
          </a:p>
          <a:p>
            <a:pPr lvl="2"/>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smtClean="0"/>
              <a:t>Emergencies</a:t>
            </a:r>
          </a:p>
          <a:p>
            <a:pPr lvl="2"/>
            <a:r>
              <a:rPr lang="en-US" dirty="0" smtClean="0"/>
              <a:t>Stress and tension increase – from Requesting person</a:t>
            </a:r>
          </a:p>
          <a:p>
            <a:pPr lvl="2"/>
            <a:r>
              <a:rPr lang="en-US" dirty="0" smtClean="0"/>
              <a:t>Can pass to you</a:t>
            </a:r>
          </a:p>
          <a:p>
            <a:pPr lvl="2"/>
            <a:r>
              <a:rPr lang="en-US" dirty="0" smtClean="0"/>
              <a:t>Stress turns your brain off – </a:t>
            </a:r>
          </a:p>
          <a:p>
            <a:pPr lvl="3"/>
            <a:r>
              <a:rPr lang="en-US" dirty="0" smtClean="0"/>
              <a:t>Sympathetic Nervous System</a:t>
            </a:r>
          </a:p>
          <a:p>
            <a:pPr lvl="3"/>
            <a:r>
              <a:rPr lang="en-US" dirty="0" smtClean="0"/>
              <a:t>TAKE A BREATH and DO YOUR BEST – </a:t>
            </a:r>
            <a:r>
              <a:rPr lang="en-US" i="1" dirty="0" smtClean="0"/>
              <a:t>BE COOL! </a:t>
            </a:r>
            <a:r>
              <a:rPr lang="en-US" i="1" dirty="0" smtClean="0">
                <a:sym typeface="Wingdings"/>
              </a:rPr>
              <a:t></a:t>
            </a:r>
            <a:endParaRPr lang="en-US" i="1" dirty="0" smtClean="0">
              <a:sym typeface="Wingdings"/>
            </a:endParaRPr>
          </a:p>
          <a:p>
            <a:pPr lvl="3"/>
            <a:endParaRPr lang="en-US" dirty="0" smtClean="0">
              <a:sym typeface="Wingdings"/>
            </a:endParaRPr>
          </a:p>
          <a:p>
            <a:pPr lvl="1"/>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Cooperation with Operating Room</a:t>
            </a:r>
          </a:p>
          <a:p>
            <a:pPr lvl="1"/>
            <a:r>
              <a:rPr lang="en-US" dirty="0" smtClean="0"/>
              <a:t>Closest relationship in Hospital</a:t>
            </a:r>
          </a:p>
          <a:p>
            <a:pPr lvl="1"/>
            <a:r>
              <a:rPr lang="en-US" dirty="0" smtClean="0"/>
              <a:t>Fast-paced – communication can break down</a:t>
            </a:r>
          </a:p>
          <a:p>
            <a:pPr lvl="1"/>
            <a:endParaRPr lang="en-US" dirty="0" smtClean="0"/>
          </a:p>
          <a:p>
            <a:pPr lvl="1"/>
            <a:r>
              <a:rPr lang="en-US" dirty="0" smtClean="0"/>
              <a:t>Trust is important on both sides</a:t>
            </a:r>
          </a:p>
          <a:p>
            <a:pPr lvl="2"/>
            <a:r>
              <a:rPr lang="en-US" dirty="0" smtClean="0"/>
              <a:t>Prevents communication blocks</a:t>
            </a:r>
          </a:p>
          <a:p>
            <a:pPr lvl="1"/>
            <a:r>
              <a:rPr lang="en-US" dirty="0" smtClean="0"/>
              <a:t>Jargon, slang, nick names, terms used for instruments and supplies may be different in each department</a:t>
            </a:r>
          </a:p>
          <a:p>
            <a:pPr lvl="1"/>
            <a:r>
              <a:rPr lang="en-US" dirty="0" smtClean="0"/>
              <a:t>Information that is not clear – can be misunderstood</a:t>
            </a:r>
          </a:p>
          <a:p>
            <a:pPr lvl="2"/>
            <a:r>
              <a:rPr lang="en-US" dirty="0" smtClean="0"/>
              <a:t>Causes frustration and damages relationships</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Enhancing communication with the OR</a:t>
            </a:r>
          </a:p>
          <a:p>
            <a:pPr lvl="1"/>
            <a:r>
              <a:rPr lang="en-US" dirty="0" smtClean="0"/>
              <a:t>Address specific issue if needed</a:t>
            </a:r>
          </a:p>
          <a:p>
            <a:pPr lvl="1"/>
            <a:r>
              <a:rPr lang="en-US" dirty="0" smtClean="0"/>
              <a:t>Do a survey to IDENTIFY concerns</a:t>
            </a:r>
          </a:p>
          <a:p>
            <a:pPr lvl="2"/>
            <a:r>
              <a:rPr lang="en-US" dirty="0" smtClean="0"/>
              <a:t>Prioritizes issues</a:t>
            </a:r>
          </a:p>
          <a:p>
            <a:pPr lvl="1"/>
            <a:r>
              <a:rPr lang="en-US" dirty="0" smtClean="0"/>
              <a:t>Address the issue – without blaming anyone</a:t>
            </a:r>
          </a:p>
          <a:p>
            <a:pPr lvl="2"/>
            <a:r>
              <a:rPr lang="en-US" dirty="0" smtClean="0"/>
              <a:t>Is there adequate training for the problem?</a:t>
            </a:r>
          </a:p>
          <a:p>
            <a:pPr lvl="2"/>
            <a:r>
              <a:rPr lang="en-US" dirty="0" smtClean="0"/>
              <a:t>Does everyone understand their role?</a:t>
            </a:r>
          </a:p>
          <a:p>
            <a:pPr lvl="2"/>
            <a:r>
              <a:rPr lang="en-US" dirty="0" smtClean="0"/>
              <a:t>Is there adequate equipment?</a:t>
            </a:r>
          </a:p>
          <a:p>
            <a:pPr lvl="2"/>
            <a:r>
              <a:rPr lang="en-US" dirty="0" smtClean="0"/>
              <a:t>Are expectations realistic?</a:t>
            </a:r>
          </a:p>
          <a:p>
            <a:pPr lvl="2"/>
            <a:r>
              <a:rPr lang="en-US" dirty="0" smtClean="0"/>
              <a:t>Other factors that might</a:t>
            </a:r>
            <a:r>
              <a:rPr lang="en-US" dirty="0" smtClean="0"/>
              <a:t> interfere</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smtClean="0"/>
              <a:t>Staff from both department should work together to solve the problem</a:t>
            </a:r>
          </a:p>
          <a:p>
            <a:pPr lvl="2"/>
            <a:r>
              <a:rPr lang="en-US" dirty="0" smtClean="0"/>
              <a:t>Take personalities out of it</a:t>
            </a:r>
          </a:p>
          <a:p>
            <a:pPr lvl="2"/>
            <a:r>
              <a:rPr lang="en-US" dirty="0" smtClean="0"/>
              <a:t>Just solve the problem</a:t>
            </a:r>
          </a:p>
          <a:p>
            <a:pPr lvl="1"/>
            <a:r>
              <a:rPr lang="en-US" dirty="0" smtClean="0"/>
              <a:t>Communication should be ongoing –not just when there are problems!</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Patients</a:t>
            </a:r>
            <a:endParaRPr lang="en-US" dirty="0"/>
          </a:p>
        </p:txBody>
      </p:sp>
      <p:sp>
        <p:nvSpPr>
          <p:cNvPr id="3" name="Content Placeholder 2"/>
          <p:cNvSpPr>
            <a:spLocks noGrp="1"/>
          </p:cNvSpPr>
          <p:nvPr>
            <p:ph idx="1"/>
          </p:nvPr>
        </p:nvSpPr>
        <p:spPr/>
        <p:txBody>
          <a:bodyPr/>
          <a:lstStyle/>
          <a:p>
            <a:r>
              <a:rPr lang="en-US" dirty="0" smtClean="0"/>
              <a:t>Tips</a:t>
            </a:r>
          </a:p>
          <a:p>
            <a:pPr lvl="1"/>
            <a:r>
              <a:rPr lang="en-US" dirty="0" smtClean="0"/>
              <a:t>Look professional – neat and well-groomed</a:t>
            </a:r>
          </a:p>
          <a:p>
            <a:pPr lvl="1"/>
            <a:r>
              <a:rPr lang="en-US" dirty="0" smtClean="0"/>
              <a:t>Have pride in your work and  your hospital</a:t>
            </a:r>
          </a:p>
          <a:p>
            <a:pPr lvl="2"/>
            <a:r>
              <a:rPr lang="en-US" dirty="0" smtClean="0"/>
              <a:t>Your performance impacts their view on the hospital</a:t>
            </a:r>
          </a:p>
          <a:p>
            <a:pPr lvl="1"/>
            <a:r>
              <a:rPr lang="en-US" dirty="0" smtClean="0"/>
              <a:t>Follow service that focuses on the patient</a:t>
            </a:r>
          </a:p>
          <a:p>
            <a:pPr lvl="1"/>
            <a:r>
              <a:rPr lang="en-US" dirty="0" smtClean="0"/>
              <a:t>Solicit ideas about way to be more patient friendly from customers</a:t>
            </a:r>
          </a:p>
          <a:p>
            <a:pPr lvl="1"/>
            <a:r>
              <a:rPr lang="en-US" dirty="0" smtClean="0"/>
              <a:t>“The patient is ALWAYS  RIGHT!”</a:t>
            </a:r>
          </a:p>
          <a:p>
            <a:pPr lvl="1"/>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Complaints</a:t>
            </a:r>
            <a:endParaRPr lang="en-US" dirty="0"/>
          </a:p>
        </p:txBody>
      </p:sp>
      <p:sp>
        <p:nvSpPr>
          <p:cNvPr id="3" name="Content Placeholder 2"/>
          <p:cNvSpPr>
            <a:spLocks noGrp="1"/>
          </p:cNvSpPr>
          <p:nvPr>
            <p:ph idx="1"/>
          </p:nvPr>
        </p:nvSpPr>
        <p:spPr/>
        <p:txBody>
          <a:bodyPr/>
          <a:lstStyle/>
          <a:p>
            <a:r>
              <a:rPr lang="en-US" dirty="0" smtClean="0"/>
              <a:t>Try to resolve complaints immediately</a:t>
            </a:r>
          </a:p>
          <a:p>
            <a:pPr lvl="1"/>
            <a:r>
              <a:rPr lang="en-US" dirty="0" smtClean="0"/>
              <a:t>You can better resolve issues because you know what happens in CS</a:t>
            </a:r>
          </a:p>
          <a:p>
            <a:pPr lvl="1"/>
            <a:r>
              <a:rPr lang="en-US" dirty="0" smtClean="0"/>
              <a:t>Called “SERVICE RECOVERY”</a:t>
            </a:r>
          </a:p>
          <a:p>
            <a:pPr lvl="2"/>
            <a:r>
              <a:rPr lang="en-US" dirty="0" smtClean="0"/>
              <a:t>Acknowledge the customer</a:t>
            </a:r>
          </a:p>
          <a:p>
            <a:pPr lvl="2"/>
            <a:r>
              <a:rPr lang="en-US" dirty="0" smtClean="0"/>
              <a:t>LISTEN to problem</a:t>
            </a:r>
          </a:p>
          <a:p>
            <a:pPr lvl="2"/>
            <a:r>
              <a:rPr lang="en-US" dirty="0" smtClean="0"/>
              <a:t>Keep CALM</a:t>
            </a:r>
          </a:p>
          <a:p>
            <a:pPr lvl="2"/>
            <a:r>
              <a:rPr lang="en-US" dirty="0" smtClean="0"/>
              <a:t>Ask Questions</a:t>
            </a:r>
          </a:p>
          <a:p>
            <a:pPr lvl="2"/>
            <a:r>
              <a:rPr lang="en-US" dirty="0" smtClean="0"/>
              <a:t>Empathize with customer –”It must be frustrating.”</a:t>
            </a:r>
          </a:p>
          <a:p>
            <a:pPr lvl="2"/>
            <a:r>
              <a:rPr lang="en-US" dirty="0" smtClean="0"/>
              <a:t>Apologize – accept responsibility to resolve it</a:t>
            </a:r>
          </a:p>
          <a:p>
            <a:pPr lvl="2">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 Techs  -  Professionals</a:t>
            </a:r>
            <a:endParaRPr lang="en-US" dirty="0"/>
          </a:p>
        </p:txBody>
      </p:sp>
      <p:sp>
        <p:nvSpPr>
          <p:cNvPr id="3" name="Content Placeholder 2"/>
          <p:cNvSpPr>
            <a:spLocks noGrp="1"/>
          </p:cNvSpPr>
          <p:nvPr>
            <p:ph idx="1"/>
          </p:nvPr>
        </p:nvSpPr>
        <p:spPr>
          <a:xfrm>
            <a:off x="914400" y="1735138"/>
            <a:ext cx="7313613" cy="4665662"/>
          </a:xfrm>
        </p:spPr>
        <p:txBody>
          <a:bodyPr>
            <a:normAutofit lnSpcReduction="10000"/>
          </a:bodyPr>
          <a:lstStyle/>
          <a:p>
            <a:r>
              <a:rPr lang="en-US" dirty="0" smtClean="0"/>
              <a:t>Professional</a:t>
            </a:r>
          </a:p>
          <a:p>
            <a:pPr lvl="1"/>
            <a:r>
              <a:rPr lang="en-US" dirty="0" smtClean="0"/>
              <a:t>A person working in an occupation </a:t>
            </a:r>
          </a:p>
          <a:p>
            <a:pPr lvl="2"/>
            <a:r>
              <a:rPr lang="en-US" dirty="0" smtClean="0"/>
              <a:t>Requires extensive knowledge and skills</a:t>
            </a:r>
          </a:p>
          <a:p>
            <a:pPr lvl="1"/>
            <a:r>
              <a:rPr lang="en-US" dirty="0" smtClean="0"/>
              <a:t>Limited to people with same education and experience</a:t>
            </a:r>
          </a:p>
          <a:p>
            <a:pPr lvl="2"/>
            <a:r>
              <a:rPr lang="en-US" dirty="0" smtClean="0"/>
              <a:t>In specialized body of knowledge</a:t>
            </a:r>
          </a:p>
          <a:p>
            <a:pPr lvl="1"/>
            <a:r>
              <a:rPr lang="en-US" dirty="0" smtClean="0"/>
              <a:t>Usually controlled by </a:t>
            </a:r>
          </a:p>
          <a:p>
            <a:pPr lvl="2"/>
            <a:r>
              <a:rPr lang="en-US" dirty="0" smtClean="0"/>
              <a:t>Licensing</a:t>
            </a:r>
          </a:p>
          <a:p>
            <a:pPr lvl="2"/>
            <a:r>
              <a:rPr lang="en-US" dirty="0" smtClean="0"/>
              <a:t>Registration, </a:t>
            </a:r>
          </a:p>
          <a:p>
            <a:pPr lvl="2"/>
            <a:r>
              <a:rPr lang="en-US" dirty="0" smtClean="0"/>
              <a:t>Certification</a:t>
            </a:r>
          </a:p>
          <a:p>
            <a:pPr lvl="1"/>
            <a:r>
              <a:rPr lang="en-US" dirty="0" smtClean="0"/>
              <a:t>Governed by code of ethics</a:t>
            </a:r>
          </a:p>
          <a:p>
            <a:r>
              <a:rPr lang="en-US" dirty="0" smtClean="0"/>
              <a:t>Fully classified when requirements are part of  employment</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2"/>
            <a:r>
              <a:rPr lang="en-US" dirty="0" smtClean="0"/>
              <a:t>Don’t JUSTIFY or place BLAME</a:t>
            </a:r>
          </a:p>
          <a:p>
            <a:pPr lvl="2"/>
            <a:r>
              <a:rPr lang="en-US" dirty="0" smtClean="0"/>
              <a:t>Provide time frame for remedial action</a:t>
            </a:r>
          </a:p>
          <a:p>
            <a:pPr lvl="2"/>
            <a:r>
              <a:rPr lang="en-US" dirty="0" smtClean="0"/>
              <a:t>Monitor problem resolution progress</a:t>
            </a:r>
          </a:p>
          <a:p>
            <a:pPr lvl="2"/>
            <a:r>
              <a:rPr lang="en-US" dirty="0" smtClean="0"/>
              <a:t>Follow-up with customer</a:t>
            </a:r>
          </a:p>
          <a:p>
            <a:pPr lvl="2"/>
            <a:r>
              <a:rPr lang="en-US" dirty="0" smtClean="0"/>
              <a:t>Learn from experience</a:t>
            </a:r>
          </a:p>
          <a:p>
            <a:pPr lvl="2"/>
            <a:endParaRPr lang="en-US" dirty="0" smtClean="0"/>
          </a:p>
          <a:p>
            <a:pPr lvl="2"/>
            <a:endParaRPr lang="en-US" dirty="0" smtClean="0"/>
          </a:p>
          <a:p>
            <a:pPr lvl="2"/>
            <a:r>
              <a:rPr lang="en-US" dirty="0" smtClean="0"/>
              <a:t>P. 449   </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Concerns</a:t>
            </a:r>
            <a:endParaRPr lang="en-US" dirty="0"/>
          </a:p>
        </p:txBody>
      </p:sp>
      <p:sp>
        <p:nvSpPr>
          <p:cNvPr id="3" name="Content Placeholder 2"/>
          <p:cNvSpPr>
            <a:spLocks noGrp="1"/>
          </p:cNvSpPr>
          <p:nvPr>
            <p:ph idx="1"/>
          </p:nvPr>
        </p:nvSpPr>
        <p:spPr/>
        <p:txBody>
          <a:bodyPr/>
          <a:lstStyle/>
          <a:p>
            <a:r>
              <a:rPr lang="en-US" dirty="0" smtClean="0"/>
              <a:t>Promotions</a:t>
            </a:r>
          </a:p>
          <a:p>
            <a:pPr lvl="1"/>
            <a:r>
              <a:rPr lang="en-US" dirty="0" smtClean="0"/>
              <a:t>Opportunities for those who work well</a:t>
            </a:r>
          </a:p>
          <a:p>
            <a:pPr lvl="2"/>
            <a:r>
              <a:rPr lang="en-US" dirty="0" smtClean="0"/>
              <a:t>Given more responsibility and more pay</a:t>
            </a:r>
          </a:p>
          <a:p>
            <a:pPr lvl="1"/>
            <a:r>
              <a:rPr lang="en-US" dirty="0" smtClean="0"/>
              <a:t>Challenges as supervisor to previous peers</a:t>
            </a:r>
          </a:p>
          <a:p>
            <a:pPr lvl="2"/>
            <a:r>
              <a:rPr lang="en-US" dirty="0" smtClean="0"/>
              <a:t>New relationship</a:t>
            </a:r>
          </a:p>
          <a:p>
            <a:pPr lvl="2"/>
            <a:r>
              <a:rPr lang="en-US" dirty="0" smtClean="0"/>
              <a:t>Must consider needs of the whole department</a:t>
            </a:r>
          </a:p>
          <a:p>
            <a:pPr lvl="3"/>
            <a:r>
              <a:rPr lang="en-US" dirty="0" smtClean="0"/>
              <a:t>Over friendships</a:t>
            </a:r>
          </a:p>
          <a:p>
            <a:pPr lvl="2"/>
            <a:r>
              <a:rPr lang="en-US" dirty="0" smtClean="0"/>
              <a:t>Duties change </a:t>
            </a:r>
          </a:p>
          <a:p>
            <a:pPr lvl="3"/>
            <a:r>
              <a:rPr lang="en-US" dirty="0" smtClean="0"/>
              <a:t>Planning, coordinating, directing, controlling, evaluating </a:t>
            </a:r>
          </a:p>
          <a:p>
            <a:pPr lvl="3"/>
            <a:r>
              <a:rPr lang="en-US" dirty="0" smtClean="0"/>
              <a:t>Training may be needed</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Experience and Success</a:t>
            </a:r>
            <a:endParaRPr lang="en-US" dirty="0"/>
          </a:p>
        </p:txBody>
      </p:sp>
      <p:sp>
        <p:nvSpPr>
          <p:cNvPr id="3" name="Content Placeholder 2"/>
          <p:cNvSpPr>
            <a:spLocks noGrp="1"/>
          </p:cNvSpPr>
          <p:nvPr>
            <p:ph idx="1"/>
          </p:nvPr>
        </p:nvSpPr>
        <p:spPr>
          <a:xfrm>
            <a:off x="914400" y="1735137"/>
            <a:ext cx="7313613" cy="4545401"/>
          </a:xfrm>
        </p:spPr>
        <p:txBody>
          <a:bodyPr>
            <a:normAutofit fontScale="92500" lnSpcReduction="10000"/>
          </a:bodyPr>
          <a:lstStyle/>
          <a:p>
            <a:r>
              <a:rPr lang="en-US" dirty="0" smtClean="0"/>
              <a:t>Professional development / continuing education        are a must in the fast-paced world of medicine</a:t>
            </a:r>
          </a:p>
          <a:p>
            <a:pPr lvl="1"/>
            <a:r>
              <a:rPr lang="en-US" dirty="0" smtClean="0"/>
              <a:t>Things change quickly</a:t>
            </a:r>
          </a:p>
          <a:p>
            <a:pPr lvl="1"/>
            <a:r>
              <a:rPr lang="en-US" dirty="0" smtClean="0"/>
              <a:t>Must keep up with current practice</a:t>
            </a:r>
          </a:p>
          <a:p>
            <a:r>
              <a:rPr lang="en-US" dirty="0" smtClean="0"/>
              <a:t>Experience – long time on the job</a:t>
            </a:r>
          </a:p>
          <a:p>
            <a:pPr lvl="1"/>
            <a:r>
              <a:rPr lang="en-US" dirty="0" smtClean="0"/>
              <a:t>May encourage short cuts</a:t>
            </a:r>
          </a:p>
          <a:p>
            <a:pPr lvl="1"/>
            <a:r>
              <a:rPr lang="en-US" dirty="0" smtClean="0"/>
              <a:t>May think everyone owes them</a:t>
            </a:r>
          </a:p>
          <a:p>
            <a:pPr lvl="1"/>
            <a:r>
              <a:rPr lang="en-US" dirty="0" smtClean="0"/>
              <a:t>May be able to provide good information /decisions</a:t>
            </a:r>
          </a:p>
          <a:p>
            <a:r>
              <a:rPr lang="en-US" dirty="0" smtClean="0"/>
              <a:t>Unsuccessful staff</a:t>
            </a:r>
          </a:p>
          <a:p>
            <a:pPr lvl="1"/>
            <a:r>
              <a:rPr lang="en-US" dirty="0" smtClean="0"/>
              <a:t>Usually the result of poor human relation skills</a:t>
            </a:r>
          </a:p>
          <a:p>
            <a:pPr lvl="1"/>
            <a:r>
              <a:rPr lang="en-US" dirty="0" smtClean="0"/>
              <a:t>Poor ATTITUDES</a:t>
            </a:r>
          </a:p>
          <a:p>
            <a:pPr lvl="1"/>
            <a:endParaRPr lang="en-US" dirty="0" smtClean="0"/>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 Priorities</a:t>
            </a:r>
            <a:endParaRPr lang="en-US" dirty="0"/>
          </a:p>
        </p:txBody>
      </p:sp>
      <p:sp>
        <p:nvSpPr>
          <p:cNvPr id="3" name="Content Placeholder 2"/>
          <p:cNvSpPr>
            <a:spLocks noGrp="1"/>
          </p:cNvSpPr>
          <p:nvPr>
            <p:ph idx="1"/>
          </p:nvPr>
        </p:nvSpPr>
        <p:spPr/>
        <p:txBody>
          <a:bodyPr>
            <a:normAutofit/>
          </a:bodyPr>
          <a:lstStyle/>
          <a:p>
            <a:r>
              <a:rPr lang="en-US" dirty="0" smtClean="0"/>
              <a:t>Changing needs can change priorities</a:t>
            </a:r>
          </a:p>
          <a:p>
            <a:pPr lvl="1"/>
            <a:r>
              <a:rPr lang="en-US" dirty="0" smtClean="0"/>
              <a:t>May change the work that is needed now</a:t>
            </a:r>
          </a:p>
          <a:p>
            <a:r>
              <a:rPr lang="en-US" dirty="0" smtClean="0"/>
              <a:t>Patient emergency</a:t>
            </a:r>
          </a:p>
          <a:p>
            <a:pPr lvl="1"/>
            <a:r>
              <a:rPr lang="en-US" dirty="0" smtClean="0"/>
              <a:t>Listen carefully</a:t>
            </a:r>
          </a:p>
          <a:p>
            <a:pPr lvl="1"/>
            <a:r>
              <a:rPr lang="en-US" dirty="0" smtClean="0"/>
              <a:t>Follow instructions</a:t>
            </a:r>
          </a:p>
          <a:p>
            <a:pPr lvl="1"/>
            <a:r>
              <a:rPr lang="en-US" dirty="0" smtClean="0"/>
              <a:t>Provide assistance</a:t>
            </a:r>
          </a:p>
          <a:p>
            <a:pPr lvl="1"/>
            <a:endParaRPr lang="en-US" dirty="0" smtClean="0"/>
          </a:p>
          <a:p>
            <a:pPr lvl="1"/>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Priorities</a:t>
            </a:r>
          </a:p>
          <a:p>
            <a:pPr lvl="1"/>
            <a:r>
              <a:rPr lang="en-US" dirty="0" smtClean="0"/>
              <a:t>Most important – makes the biggest difference</a:t>
            </a:r>
          </a:p>
          <a:p>
            <a:pPr lvl="1"/>
            <a:r>
              <a:rPr lang="en-US" dirty="0" smtClean="0"/>
              <a:t>Do first – what would the supervisor want done first</a:t>
            </a:r>
          </a:p>
          <a:p>
            <a:pPr lvl="1"/>
            <a:r>
              <a:rPr lang="en-US" dirty="0" smtClean="0"/>
              <a:t>What is best use of my time now?</a:t>
            </a:r>
          </a:p>
          <a:p>
            <a:pPr lvl="1"/>
            <a:r>
              <a:rPr lang="en-US" dirty="0" smtClean="0"/>
              <a:t>How can I help the team</a:t>
            </a:r>
          </a:p>
          <a:p>
            <a:pPr lvl="1"/>
            <a:r>
              <a:rPr lang="en-US" dirty="0" smtClean="0"/>
              <a:t>What were things I was going to do when I had time</a:t>
            </a:r>
          </a:p>
          <a:p>
            <a:pPr lvl="2"/>
            <a:r>
              <a:rPr lang="en-US" dirty="0" smtClean="0"/>
              <a:t>Now might be the time if it is quiet</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Disaster Patient Care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Disaster Plan – carrying it out</a:t>
            </a:r>
          </a:p>
          <a:p>
            <a:pPr lvl="1"/>
            <a:r>
              <a:rPr lang="en-US" dirty="0" smtClean="0"/>
              <a:t>Study plans and ask questions</a:t>
            </a:r>
          </a:p>
          <a:p>
            <a:pPr lvl="2"/>
            <a:r>
              <a:rPr lang="en-US" dirty="0" smtClean="0"/>
              <a:t>Understand CS role and yours as well</a:t>
            </a:r>
          </a:p>
          <a:p>
            <a:pPr lvl="1"/>
            <a:r>
              <a:rPr lang="en-US" dirty="0" smtClean="0"/>
              <a:t>Use disaster drills effectively</a:t>
            </a:r>
          </a:p>
          <a:p>
            <a:pPr lvl="2"/>
            <a:r>
              <a:rPr lang="en-US" dirty="0" smtClean="0"/>
              <a:t>You will be ready if there is a need</a:t>
            </a:r>
          </a:p>
          <a:p>
            <a:pPr lvl="1"/>
            <a:r>
              <a:rPr lang="en-US" dirty="0" smtClean="0"/>
              <a:t>Keep department up to date re your phone numbers</a:t>
            </a:r>
          </a:p>
          <a:p>
            <a:pPr lvl="1"/>
            <a:r>
              <a:rPr lang="en-US" dirty="0" smtClean="0"/>
              <a:t>Have back up plans at home if you are called in</a:t>
            </a:r>
          </a:p>
          <a:p>
            <a:pPr lvl="1"/>
            <a:r>
              <a:rPr lang="en-US" dirty="0" smtClean="0"/>
              <a:t>Keep Calm and Positive</a:t>
            </a:r>
          </a:p>
          <a:p>
            <a:pPr lvl="1"/>
            <a:r>
              <a:rPr lang="en-US" dirty="0" smtClean="0"/>
              <a:t>Focus on your job</a:t>
            </a:r>
          </a:p>
          <a:p>
            <a:pPr lvl="1"/>
            <a:r>
              <a:rPr lang="en-US" dirty="0" smtClean="0"/>
              <a:t>HIPPA – don’t share patient information outside of the hospital</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Traits of professionals</a:t>
            </a:r>
          </a:p>
          <a:p>
            <a:pPr lvl="1"/>
            <a:r>
              <a:rPr lang="en-US" dirty="0" smtClean="0"/>
              <a:t>Do job correctly</a:t>
            </a:r>
          </a:p>
          <a:p>
            <a:pPr lvl="1"/>
            <a:r>
              <a:rPr lang="en-US" dirty="0" smtClean="0"/>
              <a:t>Try to improve – goes the “extra mile”</a:t>
            </a:r>
          </a:p>
          <a:p>
            <a:pPr lvl="1"/>
            <a:r>
              <a:rPr lang="en-US" dirty="0" smtClean="0"/>
              <a:t>Part of team</a:t>
            </a:r>
          </a:p>
          <a:p>
            <a:pPr lvl="1"/>
            <a:r>
              <a:rPr lang="en-US" dirty="0" smtClean="0"/>
              <a:t>Does their best for the department</a:t>
            </a:r>
          </a:p>
          <a:p>
            <a:pPr lvl="1"/>
            <a:r>
              <a:rPr lang="en-US" dirty="0" smtClean="0"/>
              <a:t>Interested in employees and patients</a:t>
            </a:r>
          </a:p>
          <a:p>
            <a:pPr lvl="1"/>
            <a:r>
              <a:rPr lang="en-US" dirty="0" smtClean="0"/>
              <a:t>Consistently meets expectations</a:t>
            </a:r>
          </a:p>
          <a:p>
            <a:pPr lvl="1"/>
            <a:endParaRPr lang="en-US" dirty="0"/>
          </a:p>
        </p:txBody>
      </p:sp>
      <p:pic>
        <p:nvPicPr>
          <p:cNvPr id="4" name="Picture 3"/>
          <p:cNvPicPr>
            <a:picLocks noChangeAspect="1"/>
          </p:cNvPicPr>
          <p:nvPr/>
        </p:nvPicPr>
        <p:blipFill>
          <a:blip r:embed="rId2"/>
          <a:stretch>
            <a:fillRect/>
          </a:stretch>
        </p:blipFill>
        <p:spPr>
          <a:xfrm>
            <a:off x="6536267" y="3996267"/>
            <a:ext cx="2133600" cy="21336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Expectation of Employer</a:t>
            </a:r>
          </a:p>
          <a:p>
            <a:pPr lvl="1"/>
            <a:r>
              <a:rPr lang="en-US" dirty="0" smtClean="0"/>
              <a:t>Fair pay for work done</a:t>
            </a:r>
          </a:p>
          <a:p>
            <a:pPr lvl="1"/>
            <a:r>
              <a:rPr lang="en-US" dirty="0" smtClean="0"/>
              <a:t>Safe working conditions</a:t>
            </a:r>
          </a:p>
          <a:p>
            <a:pPr lvl="1"/>
            <a:r>
              <a:rPr lang="en-US" dirty="0" smtClean="0"/>
              <a:t>Training</a:t>
            </a:r>
          </a:p>
          <a:p>
            <a:pPr lvl="1"/>
            <a:r>
              <a:rPr lang="en-US" dirty="0" smtClean="0"/>
              <a:t>Help to make ‘team’</a:t>
            </a:r>
          </a:p>
          <a:p>
            <a:pPr lvl="1"/>
            <a:r>
              <a:rPr lang="en-US" dirty="0" smtClean="0"/>
              <a:t>Explanation of policies, regulations</a:t>
            </a:r>
          </a:p>
          <a:p>
            <a:pPr lvl="1"/>
            <a:r>
              <a:rPr lang="en-US" dirty="0" smtClean="0"/>
              <a:t>Fair evaluation of  your work</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Expectation of you as employee</a:t>
            </a:r>
          </a:p>
          <a:p>
            <a:pPr lvl="1"/>
            <a:r>
              <a:rPr lang="en-US" dirty="0" smtClean="0"/>
              <a:t>Must have professional relationship with supervisor</a:t>
            </a:r>
          </a:p>
          <a:p>
            <a:pPr lvl="1"/>
            <a:r>
              <a:rPr lang="en-US" dirty="0" smtClean="0"/>
              <a:t>Respect earned through:</a:t>
            </a:r>
          </a:p>
          <a:p>
            <a:pPr lvl="2"/>
            <a:r>
              <a:rPr lang="en-US" dirty="0" smtClean="0"/>
              <a:t>Cooperation</a:t>
            </a:r>
          </a:p>
          <a:p>
            <a:pPr lvl="2"/>
            <a:r>
              <a:rPr lang="en-US" dirty="0" smtClean="0"/>
              <a:t>Dependability</a:t>
            </a:r>
          </a:p>
          <a:p>
            <a:pPr lvl="2"/>
            <a:r>
              <a:rPr lang="en-US" dirty="0" smtClean="0"/>
              <a:t>Willingness to work hard</a:t>
            </a:r>
          </a:p>
          <a:p>
            <a:pPr lvl="1"/>
            <a:r>
              <a:rPr lang="en-US" dirty="0" smtClean="0"/>
              <a:t>Ability to earn:</a:t>
            </a:r>
          </a:p>
          <a:p>
            <a:pPr lvl="2"/>
            <a:r>
              <a:rPr lang="en-US" dirty="0" smtClean="0"/>
              <a:t>Promotions</a:t>
            </a:r>
          </a:p>
          <a:p>
            <a:pPr lvl="2"/>
            <a:r>
              <a:rPr lang="en-US" dirty="0" smtClean="0"/>
              <a:t>Pay raises</a:t>
            </a:r>
          </a:p>
          <a:p>
            <a:pPr lvl="2">
              <a:buNone/>
            </a:pPr>
            <a:endParaRPr lang="en-US" dirty="0" smtClean="0"/>
          </a:p>
          <a:p>
            <a:endParaRPr lang="en-US" dirty="0" smtClean="0"/>
          </a:p>
          <a:p>
            <a:pPr lvl="1"/>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Technical competence</a:t>
            </a:r>
          </a:p>
          <a:p>
            <a:pPr lvl="1"/>
            <a:r>
              <a:rPr lang="en-US" dirty="0" smtClean="0"/>
              <a:t>Know your role and challenges</a:t>
            </a:r>
          </a:p>
          <a:p>
            <a:pPr lvl="1"/>
            <a:r>
              <a:rPr lang="en-US" dirty="0" smtClean="0"/>
              <a:t>Important when working with </a:t>
            </a:r>
          </a:p>
          <a:p>
            <a:pPr lvl="2"/>
            <a:r>
              <a:rPr lang="en-US" dirty="0" smtClean="0"/>
              <a:t>Pathogenic organisms</a:t>
            </a:r>
          </a:p>
          <a:p>
            <a:pPr lvl="2"/>
            <a:r>
              <a:rPr lang="en-US" dirty="0" smtClean="0"/>
              <a:t>Hazardous wastes</a:t>
            </a:r>
          </a:p>
          <a:p>
            <a:pPr lvl="2"/>
            <a:r>
              <a:rPr lang="en-US" dirty="0" smtClean="0"/>
              <a:t>Handling explosive chemicals</a:t>
            </a:r>
          </a:p>
          <a:p>
            <a:pPr lvl="1"/>
            <a:r>
              <a:rPr lang="en-US" dirty="0" smtClean="0"/>
              <a:t>Safety 100% of the time</a:t>
            </a:r>
          </a:p>
          <a:p>
            <a:pPr lvl="2"/>
            <a:r>
              <a:rPr lang="en-US" dirty="0" smtClean="0"/>
              <a:t>Know how to protect you and others</a:t>
            </a:r>
          </a:p>
          <a:p>
            <a:pPr lvl="1"/>
            <a:r>
              <a:rPr lang="en-US" dirty="0" smtClean="0"/>
              <a:t>Use resources  to increase knowledge</a:t>
            </a:r>
          </a:p>
          <a:p>
            <a:pPr lvl="2"/>
            <a:r>
              <a:rPr lang="en-US" dirty="0" smtClean="0"/>
              <a:t>Procedures</a:t>
            </a:r>
          </a:p>
          <a:p>
            <a:pPr lvl="2"/>
            <a:r>
              <a:rPr lang="en-US" dirty="0" smtClean="0"/>
              <a:t>MSDS</a:t>
            </a:r>
          </a:p>
          <a:p>
            <a:pPr lvl="2"/>
            <a:r>
              <a:rPr lang="en-US" dirty="0" smtClean="0"/>
              <a:t>Infection Control Committee</a:t>
            </a:r>
          </a:p>
        </p:txBody>
      </p:sp>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Ｐ明朝"/>
      </a:majorFont>
      <a:minorFont>
        <a:latin typeface="Goudy Old Style"/>
        <a:ea typeface=""/>
        <a:cs typeface=""/>
        <a:font script="Jpan" typeface="ＭＳ Ｐ明朝"/>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635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2702</TotalTime>
  <Words>2468</Words>
  <Application>Microsoft Macintosh PowerPoint</Application>
  <PresentationFormat>On-screen Show (4:3)</PresentationFormat>
  <Paragraphs>483</Paragraphs>
  <Slides>55</Slides>
  <Notes>0</Notes>
  <HiddenSlides>0</HiddenSlides>
  <MMClips>0</MMClips>
  <ScaleCrop>false</ScaleCrop>
  <HeadingPairs>
    <vt:vector size="4" baseType="variant">
      <vt:variant>
        <vt:lpstr>Design Template</vt:lpstr>
      </vt:variant>
      <vt:variant>
        <vt:i4>1</vt:i4>
      </vt:variant>
      <vt:variant>
        <vt:lpstr>Slide Titles</vt:lpstr>
      </vt:variant>
      <vt:variant>
        <vt:i4>55</vt:i4>
      </vt:variant>
    </vt:vector>
  </HeadingPairs>
  <TitlesOfParts>
    <vt:vector size="56" baseType="lpstr">
      <vt:lpstr>Inkwell</vt:lpstr>
      <vt:lpstr>Communication Human Relation Skills</vt:lpstr>
      <vt:lpstr>What is the need?</vt:lpstr>
      <vt:lpstr>Slide 3</vt:lpstr>
      <vt:lpstr>Slide 4</vt:lpstr>
      <vt:lpstr>CS Techs  -  Professionals</vt:lpstr>
      <vt:lpstr>Slide 6</vt:lpstr>
      <vt:lpstr>Slide 7</vt:lpstr>
      <vt:lpstr>Slide 8</vt:lpstr>
      <vt:lpstr>Slide 9</vt:lpstr>
      <vt:lpstr>Slide 10</vt:lpstr>
      <vt:lpstr>Slide 11</vt:lpstr>
      <vt:lpstr>Slide 12</vt:lpstr>
      <vt:lpstr>Slide 13</vt:lpstr>
      <vt:lpstr>Slide 14</vt:lpstr>
      <vt:lpstr>Slide 15</vt:lpstr>
      <vt:lpstr>Communication Basics</vt:lpstr>
      <vt:lpstr>Slide 17</vt:lpstr>
      <vt:lpstr>Slide 18</vt:lpstr>
      <vt:lpstr>Roadblocks</vt:lpstr>
      <vt:lpstr>Slide 20</vt:lpstr>
      <vt:lpstr>Speaking </vt:lpstr>
      <vt:lpstr>Slide 22</vt:lpstr>
      <vt:lpstr>Listening</vt:lpstr>
      <vt:lpstr>Slide 24</vt:lpstr>
      <vt:lpstr>Slide 25</vt:lpstr>
      <vt:lpstr>Types of Communication</vt:lpstr>
      <vt:lpstr>Slide 27</vt:lpstr>
      <vt:lpstr>Interview </vt:lpstr>
      <vt:lpstr>Telephone / E-mail</vt:lpstr>
      <vt:lpstr>Slide 30</vt:lpstr>
      <vt:lpstr>E-Mail</vt:lpstr>
      <vt:lpstr>Slide 32</vt:lpstr>
      <vt:lpstr>Whose technology is it?</vt:lpstr>
      <vt:lpstr>Human Relations</vt:lpstr>
      <vt:lpstr>Teamwork</vt:lpstr>
      <vt:lpstr>Slide 36</vt:lpstr>
      <vt:lpstr>Slide 37</vt:lpstr>
      <vt:lpstr>Slide 38</vt:lpstr>
      <vt:lpstr>Slide 39</vt:lpstr>
      <vt:lpstr>Diversity</vt:lpstr>
      <vt:lpstr>Slide 41</vt:lpstr>
      <vt:lpstr>CUSTOMER SERVICE</vt:lpstr>
      <vt:lpstr>Slide 43</vt:lpstr>
      <vt:lpstr>Slide 44</vt:lpstr>
      <vt:lpstr>Slide 45</vt:lpstr>
      <vt:lpstr>Slide 46</vt:lpstr>
      <vt:lpstr>Slide 47</vt:lpstr>
      <vt:lpstr>Patients</vt:lpstr>
      <vt:lpstr>Customer Complaints</vt:lpstr>
      <vt:lpstr>Slide 50</vt:lpstr>
      <vt:lpstr>Special Concerns</vt:lpstr>
      <vt:lpstr>Experience and Success</vt:lpstr>
      <vt:lpstr>Setting Priorities</vt:lpstr>
      <vt:lpstr>Slide 54</vt:lpstr>
      <vt:lpstr>Disaster Patient Care</vt:lpstr>
    </vt:vector>
  </TitlesOfParts>
  <Company>Renton technical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Human Relation Skills</dc:title>
  <dc:creator>Thurston</dc:creator>
  <cp:lastModifiedBy>Thurston</cp:lastModifiedBy>
  <cp:revision>3</cp:revision>
  <dcterms:created xsi:type="dcterms:W3CDTF">2013-02-12T20:26:01Z</dcterms:created>
  <dcterms:modified xsi:type="dcterms:W3CDTF">2013-02-12T20:28:52Z</dcterms:modified>
</cp:coreProperties>
</file>