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slides/slide38.xml" ContentType="application/vnd.openxmlformats-officedocument.presentationml.slide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slides/slide34.xml" ContentType="application/vnd.openxmlformats-officedocument.presentationml.slide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s/slide22.xml" ContentType="application/vnd.openxmlformats-officedocument.presentationml.slide+xml"/>
  <Override PartName="/ppt/slides/slide30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slideLayouts/slideLayout12.xml" ContentType="application/vnd.openxmlformats-officedocument.presentationml.slideLayout+xml"/>
  <Override PartName="/ppt/slides/slide6.xml" ContentType="application/vnd.openxmlformats-officedocument.presentationml.slide+xml"/>
  <Override PartName="/ppt/slides/slide39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35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16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s/slide36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14.xml" ContentType="application/vnd.openxmlformats-officedocument.presentationml.slideLayout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37.xml" ContentType="application/vnd.openxmlformats-officedocument.presentationml.slide+xml"/>
  <Override PartName="/ppt/slides/slide2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80" r:id="rId24"/>
    <p:sldId id="278" r:id="rId25"/>
    <p:sldId id="279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9" r:id="rId34"/>
    <p:sldId id="291" r:id="rId35"/>
    <p:sldId id="290" r:id="rId36"/>
    <p:sldId id="288" r:id="rId37"/>
    <p:sldId id="292" r:id="rId38"/>
    <p:sldId id="294" r:id="rId39"/>
    <p:sldId id="293" r:id="rId4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72" d="100"/>
          <a:sy n="72" d="100"/>
        </p:scale>
        <p:origin x="-1392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printerSettings" Target="printerSettings/printerSettings1.bin"/><Relationship Id="rId42" Type="http://schemas.openxmlformats.org/officeDocument/2006/relationships/presProps" Target="presProps.xml"/><Relationship Id="rId43" Type="http://schemas.openxmlformats.org/officeDocument/2006/relationships/viewProps" Target="viewProps.xml"/><Relationship Id="rId44" Type="http://schemas.openxmlformats.org/officeDocument/2006/relationships/theme" Target="theme/theme1.xml"/><Relationship Id="rId4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7"/>
          <p:cNvGrpSpPr/>
          <p:nvPr/>
        </p:nvGrpSpPr>
        <p:grpSpPr>
          <a:xfrm>
            <a:off x="486873" y="411480"/>
            <a:ext cx="8170255" cy="6035040"/>
            <a:chOff x="486873" y="411480"/>
            <a:chExt cx="8170255" cy="6035040"/>
          </a:xfrm>
        </p:grpSpPr>
        <p:pic>
          <p:nvPicPr>
            <p:cNvPr id="12" name="Picture 11" descr="PaperPanel-Title.jpg"/>
            <p:cNvPicPr>
              <a:picLocks noChangeAspect="1"/>
            </p:cNvPicPr>
            <p:nvPr/>
          </p:nvPicPr>
          <p:blipFill>
            <a:blip r:embed="rId2"/>
            <a:srcRect r="2128"/>
            <a:stretch>
              <a:fillRect/>
            </a:stretch>
          </p:blipFill>
          <p:spPr>
            <a:xfrm>
              <a:off x="486873" y="411480"/>
              <a:ext cx="8170255" cy="6035040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sp>
          <p:nvSpPr>
            <p:cNvPr id="14" name="Rectangle 13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62843" y="457200"/>
              <a:ext cx="7982712" cy="25786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3741" y="6122894"/>
            <a:ext cx="2133600" cy="259317"/>
          </a:xfrm>
        </p:spPr>
        <p:txBody>
          <a:bodyPr/>
          <a:lstStyle/>
          <a:p>
            <a:fld id="{058EF74F-C98E-A34F-B30D-B515BB022CEF}" type="datetimeFigureOut">
              <a:rPr lang="en-US" smtClean="0"/>
              <a:t>2/11/13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2894"/>
            <a:ext cx="2895600" cy="25781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91000" y="6122894"/>
            <a:ext cx="762000" cy="271463"/>
          </a:xfrm>
        </p:spPr>
        <p:txBody>
          <a:bodyPr/>
          <a:lstStyle/>
          <a:p>
            <a:fld id="{4A3EEBB8-1D4D-7041-BF0D-903EA519EB2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33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9" name="Group 2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pic>
            <p:nvPicPr>
              <p:cNvPr id="21" name="Picture 20" descr="PaperPanel-Base.jpg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82880" y="173699"/>
                <a:ext cx="8778240" cy="6510602"/>
              </a:xfrm>
              <a:prstGeom prst="rect">
                <a:avLst/>
              </a:prstGeom>
              <a:noFill/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</p:pic>
          <p:grpSp>
            <p:nvGrpSpPr>
              <p:cNvPr id="10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3" name="Rectangle 22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4" name="Straight Connector 23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20" name="Rectangle 19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694329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672323"/>
            <a:ext cx="3008313" cy="340304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EF74F-C98E-A34F-B30D-B515BB022CEF}" type="datetimeFigureOut">
              <a:rPr lang="en-US" smtClean="0"/>
              <a:t>2/11/13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EEBB8-1D4D-7041-BF0D-903EA519EB2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 rot="10800000">
            <a:off x="258763" y="1594462"/>
            <a:ext cx="3575304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352892" y="310123"/>
            <a:ext cx="3398837" cy="1204912"/>
          </a:xfrm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dirty="0"/>
          </a:p>
        </p:txBody>
      </p:sp>
      <p:sp>
        <p:nvSpPr>
          <p:cNvPr id="25" name="Rectangle 24"/>
          <p:cNvSpPr/>
          <p:nvPr/>
        </p:nvSpPr>
        <p:spPr>
          <a:xfrm rot="10800000">
            <a:off x="258763" y="1594462"/>
            <a:ext cx="3575304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32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9" name="Group 2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pic>
            <p:nvPicPr>
              <p:cNvPr id="36" name="Picture 35" descr="PaperPanel-Base.jpg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82880" y="173699"/>
                <a:ext cx="8778240" cy="6510602"/>
              </a:xfrm>
              <a:prstGeom prst="rect">
                <a:avLst/>
              </a:prstGeom>
              <a:noFill/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</p:pic>
          <p:grpSp>
            <p:nvGrpSpPr>
              <p:cNvPr id="10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38" name="Rectangle 37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9" name="Straight Connector 38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5" name="Rectangle 34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691640"/>
            <a:ext cx="3008376" cy="914400"/>
          </a:xfrm>
        </p:spPr>
        <p:txBody>
          <a:bodyPr anchor="b">
            <a:no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38559" y="612775"/>
            <a:ext cx="4114800" cy="546811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2670048"/>
            <a:ext cx="3008376" cy="34015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EF74F-C98E-A34F-B30D-B515BB022CEF}" type="datetimeFigureOut">
              <a:rPr lang="en-US" smtClean="0"/>
              <a:t>2/11/13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EEBB8-1D4D-7041-BF0D-903EA519EB2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26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36" name="Picture 35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9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38" name="Rectangle 37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39" name="Straight Connector 38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1" y="4287819"/>
            <a:ext cx="8021977" cy="916193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6347" y="331694"/>
            <a:ext cx="8421624" cy="378310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1" y="5271247"/>
            <a:ext cx="8021977" cy="1013011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300"/>
              </a:spcBef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EF74F-C98E-A34F-B30D-B515BB022CEF}" type="datetimeFigureOut">
              <a:rPr lang="en-US" smtClean="0"/>
              <a:t>2/11/13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EEBB8-1D4D-7041-BF0D-903EA519EB2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56032" y="4203192"/>
            <a:ext cx="8622792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256032" y="4203192"/>
            <a:ext cx="8622792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21" name="Picture 20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5" name="Rectangle 24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EF74F-C98E-A34F-B30D-B515BB022CEF}" type="datetimeFigureOut">
              <a:rPr lang="en-US" smtClean="0"/>
              <a:t>2/11/13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EEBB8-1D4D-7041-BF0D-903EA519EB2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21" name="Picture 20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399" y="609600"/>
            <a:ext cx="1416423" cy="5516563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2" y="609600"/>
            <a:ext cx="6279777" cy="55165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EF74F-C98E-A34F-B30D-B515BB022CEF}" type="datetimeFigureOut">
              <a:rPr lang="en-US" smtClean="0"/>
              <a:t>2/11/13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EEBB8-1D4D-7041-BF0D-903EA519EB2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 rot="5400000">
            <a:off x="4242277" y="3274090"/>
            <a:ext cx="6135624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 rot="5400000">
            <a:off x="4242277" y="3274090"/>
            <a:ext cx="6135624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17" name="Picture 16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9" name="Rectangle 18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1" name="Rectangle 20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EF74F-C98E-A34F-B30D-B515BB022CEF}" type="datetimeFigureOut">
              <a:rPr lang="en-US" smtClean="0"/>
              <a:t>2/11/13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EEBB8-1D4D-7041-BF0D-903EA519EB2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aperPanel-Title.jpg"/>
          <p:cNvPicPr>
            <a:picLocks noChangeAspect="1"/>
          </p:cNvPicPr>
          <p:nvPr/>
        </p:nvPicPr>
        <p:blipFill>
          <a:blip r:embed="rId2"/>
          <a:srcRect r="2128"/>
          <a:stretch>
            <a:fillRect/>
          </a:stretch>
        </p:blipFill>
        <p:spPr>
          <a:xfrm>
            <a:off x="486873" y="411480"/>
            <a:ext cx="8170255" cy="6035040"/>
          </a:xfrm>
          <a:prstGeom prst="rect">
            <a:avLst/>
          </a:prstGeom>
          <a:noFill/>
          <a:ln w="12700">
            <a:noFill/>
          </a:ln>
          <a:effectLst>
            <a:outerShdw blurRad="63500" sx="101000" sy="101000" algn="ctr" rotWithShape="0">
              <a:prstClr val="black">
                <a:alpha val="40000"/>
              </a:prstClr>
            </a:outerShdw>
          </a:effectLst>
          <a:scene3d>
            <a:camera prst="perspectiveFront" fov="4800000"/>
            <a:lightRig rig="threePt" dir="t"/>
          </a:scene3d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113" y="3442447"/>
            <a:ext cx="7345362" cy="1532965"/>
          </a:xfrm>
        </p:spPr>
        <p:txBody>
          <a:bodyPr anchor="b" anchorCtr="0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0113" y="5029200"/>
            <a:ext cx="7345362" cy="990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9259" y="6122894"/>
            <a:ext cx="2133600" cy="259317"/>
          </a:xfrm>
        </p:spPr>
        <p:txBody>
          <a:bodyPr/>
          <a:lstStyle/>
          <a:p>
            <a:fld id="{058EF74F-C98E-A34F-B30D-B515BB022CEF}" type="datetimeFigureOut">
              <a:rPr lang="en-US" smtClean="0"/>
              <a:t>2/11/13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4401"/>
            <a:ext cx="2895600" cy="257810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6" name="Group 11"/>
          <p:cNvGrpSpPr/>
          <p:nvPr/>
        </p:nvGrpSpPr>
        <p:grpSpPr>
          <a:xfrm>
            <a:off x="562842" y="475488"/>
            <a:ext cx="7982713" cy="5888736"/>
            <a:chOff x="562842" y="475488"/>
            <a:chExt cx="7982713" cy="5888736"/>
          </a:xfrm>
        </p:grpSpPr>
        <p:sp>
          <p:nvSpPr>
            <p:cNvPr id="8" name="Rectangle 7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562842" y="3427528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36493" y="533400"/>
            <a:ext cx="7836408" cy="2828925"/>
          </a:xfrm>
        </p:spPr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en-US" dirty="0" smtClean="0"/>
              <a:t>Click icon to add picture</a:t>
            </a:r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23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25" name="Picture 24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7" name="Rectangle 2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371600"/>
            <a:ext cx="7345362" cy="1676400"/>
          </a:xfrm>
        </p:spPr>
        <p:txBody>
          <a:bodyPr anchor="b" anchorCtr="0">
            <a:noAutofit/>
          </a:bodyPr>
          <a:lstStyle>
            <a:lvl1pPr algn="ctr">
              <a:defRPr sz="5400" b="0" i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4566"/>
            <a:ext cx="7345362" cy="1500187"/>
          </a:xfrm>
        </p:spPr>
        <p:txBody>
          <a:bodyPr anchor="t" anchorCtr="0"/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EF74F-C98E-A34F-B30D-B515BB022CEF}" type="datetimeFigureOut">
              <a:rPr lang="en-US" smtClean="0"/>
              <a:t>2/11/13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EEBB8-1D4D-7041-BF0D-903EA519EB2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3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15" name="Picture 14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9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7" name="Rectangle 1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8" name="Straight Connector 1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9" name="Rectangle 18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EF74F-C98E-A34F-B30D-B515BB022CEF}" type="datetimeFigureOut">
              <a:rPr lang="en-US" smtClean="0"/>
              <a:t>2/11/13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EEBB8-1D4D-7041-BF0D-903EA519EB2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6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18" name="Picture 17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11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0" name="Rectangle 19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1" name="Straight Connector 20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2" name="Rectangle 21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01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301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5539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5539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EF74F-C98E-A34F-B30D-B515BB022CEF}" type="datetimeFigureOut">
              <a:rPr lang="en-US" smtClean="0"/>
              <a:t>2/11/13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EEBB8-1D4D-7041-BF0D-903EA519EB21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0" name="Straight Connector 29"/>
          <p:cNvCxnSpPr/>
          <p:nvPr/>
        </p:nvCxnSpPr>
        <p:spPr>
          <a:xfrm rot="16200000" flipH="1">
            <a:off x="2217480" y="4026438"/>
            <a:ext cx="4711326" cy="2286"/>
          </a:xfrm>
          <a:prstGeom prst="line">
            <a:avLst/>
          </a:prstGeom>
          <a:noFill/>
          <a:ln w="12700">
            <a:solidFill>
              <a:schemeClr val="tx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3" name="Straight Connector 22"/>
          <p:cNvCxnSpPr/>
          <p:nvPr/>
        </p:nvCxnSpPr>
        <p:spPr>
          <a:xfrm rot="16200000" flipH="1">
            <a:off x="2217480" y="4026438"/>
            <a:ext cx="4711326" cy="2286"/>
          </a:xfrm>
          <a:prstGeom prst="line">
            <a:avLst/>
          </a:prstGeom>
          <a:noFill/>
          <a:ln w="12700">
            <a:solidFill>
              <a:schemeClr val="tx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20" name="Picture 19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7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2" name="Rectangle 21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3" name="Straight Connector 22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4" name="Rectangle 23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EF74F-C98E-A34F-B30D-B515BB022CEF}" type="datetimeFigureOut">
              <a:rPr lang="en-US" smtClean="0"/>
              <a:t>2/11/13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EEBB8-1D4D-7041-BF0D-903EA519EB2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7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19" name="Picture 18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6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1" name="Rectangle 20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2" name="Straight Connector 21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EF74F-C98E-A34F-B30D-B515BB022CEF}" type="datetimeFigureOut">
              <a:rPr lang="en-US" smtClean="0"/>
              <a:t>2/11/13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EEBB8-1D4D-7041-BF0D-903EA519EB2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33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9" name="Group 2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pic>
            <p:nvPicPr>
              <p:cNvPr id="28" name="Picture 27" descr="PaperPanel-Base.jpg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82880" y="173699"/>
                <a:ext cx="8778240" cy="6510602"/>
              </a:xfrm>
              <a:prstGeom prst="rect">
                <a:avLst/>
              </a:prstGeom>
              <a:noFill/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</p:pic>
          <p:grpSp>
            <p:nvGrpSpPr>
              <p:cNvPr id="10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30" name="Rectangle 29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3" name="Rectangle 32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169892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147888"/>
            <a:ext cx="3008313" cy="326231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EF74F-C98E-A34F-B30D-B515BB022CEF}" type="datetimeFigureOut">
              <a:rPr lang="en-US" smtClean="0"/>
              <a:t>2/11/13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EEBB8-1D4D-7041-BF0D-903EA519EB2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3840" y="6371591"/>
            <a:ext cx="2133600" cy="2593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</a:defRPr>
            </a:lvl1pPr>
          </a:lstStyle>
          <a:p>
            <a:fld id="{058EF74F-C98E-A34F-B30D-B515BB022CEF}" type="datetimeFigureOut">
              <a:rPr lang="en-US" smtClean="0"/>
              <a:t>2/11/13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8840" y="6371591"/>
            <a:ext cx="2895600" cy="2578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271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4A3EEBB8-1D4D-7041-BF0D-903EA519EB21}" type="slidenum">
              <a:rPr lang="en-US" smtClean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794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80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366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652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Sterile Processing for </a:t>
            </a:r>
            <a:r>
              <a:rPr lang="en-US" dirty="0"/>
              <a:t>A</a:t>
            </a:r>
            <a:r>
              <a:rPr lang="en-US" dirty="0" smtClean="0"/>
              <a:t>mbulatory Surgery and Other Practices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23      7</a:t>
            </a:r>
            <a:r>
              <a:rPr lang="en-US" baseline="30000" dirty="0" smtClean="0"/>
              <a:t>th</a:t>
            </a:r>
            <a:r>
              <a:rPr lang="en-US" dirty="0" smtClean="0"/>
              <a:t> Ed.</a:t>
            </a:r>
          </a:p>
          <a:p>
            <a:r>
              <a:rPr lang="en-US" dirty="0" smtClean="0"/>
              <a:t>Rosemary Thurston RN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Accreditation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Accreditation – </a:t>
            </a:r>
          </a:p>
          <a:p>
            <a:pPr lvl="1"/>
            <a:r>
              <a:rPr lang="en-US" dirty="0" smtClean="0"/>
              <a:t>Voluntary process</a:t>
            </a:r>
          </a:p>
          <a:p>
            <a:pPr lvl="2"/>
            <a:r>
              <a:rPr lang="en-US" dirty="0" smtClean="0"/>
              <a:t>Measures quality of service and performance</a:t>
            </a:r>
          </a:p>
          <a:p>
            <a:pPr lvl="2"/>
            <a:r>
              <a:rPr lang="en-US" dirty="0" smtClean="0"/>
              <a:t>As compared to a national standard</a:t>
            </a:r>
          </a:p>
          <a:p>
            <a:pPr lvl="3"/>
            <a:r>
              <a:rPr lang="en-US" dirty="0" smtClean="0"/>
              <a:t>Reviews compliance with standards</a:t>
            </a:r>
          </a:p>
          <a:p>
            <a:pPr lvl="2"/>
            <a:r>
              <a:rPr lang="en-US" dirty="0" smtClean="0"/>
              <a:t>On-site inspection</a:t>
            </a:r>
          </a:p>
          <a:p>
            <a:pPr lvl="1"/>
            <a:r>
              <a:rPr lang="en-US" dirty="0" smtClean="0"/>
              <a:t>Applied to </a:t>
            </a:r>
          </a:p>
          <a:p>
            <a:pPr lvl="2"/>
            <a:r>
              <a:rPr lang="en-US" dirty="0" smtClean="0"/>
              <a:t>Hospitals</a:t>
            </a:r>
          </a:p>
          <a:p>
            <a:pPr lvl="2"/>
            <a:r>
              <a:rPr lang="en-US" dirty="0" smtClean="0"/>
              <a:t>Stand-alone healthcare facilities - ASCs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Accrediting Organizations</a:t>
            </a:r>
          </a:p>
          <a:p>
            <a:pPr lvl="1"/>
            <a:r>
              <a:rPr lang="en-US" dirty="0" smtClean="0"/>
              <a:t>The Joint Commission – TJC</a:t>
            </a:r>
          </a:p>
          <a:p>
            <a:pPr lvl="1"/>
            <a:r>
              <a:rPr lang="en-US" dirty="0" smtClean="0"/>
              <a:t>Accreditation Assoc. of Ambulatory Health Care – AAAHC</a:t>
            </a:r>
          </a:p>
          <a:p>
            <a:pPr lvl="1"/>
            <a:r>
              <a:rPr lang="en-US" dirty="0" smtClean="0"/>
              <a:t>American Assoc. of Accreditation of ambulatory Surgery Facilities – AAAASF</a:t>
            </a:r>
          </a:p>
          <a:p>
            <a:pPr lvl="1"/>
            <a:r>
              <a:rPr lang="en-US" dirty="0" smtClean="0"/>
              <a:t>American Osteopathic Association - AOA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Sterility Assurance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2006 – AAMI and ANSI Guide</a:t>
            </a:r>
          </a:p>
          <a:p>
            <a:pPr lvl="2"/>
            <a:r>
              <a:rPr lang="en-US" dirty="0" smtClean="0"/>
              <a:t>Guidelines for ASC in Recommended Practices</a:t>
            </a:r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AORN </a:t>
            </a:r>
          </a:p>
          <a:p>
            <a:pPr lvl="2"/>
            <a:r>
              <a:rPr lang="en-US" dirty="0" smtClean="0"/>
              <a:t>Recommended Practices for ASCs</a:t>
            </a:r>
          </a:p>
          <a:p>
            <a:pPr lvl="2"/>
            <a:r>
              <a:rPr lang="en-US" dirty="0" smtClean="0"/>
              <a:t>References “ST 79”  </a:t>
            </a:r>
            <a:r>
              <a:rPr lang="en-US" i="1" dirty="0" smtClean="0"/>
              <a:t>Recommended Practice for Steam Sterilization – from AAMI</a:t>
            </a:r>
          </a:p>
          <a:p>
            <a:pPr lvl="2"/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ASC Processing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Infection control in ASC</a:t>
            </a:r>
          </a:p>
          <a:p>
            <a:pPr lvl="1"/>
            <a:r>
              <a:rPr lang="en-US" dirty="0" smtClean="0"/>
              <a:t>Sterile processing control person</a:t>
            </a:r>
          </a:p>
          <a:p>
            <a:pPr lvl="2"/>
            <a:r>
              <a:rPr lang="en-US" dirty="0" smtClean="0"/>
              <a:t>Usually a person trained to oversee process</a:t>
            </a:r>
          </a:p>
          <a:p>
            <a:pPr lvl="3"/>
            <a:r>
              <a:rPr lang="en-US" dirty="0" smtClean="0"/>
              <a:t>May be an RN or Surgical Technologist</a:t>
            </a:r>
          </a:p>
          <a:p>
            <a:pPr lvl="2"/>
            <a:r>
              <a:rPr lang="en-US" dirty="0" smtClean="0"/>
              <a:t>References guidelines / best practices</a:t>
            </a:r>
          </a:p>
          <a:p>
            <a:pPr lvl="3"/>
            <a:r>
              <a:rPr lang="en-US" dirty="0" smtClean="0"/>
              <a:t>From Assoc. for Prof. in Infection Control and Epidemiology – APIC</a:t>
            </a:r>
          </a:p>
          <a:p>
            <a:pPr lvl="1"/>
            <a:r>
              <a:rPr lang="en-US" dirty="0" smtClean="0"/>
              <a:t>Fast paced environment</a:t>
            </a:r>
          </a:p>
          <a:p>
            <a:pPr lvl="2"/>
            <a:r>
              <a:rPr lang="en-US" dirty="0" smtClean="0"/>
              <a:t>Turnovers done quickly</a:t>
            </a:r>
          </a:p>
          <a:p>
            <a:pPr lvl="3"/>
            <a:r>
              <a:rPr lang="en-US" dirty="0" smtClean="0"/>
              <a:t>Terminal cleaning and sterilization processing</a:t>
            </a:r>
          </a:p>
          <a:p>
            <a:pPr lvl="2"/>
            <a:r>
              <a:rPr lang="en-US" dirty="0" smtClean="0"/>
              <a:t>End of day </a:t>
            </a:r>
          </a:p>
          <a:p>
            <a:pPr lvl="3"/>
            <a:r>
              <a:rPr lang="en-US" dirty="0" smtClean="0"/>
              <a:t>Pick cases for next day, stock inventory, maintain sterile storage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CS techs may be employed</a:t>
            </a:r>
          </a:p>
          <a:p>
            <a:pPr lvl="2"/>
            <a:r>
              <a:rPr lang="en-US" dirty="0" smtClean="0"/>
              <a:t>If there are multiple OR’s </a:t>
            </a:r>
          </a:p>
          <a:p>
            <a:pPr lvl="2"/>
            <a:r>
              <a:rPr lang="en-US" dirty="0" smtClean="0"/>
              <a:t>May require certification</a:t>
            </a:r>
          </a:p>
          <a:p>
            <a:pPr lvl="1"/>
            <a:r>
              <a:rPr lang="en-US" dirty="0" smtClean="0"/>
              <a:t>As instrumentation evolves</a:t>
            </a:r>
          </a:p>
          <a:p>
            <a:pPr lvl="2"/>
            <a:r>
              <a:rPr lang="en-US" dirty="0" smtClean="0"/>
              <a:t>Demand for CS Techs will grow</a:t>
            </a:r>
          </a:p>
          <a:p>
            <a:pPr lvl="1"/>
            <a:endParaRPr lang="en-US" dirty="0" smtClean="0"/>
          </a:p>
          <a:p>
            <a:pPr lvl="2"/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Processing Environment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ASCs are fast paced</a:t>
            </a:r>
          </a:p>
          <a:p>
            <a:pPr lvl="1"/>
            <a:r>
              <a:rPr lang="en-US" dirty="0" smtClean="0"/>
              <a:t>May have to move between processing areas during day</a:t>
            </a:r>
          </a:p>
          <a:p>
            <a:pPr lvl="1"/>
            <a:r>
              <a:rPr lang="en-US" dirty="0" smtClean="0"/>
              <a:t>Instrument processing</a:t>
            </a:r>
          </a:p>
          <a:p>
            <a:pPr lvl="2"/>
            <a:r>
              <a:rPr lang="en-US" dirty="0"/>
              <a:t>D</a:t>
            </a:r>
            <a:r>
              <a:rPr lang="en-US" dirty="0" smtClean="0"/>
              <a:t>one close to OR’s</a:t>
            </a:r>
          </a:p>
          <a:p>
            <a:pPr lvl="2"/>
            <a:r>
              <a:rPr lang="en-US" dirty="0" smtClean="0"/>
              <a:t>Need to work closely with OR personnel</a:t>
            </a:r>
          </a:p>
          <a:p>
            <a:pPr lvl="2"/>
            <a:r>
              <a:rPr lang="en-US" dirty="0" smtClean="0"/>
              <a:t>Configuration of processing area may vary</a:t>
            </a:r>
          </a:p>
          <a:p>
            <a:pPr lvl="3"/>
            <a:r>
              <a:rPr lang="en-US" dirty="0" smtClean="0"/>
              <a:t>Still need to separate “Dirty and Clean Areas”</a:t>
            </a:r>
          </a:p>
          <a:p>
            <a:pPr lvl="3"/>
            <a:r>
              <a:rPr lang="en-US" dirty="0" smtClean="0"/>
              <a:t>Work always flows from Dirty to Clean</a:t>
            </a:r>
          </a:p>
          <a:p>
            <a:pPr lvl="2"/>
            <a:endParaRPr lang="en-US" dirty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Equipment – any combination of:</a:t>
            </a:r>
          </a:p>
          <a:p>
            <a:pPr lvl="2"/>
            <a:r>
              <a:rPr lang="en-US" dirty="0" smtClean="0"/>
              <a:t>Sink</a:t>
            </a:r>
          </a:p>
          <a:p>
            <a:pPr lvl="2"/>
            <a:r>
              <a:rPr lang="en-US" dirty="0" smtClean="0"/>
              <a:t>Ultrasonic</a:t>
            </a:r>
          </a:p>
          <a:p>
            <a:pPr lvl="2"/>
            <a:r>
              <a:rPr lang="en-US" dirty="0" smtClean="0"/>
              <a:t>Washer-decontaminator</a:t>
            </a:r>
          </a:p>
          <a:p>
            <a:pPr lvl="2"/>
            <a:r>
              <a:rPr lang="en-US" dirty="0" smtClean="0"/>
              <a:t>Automated Endoscope Preprocessors – AER</a:t>
            </a:r>
          </a:p>
          <a:p>
            <a:pPr lvl="2"/>
            <a:r>
              <a:rPr lang="en-US" dirty="0" smtClean="0"/>
              <a:t>High-level disinfection or low temp sterilizers</a:t>
            </a:r>
          </a:p>
          <a:p>
            <a:pPr lvl="1"/>
            <a:r>
              <a:rPr lang="en-US" dirty="0" smtClean="0"/>
              <a:t>Follow OEM’s recommendations for equipment</a:t>
            </a:r>
          </a:p>
          <a:p>
            <a:pPr lvl="2"/>
            <a:r>
              <a:rPr lang="en-US" dirty="0" smtClean="0"/>
              <a:t>Reusable instruments</a:t>
            </a:r>
          </a:p>
          <a:p>
            <a:pPr lvl="2"/>
            <a:r>
              <a:rPr lang="en-US" dirty="0" smtClean="0"/>
              <a:t>Special care with single / limited use instruments</a:t>
            </a:r>
          </a:p>
          <a:p>
            <a:pPr lvl="2"/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Use of PPE and Standard Precautions</a:t>
            </a:r>
          </a:p>
          <a:p>
            <a:pPr lvl="2"/>
            <a:r>
              <a:rPr lang="en-US" dirty="0" smtClean="0"/>
              <a:t>Same as hospital safety protocols</a:t>
            </a:r>
          </a:p>
          <a:p>
            <a:pPr lvl="1"/>
            <a:r>
              <a:rPr lang="en-US" dirty="0" smtClean="0"/>
              <a:t>Monitoring of liquid sterilization / disinfection</a:t>
            </a:r>
          </a:p>
          <a:p>
            <a:pPr lvl="2"/>
            <a:r>
              <a:rPr lang="en-US" dirty="0" smtClean="0"/>
              <a:t>Processing may be done by non-dedicated staff</a:t>
            </a:r>
          </a:p>
          <a:p>
            <a:pPr lvl="2"/>
            <a:r>
              <a:rPr lang="en-US" dirty="0" smtClean="0"/>
              <a:t>More people = more chance for errors</a:t>
            </a:r>
          </a:p>
          <a:p>
            <a:pPr lvl="2"/>
            <a:r>
              <a:rPr lang="en-US" dirty="0" smtClean="0"/>
              <a:t>Accurate record keeping provides tracking for possible errors in best practice procedures</a:t>
            </a:r>
          </a:p>
          <a:p>
            <a:pPr lvl="2"/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78051"/>
          </a:xfrm>
        </p:spPr>
        <p:txBody>
          <a:bodyPr>
            <a:normAutofit/>
          </a:bodyPr>
          <a:lstStyle/>
          <a:p>
            <a:pPr lvl="1"/>
            <a:r>
              <a:rPr lang="en-US" dirty="0" smtClean="0"/>
              <a:t>Instrument assembly and sterilization</a:t>
            </a:r>
          </a:p>
          <a:p>
            <a:pPr lvl="2"/>
            <a:r>
              <a:rPr lang="en-US" dirty="0" smtClean="0"/>
              <a:t>Area can vary</a:t>
            </a:r>
          </a:p>
          <a:p>
            <a:pPr lvl="2"/>
            <a:r>
              <a:rPr lang="en-US" dirty="0" smtClean="0"/>
              <a:t>Includes:</a:t>
            </a:r>
          </a:p>
          <a:p>
            <a:pPr lvl="3"/>
            <a:r>
              <a:rPr lang="en-US" dirty="0" smtClean="0"/>
              <a:t>Instrument inventory</a:t>
            </a:r>
          </a:p>
          <a:p>
            <a:pPr lvl="3"/>
            <a:r>
              <a:rPr lang="en-US" dirty="0" smtClean="0"/>
              <a:t>Wrapping, packaging and labeling</a:t>
            </a:r>
          </a:p>
          <a:p>
            <a:pPr lvl="3"/>
            <a:r>
              <a:rPr lang="en-US" dirty="0" smtClean="0"/>
              <a:t>Sterilizers</a:t>
            </a:r>
          </a:p>
          <a:p>
            <a:pPr lvl="4"/>
            <a:r>
              <a:rPr lang="en-US" dirty="0" smtClean="0"/>
              <a:t>Steam – may be table top in small unit</a:t>
            </a:r>
          </a:p>
          <a:p>
            <a:pPr lvl="4"/>
            <a:r>
              <a:rPr lang="en-US" dirty="0" smtClean="0"/>
              <a:t>Plasma vapor</a:t>
            </a:r>
          </a:p>
          <a:p>
            <a:pPr lvl="4"/>
            <a:r>
              <a:rPr lang="en-US" dirty="0" smtClean="0"/>
              <a:t>Gas or Ozone units</a:t>
            </a:r>
          </a:p>
          <a:p>
            <a:pPr lvl="4"/>
            <a:r>
              <a:rPr lang="en-US" i="1" dirty="0" smtClean="0"/>
              <a:t>ETO – NOT USED because of long turnover times</a:t>
            </a:r>
          </a:p>
          <a:p>
            <a:pPr lvl="2"/>
            <a:r>
              <a:rPr lang="en-US" dirty="0" smtClean="0"/>
              <a:t>Limited number of instrument sets for cases</a:t>
            </a:r>
          </a:p>
          <a:p>
            <a:pPr lvl="3"/>
            <a:r>
              <a:rPr lang="en-US" dirty="0" smtClean="0"/>
              <a:t>May mean FLASH sterilization – “Immediate Use Sterilization”</a:t>
            </a:r>
          </a:p>
          <a:p>
            <a:pPr lvl="3"/>
            <a:r>
              <a:rPr lang="en-US" dirty="0" smtClean="0"/>
              <a:t>May need to be started by CS personnel</a:t>
            </a:r>
          </a:p>
          <a:p>
            <a:pPr lvl="3"/>
            <a:endParaRPr lang="en-US" dirty="0"/>
          </a:p>
          <a:p>
            <a:pPr lvl="4"/>
            <a:endParaRPr lang="en-US" dirty="0" smtClean="0"/>
          </a:p>
          <a:p>
            <a:pPr lvl="1"/>
            <a:endParaRPr lang="en-US" dirty="0" smtClean="0"/>
          </a:p>
          <a:p>
            <a:pPr lvl="4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Role of CS professionals in ASC</a:t>
            </a:r>
          </a:p>
          <a:p>
            <a:pPr lvl="1"/>
            <a:r>
              <a:rPr lang="en-US" dirty="0" smtClean="0"/>
              <a:t>Contribute best practices in reprocessing areas</a:t>
            </a:r>
          </a:p>
          <a:p>
            <a:pPr lvl="1"/>
            <a:r>
              <a:rPr lang="en-US" dirty="0" smtClean="0"/>
              <a:t>Another area of growth for CS Techs</a:t>
            </a:r>
          </a:p>
          <a:p>
            <a:pPr lvl="1"/>
            <a:r>
              <a:rPr lang="en-US" dirty="0" smtClean="0"/>
              <a:t>Area for continuing education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Sterile Processing is Universal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Skills are used in various facilities</a:t>
            </a:r>
          </a:p>
          <a:p>
            <a:pPr lvl="1"/>
            <a:r>
              <a:rPr lang="en-US" dirty="0" smtClean="0"/>
              <a:t>Hospitals</a:t>
            </a:r>
          </a:p>
          <a:p>
            <a:pPr lvl="1"/>
            <a:r>
              <a:rPr lang="en-US" dirty="0" smtClean="0"/>
              <a:t>Ambulatory surgery centers</a:t>
            </a:r>
          </a:p>
          <a:p>
            <a:pPr lvl="1"/>
            <a:r>
              <a:rPr lang="en-US" dirty="0" smtClean="0"/>
              <a:t>Dental facilities</a:t>
            </a:r>
          </a:p>
          <a:p>
            <a:pPr lvl="1"/>
            <a:r>
              <a:rPr lang="en-US" dirty="0" smtClean="0"/>
              <a:t>VA institutions</a:t>
            </a:r>
          </a:p>
          <a:p>
            <a:pPr lvl="1"/>
            <a:r>
              <a:rPr lang="en-US" dirty="0" smtClean="0"/>
              <a:t>Clinics</a:t>
            </a:r>
          </a:p>
          <a:p>
            <a:pPr lvl="1"/>
            <a:r>
              <a:rPr lang="en-US" dirty="0" smtClean="0"/>
              <a:t>Veterinary hospitals</a:t>
            </a:r>
          </a:p>
          <a:p>
            <a:pPr lvl="1"/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party processors</a:t>
            </a:r>
          </a:p>
          <a:p>
            <a:pPr lvl="1"/>
            <a:r>
              <a:rPr lang="en-US" dirty="0" smtClean="0"/>
              <a:t>Some manufacturers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Dental Facilities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Basic Standards and Practices</a:t>
            </a:r>
          </a:p>
          <a:p>
            <a:pPr lvl="1"/>
            <a:r>
              <a:rPr lang="en-US" dirty="0" smtClean="0"/>
              <a:t>Require </a:t>
            </a:r>
          </a:p>
          <a:p>
            <a:pPr lvl="2"/>
            <a:r>
              <a:rPr lang="en-US" dirty="0" smtClean="0"/>
              <a:t>Decontamination</a:t>
            </a:r>
          </a:p>
          <a:p>
            <a:pPr lvl="2"/>
            <a:r>
              <a:rPr lang="en-US" dirty="0" smtClean="0"/>
              <a:t>Sterilization</a:t>
            </a:r>
          </a:p>
          <a:p>
            <a:pPr lvl="2"/>
            <a:r>
              <a:rPr lang="en-US" dirty="0" smtClean="0"/>
              <a:t>Inventory management</a:t>
            </a:r>
          </a:p>
          <a:p>
            <a:pPr lvl="1"/>
            <a:r>
              <a:rPr lang="en-US" dirty="0" smtClean="0"/>
              <a:t>Instrument range</a:t>
            </a:r>
          </a:p>
          <a:p>
            <a:pPr lvl="2"/>
            <a:r>
              <a:rPr lang="en-US" dirty="0" smtClean="0"/>
              <a:t>Small basic instrumentation</a:t>
            </a:r>
          </a:p>
          <a:p>
            <a:pPr lvl="2"/>
            <a:r>
              <a:rPr lang="en-US" dirty="0" smtClean="0"/>
              <a:t>Power hand drills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CDC Guidelines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lvl="1" indent="-342900">
              <a:buFont typeface="Arial"/>
              <a:buChar char="•"/>
            </a:pPr>
            <a:r>
              <a:rPr lang="en-US" dirty="0" smtClean="0"/>
              <a:t>Sterilization/disinfection </a:t>
            </a:r>
          </a:p>
          <a:p>
            <a:pPr marL="742950" lvl="2" indent="-342900"/>
            <a:r>
              <a:rPr lang="en-US" b="1" dirty="0" smtClean="0"/>
              <a:t>Environmental Issues</a:t>
            </a:r>
          </a:p>
          <a:p>
            <a:pPr marL="1200150" lvl="3" indent="-342900"/>
            <a:r>
              <a:rPr lang="en-US" dirty="0" smtClean="0"/>
              <a:t>Processing Area divided into 4 areas:</a:t>
            </a:r>
          </a:p>
          <a:p>
            <a:pPr marL="1657350" lvl="4" indent="-342900"/>
            <a:r>
              <a:rPr lang="en-US" dirty="0" smtClean="0"/>
              <a:t>Receiving, cleaning, decontamination</a:t>
            </a:r>
          </a:p>
          <a:p>
            <a:pPr marL="1657350" lvl="4" indent="-342900"/>
            <a:r>
              <a:rPr lang="en-US" dirty="0" smtClean="0"/>
              <a:t>Preparation and packaging  </a:t>
            </a:r>
          </a:p>
          <a:p>
            <a:pPr marL="1657350" lvl="4" indent="-342900"/>
            <a:r>
              <a:rPr lang="en-US" dirty="0" smtClean="0"/>
              <a:t>Sterilization </a:t>
            </a:r>
          </a:p>
          <a:p>
            <a:pPr marL="1657350" lvl="4" indent="-342900"/>
            <a:r>
              <a:rPr lang="en-US" dirty="0" smtClean="0"/>
              <a:t>Storage</a:t>
            </a:r>
          </a:p>
          <a:p>
            <a:pPr marL="1200150" lvl="3" indent="-342900"/>
            <a:r>
              <a:rPr lang="en-US" dirty="0" smtClean="0"/>
              <a:t>Ideally – separated by walls / partitions</a:t>
            </a:r>
          </a:p>
          <a:p>
            <a:pPr marL="1657350" lvl="4" indent="-342900"/>
            <a:r>
              <a:rPr lang="en-US" dirty="0" smtClean="0"/>
              <a:t>Or space </a:t>
            </a:r>
          </a:p>
          <a:p>
            <a:pPr marL="1200150" lvl="3" indent="-342900"/>
            <a:r>
              <a:rPr lang="en-US" dirty="0" smtClean="0"/>
              <a:t>Goal </a:t>
            </a:r>
          </a:p>
          <a:p>
            <a:pPr marL="1657350" lvl="4" indent="-342900"/>
            <a:r>
              <a:rPr lang="en-US" dirty="0" smtClean="0"/>
              <a:t>Minimize risk of cross-contamination – soiled to clean</a:t>
            </a:r>
            <a:endParaRPr lang="en-US" dirty="0" smtClean="0"/>
          </a:p>
          <a:p>
            <a:pPr marL="1200150" lvl="3" indent="-342900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81777"/>
          </a:xfrm>
        </p:spPr>
        <p:txBody>
          <a:bodyPr>
            <a:normAutofit/>
          </a:bodyPr>
          <a:lstStyle/>
          <a:p>
            <a:pPr lvl="1"/>
            <a:r>
              <a:rPr lang="en-US" dirty="0" smtClean="0"/>
              <a:t>Environmental Surfaces</a:t>
            </a:r>
          </a:p>
          <a:p>
            <a:pPr lvl="2"/>
            <a:r>
              <a:rPr lang="en-US" dirty="0" smtClean="0"/>
              <a:t>Surfaces that don’t contact patients directly</a:t>
            </a:r>
          </a:p>
          <a:p>
            <a:pPr lvl="2"/>
            <a:r>
              <a:rPr lang="en-US" dirty="0" smtClean="0"/>
              <a:t>Clinical Contact  Surfaces</a:t>
            </a:r>
          </a:p>
          <a:p>
            <a:pPr lvl="3"/>
            <a:r>
              <a:rPr lang="en-US" dirty="0" smtClean="0"/>
              <a:t>Directly contaminated during patient care</a:t>
            </a:r>
          </a:p>
          <a:p>
            <a:pPr lvl="4"/>
            <a:r>
              <a:rPr lang="en-US" dirty="0" smtClean="0"/>
              <a:t>Switches</a:t>
            </a:r>
          </a:p>
          <a:p>
            <a:pPr lvl="4"/>
            <a:r>
              <a:rPr lang="en-US" dirty="0" smtClean="0"/>
              <a:t>Power unit switches</a:t>
            </a:r>
          </a:p>
          <a:p>
            <a:pPr lvl="4"/>
            <a:r>
              <a:rPr lang="en-US" dirty="0" smtClean="0"/>
              <a:t>Drawer knobs</a:t>
            </a:r>
          </a:p>
          <a:p>
            <a:pPr lvl="3"/>
            <a:r>
              <a:rPr lang="en-US" dirty="0" smtClean="0"/>
              <a:t>Contamination</a:t>
            </a:r>
          </a:p>
          <a:p>
            <a:pPr lvl="4"/>
            <a:r>
              <a:rPr lang="en-US" dirty="0" smtClean="0"/>
              <a:t>Sprays, spatter, contact with providers hand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3"/>
            <a:r>
              <a:rPr lang="en-US" dirty="0" smtClean="0"/>
              <a:t>Includes:	</a:t>
            </a:r>
          </a:p>
          <a:p>
            <a:pPr lvl="4"/>
            <a:r>
              <a:rPr lang="en-US" dirty="0" smtClean="0"/>
              <a:t>Light handles</a:t>
            </a:r>
          </a:p>
          <a:p>
            <a:pPr lvl="4"/>
            <a:r>
              <a:rPr lang="en-US" dirty="0" smtClean="0"/>
              <a:t>Switches</a:t>
            </a:r>
          </a:p>
          <a:p>
            <a:pPr lvl="4"/>
            <a:r>
              <a:rPr lang="en-US" dirty="0" smtClean="0"/>
              <a:t>Chair side computer</a:t>
            </a:r>
          </a:p>
          <a:p>
            <a:pPr lvl="4"/>
            <a:r>
              <a:rPr lang="en-US" dirty="0" smtClean="0"/>
              <a:t>Drawers</a:t>
            </a:r>
          </a:p>
          <a:p>
            <a:pPr lvl="4"/>
            <a:r>
              <a:rPr lang="en-US" dirty="0" smtClean="0"/>
              <a:t>Faucet</a:t>
            </a:r>
          </a:p>
          <a:p>
            <a:pPr lvl="4"/>
            <a:r>
              <a:rPr lang="en-US" dirty="0" smtClean="0"/>
              <a:t>Counter tops</a:t>
            </a:r>
          </a:p>
          <a:p>
            <a:pPr lvl="3"/>
            <a:r>
              <a:rPr lang="en-US" dirty="0" smtClean="0"/>
              <a:t>Protected by BARRIERS</a:t>
            </a:r>
          </a:p>
          <a:p>
            <a:pPr lvl="4"/>
            <a:r>
              <a:rPr lang="en-US" dirty="0" smtClean="0"/>
              <a:t>Barrier products</a:t>
            </a:r>
          </a:p>
          <a:p>
            <a:pPr lvl="4"/>
            <a:r>
              <a:rPr lang="en-US" dirty="0" smtClean="0"/>
              <a:t>Routine cleaning /</a:t>
            </a:r>
            <a:r>
              <a:rPr lang="en-US" dirty="0" smtClean="0"/>
              <a:t> disinfection </a:t>
            </a:r>
            <a:r>
              <a:rPr lang="en-US" dirty="0" smtClean="0"/>
              <a:t>between patients 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40475" y="3217333"/>
            <a:ext cx="1905000" cy="1905000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r>
              <a:rPr lang="en-US" dirty="0" smtClean="0"/>
              <a:t>Housekeeping Surfaces</a:t>
            </a:r>
          </a:p>
          <a:p>
            <a:pPr lvl="3"/>
            <a:r>
              <a:rPr lang="en-US" dirty="0" smtClean="0"/>
              <a:t>Includes:</a:t>
            </a:r>
            <a:endParaRPr lang="en-US" dirty="0" smtClean="0"/>
          </a:p>
          <a:p>
            <a:pPr lvl="4"/>
            <a:r>
              <a:rPr lang="en-US" dirty="0" smtClean="0"/>
              <a:t>Walls</a:t>
            </a:r>
          </a:p>
          <a:p>
            <a:pPr lvl="4"/>
            <a:r>
              <a:rPr lang="en-US" dirty="0" smtClean="0"/>
              <a:t>Floors</a:t>
            </a:r>
          </a:p>
          <a:p>
            <a:pPr lvl="4"/>
            <a:r>
              <a:rPr lang="en-US" dirty="0" smtClean="0"/>
              <a:t>Sinks</a:t>
            </a:r>
          </a:p>
          <a:p>
            <a:pPr lvl="3"/>
            <a:r>
              <a:rPr lang="en-US" dirty="0" smtClean="0"/>
              <a:t>Cleaned</a:t>
            </a:r>
          </a:p>
          <a:p>
            <a:pPr lvl="4"/>
            <a:r>
              <a:rPr lang="en-US" dirty="0" smtClean="0"/>
              <a:t>On schedule</a:t>
            </a:r>
          </a:p>
          <a:p>
            <a:pPr lvl="4"/>
            <a:r>
              <a:rPr lang="en-US" dirty="0" smtClean="0"/>
              <a:t>When soiled </a:t>
            </a:r>
          </a:p>
          <a:p>
            <a:pPr lvl="4"/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4893" y="3037262"/>
            <a:ext cx="2794000" cy="2908300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Instrument Processing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Contaminated instruments</a:t>
            </a:r>
          </a:p>
          <a:p>
            <a:pPr lvl="1"/>
            <a:r>
              <a:rPr lang="en-US" dirty="0" smtClean="0"/>
              <a:t>Transported in enclosed container from POU</a:t>
            </a:r>
          </a:p>
          <a:p>
            <a:pPr lvl="1"/>
            <a:r>
              <a:rPr lang="en-US" dirty="0" smtClean="0"/>
              <a:t>Process as quickly as possible</a:t>
            </a:r>
          </a:p>
          <a:p>
            <a:pPr lvl="2"/>
            <a:r>
              <a:rPr lang="en-US" dirty="0" smtClean="0"/>
              <a:t>Otherwise must be kept moist</a:t>
            </a:r>
          </a:p>
          <a:p>
            <a:pPr lvl="1"/>
            <a:r>
              <a:rPr lang="en-US" dirty="0" smtClean="0"/>
              <a:t>Cleaning option – manual or automatic</a:t>
            </a:r>
          </a:p>
          <a:p>
            <a:pPr lvl="2"/>
            <a:r>
              <a:rPr lang="en-US" dirty="0" smtClean="0"/>
              <a:t>Must fit instrument need</a:t>
            </a:r>
          </a:p>
          <a:p>
            <a:pPr lvl="2"/>
            <a:r>
              <a:rPr lang="en-US" dirty="0" smtClean="0"/>
              <a:t>Must be adequate to meet sterilization needs</a:t>
            </a:r>
          </a:p>
          <a:p>
            <a:pPr lvl="3"/>
            <a:r>
              <a:rPr lang="en-US" sz="2000" b="1" i="1" dirty="0" smtClean="0">
                <a:solidFill>
                  <a:srgbClr val="FF0000"/>
                </a:solidFill>
              </a:rPr>
              <a:t>You can clean an item without sterilizing it . . .                             But you can’t sterilize it without cleaning it! 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Must wear PPE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Preparation and Packaging</a:t>
            </a:r>
          </a:p>
          <a:p>
            <a:pPr lvl="1"/>
            <a:r>
              <a:rPr lang="en-US" dirty="0" smtClean="0"/>
              <a:t>Inspect for</a:t>
            </a:r>
          </a:p>
          <a:p>
            <a:pPr lvl="2"/>
            <a:r>
              <a:rPr lang="en-US" dirty="0" smtClean="0"/>
              <a:t>Soil</a:t>
            </a:r>
          </a:p>
          <a:p>
            <a:pPr lvl="2"/>
            <a:r>
              <a:rPr lang="en-US" dirty="0" smtClean="0"/>
              <a:t>Functionality</a:t>
            </a:r>
          </a:p>
          <a:p>
            <a:pPr lvl="2"/>
            <a:r>
              <a:rPr lang="en-US" dirty="0" smtClean="0"/>
              <a:t>Unlocked</a:t>
            </a:r>
          </a:p>
          <a:p>
            <a:pPr lvl="2"/>
            <a:r>
              <a:rPr lang="en-US" dirty="0" smtClean="0"/>
              <a:t>Other per OEM</a:t>
            </a:r>
          </a:p>
          <a:p>
            <a:pPr lvl="1"/>
            <a:r>
              <a:rPr lang="en-US" dirty="0" smtClean="0"/>
              <a:t>Assembly</a:t>
            </a:r>
          </a:p>
          <a:p>
            <a:pPr lvl="2"/>
            <a:r>
              <a:rPr lang="en-US" dirty="0" smtClean="0"/>
              <a:t>Unwrapped loads – CI in each tray</a:t>
            </a:r>
          </a:p>
          <a:p>
            <a:pPr lvl="2"/>
            <a:r>
              <a:rPr lang="en-US" dirty="0" smtClean="0"/>
              <a:t>Wrapped – CI inside + External CI outside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0112" y="1584008"/>
            <a:ext cx="7345363" cy="4850659"/>
          </a:xfrm>
        </p:spPr>
        <p:txBody>
          <a:bodyPr>
            <a:normAutofit/>
          </a:bodyPr>
          <a:lstStyle/>
          <a:p>
            <a:r>
              <a:rPr lang="en-US" b="1" dirty="0" smtClean="0"/>
              <a:t>Sterilization Types </a:t>
            </a:r>
            <a:r>
              <a:rPr lang="en-US" dirty="0" smtClean="0"/>
              <a:t>used </a:t>
            </a:r>
          </a:p>
          <a:p>
            <a:pPr lvl="1"/>
            <a:r>
              <a:rPr lang="en-US" b="1" dirty="0" smtClean="0"/>
              <a:t>Steam </a:t>
            </a:r>
            <a:r>
              <a:rPr lang="en-US" dirty="0" smtClean="0"/>
              <a:t>– usually</a:t>
            </a:r>
          </a:p>
          <a:p>
            <a:pPr lvl="2"/>
            <a:r>
              <a:rPr lang="en-US" dirty="0" smtClean="0"/>
              <a:t>Dependable, economical</a:t>
            </a:r>
          </a:p>
          <a:p>
            <a:pPr lvl="2"/>
            <a:r>
              <a:rPr lang="en-US" dirty="0" smtClean="0"/>
              <a:t>Usually table top gravity displacement – possible pre-</a:t>
            </a:r>
            <a:r>
              <a:rPr lang="en-US" dirty="0" smtClean="0"/>
              <a:t>vac</a:t>
            </a:r>
            <a:endParaRPr lang="en-US" dirty="0" smtClean="0"/>
          </a:p>
          <a:p>
            <a:pPr lvl="1"/>
            <a:r>
              <a:rPr lang="en-US" b="1" dirty="0" smtClean="0"/>
              <a:t>Dry heat</a:t>
            </a:r>
          </a:p>
          <a:p>
            <a:pPr lvl="2"/>
            <a:r>
              <a:rPr lang="en-US" dirty="0" smtClean="0"/>
              <a:t>Economical and non-corrosive</a:t>
            </a:r>
          </a:p>
          <a:p>
            <a:pPr lvl="2"/>
            <a:r>
              <a:rPr lang="en-US" dirty="0" smtClean="0"/>
              <a:t>High temps and long exposure times</a:t>
            </a:r>
          </a:p>
          <a:p>
            <a:pPr lvl="3"/>
            <a:r>
              <a:rPr lang="en-US" dirty="0" smtClean="0"/>
              <a:t>Oven type – coils on bottom and sides – heat through convection (air) – Instruments – conduction</a:t>
            </a:r>
          </a:p>
          <a:p>
            <a:pPr lvl="3"/>
            <a:r>
              <a:rPr lang="en-US" dirty="0" smtClean="0"/>
              <a:t>Rapid heat  - circulate heat at high speed – decreased time</a:t>
            </a:r>
          </a:p>
          <a:p>
            <a:pPr lvl="2"/>
            <a:r>
              <a:rPr lang="en-US" dirty="0" smtClean="0"/>
              <a:t>Burrs and Orthodontic instrument damaged by moist heat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0112" y="1584008"/>
            <a:ext cx="7345363" cy="4749059"/>
          </a:xfrm>
        </p:spPr>
        <p:txBody>
          <a:bodyPr>
            <a:normAutofit lnSpcReduction="10000"/>
          </a:bodyPr>
          <a:lstStyle/>
          <a:p>
            <a:pPr lvl="1"/>
            <a:r>
              <a:rPr lang="en-US" b="1" dirty="0" smtClean="0"/>
              <a:t>Unsaturated chemical </a:t>
            </a:r>
            <a:r>
              <a:rPr lang="en-US" b="1" dirty="0" smtClean="0"/>
              <a:t>vapor</a:t>
            </a:r>
          </a:p>
          <a:p>
            <a:pPr lvl="2"/>
            <a:r>
              <a:rPr lang="en-US" dirty="0" smtClean="0"/>
              <a:t>Usually Alcohol and Formaldehyde under pressure</a:t>
            </a:r>
          </a:p>
          <a:p>
            <a:pPr lvl="2"/>
            <a:r>
              <a:rPr lang="en-US" dirty="0" smtClean="0"/>
              <a:t>Less corrosive than steam for burrs – carbon steel </a:t>
            </a:r>
          </a:p>
          <a:p>
            <a:pPr lvl="2"/>
            <a:r>
              <a:rPr lang="en-US" dirty="0" smtClean="0"/>
              <a:t>Cycle times less than dry heat</a:t>
            </a:r>
          </a:p>
          <a:p>
            <a:pPr lvl="1"/>
            <a:r>
              <a:rPr lang="en-US" b="1" dirty="0" smtClean="0"/>
              <a:t>Liquid </a:t>
            </a:r>
            <a:r>
              <a:rPr lang="en-US" b="1" dirty="0" smtClean="0"/>
              <a:t>chemical sterilization</a:t>
            </a:r>
            <a:r>
              <a:rPr lang="en-US" b="1" dirty="0" smtClean="0"/>
              <a:t> </a:t>
            </a:r>
            <a:r>
              <a:rPr lang="en-US" dirty="0" smtClean="0"/>
              <a:t>used at times</a:t>
            </a:r>
          </a:p>
          <a:p>
            <a:pPr lvl="2"/>
            <a:r>
              <a:rPr lang="en-US" dirty="0" smtClean="0"/>
              <a:t>Gluteraldehyde</a:t>
            </a:r>
          </a:p>
          <a:p>
            <a:pPr lvl="2"/>
            <a:r>
              <a:rPr lang="en-US" dirty="0" smtClean="0"/>
              <a:t>PA – paracetic acid</a:t>
            </a:r>
          </a:p>
          <a:p>
            <a:pPr lvl="2"/>
            <a:r>
              <a:rPr lang="en-US" dirty="0" smtClean="0"/>
              <a:t>Hydrogen peroxide plasma vapor</a:t>
            </a:r>
          </a:p>
          <a:p>
            <a:pPr lvl="1"/>
            <a:r>
              <a:rPr lang="en-US" b="1" dirty="0" smtClean="0"/>
              <a:t>ETO</a:t>
            </a:r>
            <a:r>
              <a:rPr lang="en-US" dirty="0" smtClean="0"/>
              <a:t> at </a:t>
            </a:r>
            <a:r>
              <a:rPr lang="en-US" dirty="0" smtClean="0"/>
              <a:t>times</a:t>
            </a:r>
          </a:p>
          <a:p>
            <a:r>
              <a:rPr lang="en-US" b="1" dirty="0" smtClean="0"/>
              <a:t>Quality Assurance through</a:t>
            </a:r>
          </a:p>
          <a:p>
            <a:pPr lvl="1"/>
            <a:r>
              <a:rPr lang="en-US" dirty="0" smtClean="0"/>
              <a:t>Cycle monitoring</a:t>
            </a:r>
          </a:p>
          <a:p>
            <a:pPr lvl="1"/>
            <a:r>
              <a:rPr lang="en-US" dirty="0" smtClean="0"/>
              <a:t>CI’s and BI’s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0112" y="1584008"/>
            <a:ext cx="7345363" cy="4732125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Storage</a:t>
            </a:r>
          </a:p>
          <a:p>
            <a:pPr lvl="1"/>
            <a:r>
              <a:rPr lang="en-US" dirty="0" smtClean="0"/>
              <a:t>Enclosed cabinets</a:t>
            </a:r>
          </a:p>
          <a:p>
            <a:pPr lvl="1"/>
            <a:r>
              <a:rPr lang="en-US" dirty="0" smtClean="0"/>
              <a:t>Must protect integrity of each package</a:t>
            </a:r>
          </a:p>
          <a:p>
            <a:pPr lvl="1"/>
            <a:r>
              <a:rPr lang="en-US" dirty="0" smtClean="0"/>
              <a:t>Inspect before use for contamination</a:t>
            </a:r>
          </a:p>
          <a:p>
            <a:pPr lvl="1"/>
            <a:endParaRPr lang="en-US" dirty="0" smtClean="0"/>
          </a:p>
          <a:p>
            <a:r>
              <a:rPr lang="en-US" b="1" dirty="0" smtClean="0"/>
              <a:t>Polices and Procedures</a:t>
            </a:r>
          </a:p>
          <a:p>
            <a:pPr lvl="1"/>
            <a:r>
              <a:rPr lang="en-US" dirty="0" smtClean="0"/>
              <a:t>Written procedures should be at all facilities for:</a:t>
            </a:r>
          </a:p>
          <a:p>
            <a:pPr lvl="2"/>
            <a:r>
              <a:rPr lang="en-US" dirty="0" smtClean="0"/>
              <a:t>Decontamination</a:t>
            </a:r>
          </a:p>
          <a:p>
            <a:pPr lvl="2"/>
            <a:r>
              <a:rPr lang="en-US" dirty="0" smtClean="0"/>
              <a:t>Inspection</a:t>
            </a:r>
          </a:p>
          <a:p>
            <a:pPr lvl="2"/>
            <a:r>
              <a:rPr lang="en-US" dirty="0" smtClean="0"/>
              <a:t>Packaging</a:t>
            </a:r>
          </a:p>
          <a:p>
            <a:pPr lvl="2"/>
            <a:r>
              <a:rPr lang="en-US" dirty="0" smtClean="0"/>
              <a:t>Sterilization</a:t>
            </a:r>
          </a:p>
          <a:p>
            <a:pPr lvl="2"/>
            <a:r>
              <a:rPr lang="en-US" dirty="0" smtClean="0"/>
              <a:t>Storage</a:t>
            </a:r>
          </a:p>
          <a:p>
            <a:pPr lvl="2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Skills are Universal</a:t>
            </a:r>
          </a:p>
          <a:p>
            <a:pPr lvl="1"/>
            <a:r>
              <a:rPr lang="en-US" dirty="0" smtClean="0"/>
              <a:t>Process is the same everywhere</a:t>
            </a:r>
          </a:p>
          <a:p>
            <a:pPr lvl="1"/>
            <a:r>
              <a:rPr lang="en-US" dirty="0" smtClean="0"/>
              <a:t>Facilities may be regulated differently</a:t>
            </a:r>
          </a:p>
          <a:p>
            <a:pPr lvl="2"/>
            <a:r>
              <a:rPr lang="en-US" dirty="0" smtClean="0"/>
              <a:t>May have different regulations and standards</a:t>
            </a:r>
          </a:p>
          <a:p>
            <a:pPr lvl="2"/>
            <a:r>
              <a:rPr lang="en-US" dirty="0" smtClean="0"/>
              <a:t>May cause modification in practice	</a:t>
            </a:r>
          </a:p>
          <a:p>
            <a:pPr lvl="1"/>
            <a:r>
              <a:rPr lang="en-US" dirty="0" smtClean="0"/>
              <a:t>Ambulatory Surgery Center</a:t>
            </a:r>
          </a:p>
          <a:p>
            <a:pPr lvl="2"/>
            <a:r>
              <a:rPr lang="en-US" dirty="0" smtClean="0"/>
              <a:t>Have 1+ operating rooms</a:t>
            </a:r>
          </a:p>
          <a:p>
            <a:pPr lvl="2"/>
            <a:r>
              <a:rPr lang="en-US" dirty="0" smtClean="0"/>
              <a:t>With the equipment necessary for safe surgery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Veterans Administration Facilities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0112" y="2133601"/>
            <a:ext cx="7651221" cy="3931920"/>
          </a:xfrm>
        </p:spPr>
        <p:txBody>
          <a:bodyPr/>
          <a:lstStyle/>
          <a:p>
            <a:r>
              <a:rPr lang="en-US" dirty="0" smtClean="0"/>
              <a:t>“To care for him who shall have borne the battle and for his widow , and his orphan”  Abraham Lincoln, 1865 Inauguration   -   VA Mott</a:t>
            </a:r>
          </a:p>
          <a:p>
            <a:endParaRPr lang="en-US" dirty="0" smtClean="0"/>
          </a:p>
          <a:p>
            <a:r>
              <a:rPr lang="en-US" dirty="0" smtClean="0"/>
              <a:t>Veterans Administration (VA) Hospitals</a:t>
            </a:r>
          </a:p>
          <a:p>
            <a:pPr lvl="1"/>
            <a:r>
              <a:rPr lang="en-US" dirty="0" smtClean="0"/>
              <a:t>Located throughout the US</a:t>
            </a:r>
          </a:p>
          <a:p>
            <a:pPr lvl="1"/>
            <a:r>
              <a:rPr lang="en-US" dirty="0" smtClean="0"/>
              <a:t>Sterile Processing Department  - SPD  is Central Service</a:t>
            </a:r>
          </a:p>
          <a:p>
            <a:pPr lvl="2"/>
            <a:r>
              <a:rPr lang="en-US" dirty="0" smtClean="0"/>
              <a:t>Has it’s own certification program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VA requirement to maintain certification	</a:t>
            </a:r>
          </a:p>
          <a:p>
            <a:pPr lvl="2"/>
            <a:r>
              <a:rPr lang="en-US" dirty="0" smtClean="0"/>
              <a:t>C</a:t>
            </a:r>
            <a:r>
              <a:rPr lang="en-US" dirty="0" smtClean="0"/>
              <a:t>hiefs – 20 CEU’s</a:t>
            </a:r>
          </a:p>
          <a:p>
            <a:pPr lvl="2"/>
            <a:r>
              <a:rPr lang="en-US" dirty="0" smtClean="0"/>
              <a:t>Supervisors – 17 CEU’s</a:t>
            </a:r>
          </a:p>
          <a:p>
            <a:pPr lvl="2"/>
            <a:r>
              <a:rPr lang="en-US" dirty="0" smtClean="0"/>
              <a:t>SPD Techs – 5 CEU’s</a:t>
            </a:r>
          </a:p>
          <a:p>
            <a:pPr lvl="1"/>
            <a:r>
              <a:rPr lang="en-US" dirty="0" smtClean="0"/>
              <a:t>Directives are the “Standards”</a:t>
            </a:r>
          </a:p>
          <a:p>
            <a:pPr lvl="2"/>
            <a:r>
              <a:rPr lang="en-US" dirty="0" smtClean="0"/>
              <a:t>Organization structure</a:t>
            </a:r>
          </a:p>
          <a:p>
            <a:pPr lvl="2"/>
            <a:r>
              <a:rPr lang="en-US" dirty="0" smtClean="0"/>
              <a:t>Employee development</a:t>
            </a:r>
          </a:p>
          <a:p>
            <a:pPr lvl="2"/>
            <a:r>
              <a:rPr lang="en-US" dirty="0" smtClean="0"/>
              <a:t>Infection control</a:t>
            </a:r>
          </a:p>
          <a:p>
            <a:pPr lvl="2"/>
            <a:r>
              <a:rPr lang="en-US" dirty="0" smtClean="0"/>
              <a:t>Inventory management</a:t>
            </a:r>
          </a:p>
          <a:p>
            <a:pPr lvl="2"/>
            <a:r>
              <a:rPr lang="en-US" dirty="0" smtClean="0"/>
              <a:t>Safety standards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Directives Continued</a:t>
            </a:r>
          </a:p>
          <a:p>
            <a:pPr lvl="1"/>
            <a:r>
              <a:rPr lang="en-US" dirty="0" smtClean="0"/>
              <a:t>Decontamination</a:t>
            </a:r>
          </a:p>
          <a:p>
            <a:pPr lvl="1"/>
            <a:r>
              <a:rPr lang="en-US" dirty="0" smtClean="0"/>
              <a:t>Preparation area</a:t>
            </a:r>
          </a:p>
          <a:p>
            <a:pPr lvl="1"/>
            <a:r>
              <a:rPr lang="en-US" dirty="0" smtClean="0"/>
              <a:t>Loading / operating sterilizers</a:t>
            </a:r>
          </a:p>
          <a:p>
            <a:pPr lvl="1"/>
            <a:r>
              <a:rPr lang="en-US" dirty="0" smtClean="0"/>
              <a:t>Distribution</a:t>
            </a:r>
          </a:p>
          <a:p>
            <a:pPr lvl="1"/>
            <a:r>
              <a:rPr lang="en-US" dirty="0" smtClean="0"/>
              <a:t>Inventory </a:t>
            </a:r>
          </a:p>
          <a:p>
            <a:pPr lvl="1"/>
            <a:r>
              <a:rPr lang="en-US" dirty="0" smtClean="0"/>
              <a:t>Equipment tracking</a:t>
            </a:r>
          </a:p>
          <a:p>
            <a:pPr lvl="1"/>
            <a:r>
              <a:rPr lang="en-US" dirty="0" smtClean="0"/>
              <a:t>Quality Control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0112" y="1879600"/>
            <a:ext cx="7345363" cy="4487333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Practice Differences </a:t>
            </a:r>
            <a:r>
              <a:rPr lang="en-US" dirty="0" smtClean="0"/>
              <a:t>– </a:t>
            </a:r>
          </a:p>
          <a:p>
            <a:pPr lvl="1"/>
            <a:r>
              <a:rPr lang="en-US" dirty="0" smtClean="0"/>
              <a:t>To assure using proven practices for the best care available to the Veteran</a:t>
            </a:r>
          </a:p>
          <a:p>
            <a:r>
              <a:rPr lang="en-US" dirty="0" smtClean="0"/>
              <a:t>Main differences</a:t>
            </a:r>
          </a:p>
          <a:p>
            <a:pPr lvl="1"/>
            <a:r>
              <a:rPr lang="en-US" dirty="0" smtClean="0"/>
              <a:t>Expiration Dates of one year</a:t>
            </a:r>
          </a:p>
          <a:p>
            <a:pPr lvl="2"/>
            <a:r>
              <a:rPr lang="en-US" dirty="0" smtClean="0"/>
              <a:t>Must be reprocessed at that time</a:t>
            </a:r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No 3</a:t>
            </a:r>
            <a:r>
              <a:rPr lang="en-US" baseline="30000" dirty="0" smtClean="0"/>
              <a:t>rd</a:t>
            </a:r>
            <a:r>
              <a:rPr lang="en-US" dirty="0" smtClean="0"/>
              <a:t> party reprocessors</a:t>
            </a:r>
          </a:p>
          <a:p>
            <a:pPr lvl="2"/>
            <a:r>
              <a:rPr lang="en-US" dirty="0" smtClean="0"/>
              <a:t>Must use VA facilities</a:t>
            </a:r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No single use devices are reprocessed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US" dirty="0" smtClean="0"/>
              <a:t>Single wrappers x2 used to wrap items</a:t>
            </a:r>
          </a:p>
          <a:p>
            <a:pPr lvl="2"/>
            <a:r>
              <a:rPr lang="en-US" dirty="0" smtClean="0"/>
              <a:t>To allow aseptic opening</a:t>
            </a:r>
          </a:p>
          <a:p>
            <a:pPr lvl="2"/>
            <a:r>
              <a:rPr lang="en-US" dirty="0" smtClean="0"/>
              <a:t>To maintain a sterile field</a:t>
            </a:r>
            <a:r>
              <a:rPr lang="en-US" dirty="0" smtClean="0"/>
              <a:t> </a:t>
            </a:r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Peel pouches must be heat sealed – not self-sealing</a:t>
            </a:r>
          </a:p>
          <a:p>
            <a:pPr lvl="2"/>
            <a:r>
              <a:rPr lang="en-US" dirty="0" smtClean="0"/>
              <a:t>Concern regarding proper sealing</a:t>
            </a:r>
            <a:r>
              <a:rPr lang="en-US" dirty="0" smtClean="0"/>
              <a:t> </a:t>
            </a:r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No writing on packages – must write on tape and apply that</a:t>
            </a:r>
          </a:p>
          <a:p>
            <a:pPr lvl="2"/>
            <a:r>
              <a:rPr lang="en-US" dirty="0" smtClean="0"/>
              <a:t>Concern re integrity of package material</a:t>
            </a:r>
          </a:p>
          <a:p>
            <a:pPr lvl="2">
              <a:buNone/>
            </a:pPr>
            <a:r>
              <a:rPr lang="en-US" dirty="0" smtClean="0"/>
              <a:t>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All items are sterilized after decontamination process</a:t>
            </a:r>
          </a:p>
          <a:p>
            <a:pPr lvl="2"/>
            <a:r>
              <a:rPr lang="en-US" dirty="0" smtClean="0"/>
              <a:t>Before going to the preparation area for assembly</a:t>
            </a:r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BI tests are incubated and read at 48 hours	</a:t>
            </a:r>
          </a:p>
          <a:p>
            <a:pPr lvl="2"/>
            <a:r>
              <a:rPr lang="en-US" dirty="0" smtClean="0"/>
              <a:t>3 hour tests can be used, but . . . </a:t>
            </a:r>
          </a:p>
          <a:p>
            <a:pPr lvl="2"/>
            <a:r>
              <a:rPr lang="en-US" dirty="0" smtClean="0"/>
              <a:t>48 hour tests must still be run and documented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Validation  of reprocessed items it not performed by VA personnel</a:t>
            </a:r>
          </a:p>
          <a:p>
            <a:pPr lvl="2"/>
            <a:r>
              <a:rPr lang="en-US" dirty="0" smtClean="0"/>
              <a:t>Only those approved on the 510K</a:t>
            </a:r>
            <a:r>
              <a:rPr lang="en-US" dirty="0" smtClean="0"/>
              <a:t> application </a:t>
            </a:r>
            <a:r>
              <a:rPr lang="en-US" dirty="0" smtClean="0"/>
              <a:t>are</a:t>
            </a:r>
            <a:r>
              <a:rPr lang="en-US" dirty="0" smtClean="0"/>
              <a:t> allowed</a:t>
            </a:r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Use of Internal CI is at the discretion of SPD personnel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Sterilization of liquids is not permitted</a:t>
            </a:r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Additional Related </a:t>
            </a:r>
            <a:r>
              <a:rPr lang="en-US" b="1" dirty="0" smtClean="0"/>
              <a:t>Practices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0112" y="1845733"/>
            <a:ext cx="7345363" cy="4639734"/>
          </a:xfrm>
        </p:spPr>
        <p:txBody>
          <a:bodyPr>
            <a:normAutofit/>
          </a:bodyPr>
          <a:lstStyle/>
          <a:p>
            <a:r>
              <a:rPr lang="en-US" dirty="0" smtClean="0"/>
              <a:t>Sterile Processing services all occur in these practices:</a:t>
            </a:r>
          </a:p>
          <a:p>
            <a:pPr lvl="1"/>
            <a:r>
              <a:rPr lang="en-US" dirty="0" smtClean="0"/>
              <a:t>Clinics </a:t>
            </a:r>
          </a:p>
          <a:p>
            <a:pPr lvl="1"/>
            <a:r>
              <a:rPr lang="en-US" dirty="0" smtClean="0"/>
              <a:t>Veterinary hospitals</a:t>
            </a:r>
          </a:p>
          <a:p>
            <a:pPr lvl="1"/>
            <a:r>
              <a:rPr lang="en-US" dirty="0" smtClean="0"/>
              <a:t>Third party reprocessing facilities</a:t>
            </a:r>
          </a:p>
          <a:p>
            <a:pPr lvl="1"/>
            <a:r>
              <a:rPr lang="en-US" dirty="0" smtClean="0"/>
              <a:t>Some manufacturers</a:t>
            </a: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2">
              <a:buNone/>
            </a:pPr>
            <a:r>
              <a:rPr lang="en-US" dirty="0" smtClean="0"/>
              <a:t>		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3200" b="1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Wherever instruments and equipment  are needed for patient care . . . </a:t>
            </a:r>
          </a:p>
          <a:p>
            <a:pPr algn="ctr">
              <a:buNone/>
            </a:pPr>
            <a:r>
              <a:rPr lang="en-US" sz="3200" b="1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Central Service skills are </a:t>
            </a:r>
            <a:r>
              <a:rPr lang="en-US" sz="3200" b="1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needed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7200" i="1" dirty="0" smtClean="0"/>
              <a:t>The End  </a:t>
            </a:r>
            <a:r>
              <a:rPr lang="en-US" sz="9600" dirty="0" smtClean="0">
                <a:sym typeface="Wingdings"/>
              </a:rPr>
              <a:t></a:t>
            </a:r>
            <a:endParaRPr lang="en-US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Ambulatory Surgery Centers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	</a:t>
            </a:r>
            <a:r>
              <a:rPr lang="en-US" dirty="0" smtClean="0"/>
              <a:t>Historical </a:t>
            </a:r>
          </a:p>
          <a:p>
            <a:pPr lvl="1"/>
            <a:r>
              <a:rPr lang="en-US" dirty="0" smtClean="0"/>
              <a:t>Surgical procedures occurred in physician offices</a:t>
            </a:r>
          </a:p>
          <a:p>
            <a:pPr lvl="1"/>
            <a:r>
              <a:rPr lang="en-US" dirty="0" smtClean="0"/>
              <a:t>Development of surgery centers separate from hospitals  </a:t>
            </a:r>
          </a:p>
          <a:p>
            <a:pPr lvl="1"/>
            <a:r>
              <a:rPr lang="en-US" dirty="0" smtClean="0"/>
              <a:t>Hospital Outpatient departments - </a:t>
            </a:r>
            <a:r>
              <a:rPr lang="en-US" dirty="0" smtClean="0"/>
              <a:t>HOPDs</a:t>
            </a:r>
            <a:endParaRPr lang="en-US" dirty="0" smtClean="0"/>
          </a:p>
          <a:p>
            <a:pPr lvl="2"/>
            <a:r>
              <a:rPr lang="en-US" dirty="0" smtClean="0"/>
              <a:t>Offer overnight services for patient </a:t>
            </a:r>
            <a:r>
              <a:rPr lang="en-US" dirty="0" smtClean="0"/>
              <a:t>needing extended recovery times</a:t>
            </a:r>
          </a:p>
          <a:p>
            <a:pPr lvl="2"/>
            <a:r>
              <a:rPr lang="en-US" dirty="0" smtClean="0"/>
              <a:t>Single specialty or multi specialty stand-alone centers</a:t>
            </a:r>
          </a:p>
          <a:p>
            <a:pPr lvl="2"/>
            <a:endParaRPr lang="en-US" dirty="0" smtClean="0"/>
          </a:p>
          <a:p>
            <a:endParaRPr lang="en-US" dirty="0" smtClean="0"/>
          </a:p>
          <a:p>
            <a:pPr lvl="2"/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Types</a:t>
            </a:r>
          </a:p>
          <a:p>
            <a:pPr lvl="2"/>
            <a:r>
              <a:rPr lang="en-US" dirty="0" smtClean="0"/>
              <a:t>GI – Gastrointestinal Procedure units</a:t>
            </a:r>
          </a:p>
          <a:p>
            <a:pPr lvl="3"/>
            <a:r>
              <a:rPr lang="en-US" dirty="0" smtClean="0"/>
              <a:t>Do endoscopy </a:t>
            </a:r>
          </a:p>
          <a:p>
            <a:pPr lvl="4"/>
            <a:r>
              <a:rPr lang="en-US" dirty="0" smtClean="0"/>
              <a:t>Colonoscopy – viewing the colon</a:t>
            </a:r>
          </a:p>
          <a:p>
            <a:pPr lvl="4"/>
            <a:r>
              <a:rPr lang="en-US" dirty="0" smtClean="0"/>
              <a:t>EGD’s - esophagogastroduodenoscopy</a:t>
            </a:r>
          </a:p>
          <a:p>
            <a:pPr lvl="3"/>
            <a:r>
              <a:rPr lang="en-US" dirty="0" smtClean="0"/>
              <a:t>Diagnostic – Biopsies  </a:t>
            </a:r>
          </a:p>
          <a:p>
            <a:pPr lvl="3"/>
            <a:r>
              <a:rPr lang="en-US" dirty="0" smtClean="0"/>
              <a:t>Therapeutic – </a:t>
            </a:r>
            <a:r>
              <a:rPr lang="en-US" dirty="0" smtClean="0"/>
              <a:t>Dilations </a:t>
            </a:r>
          </a:p>
          <a:p>
            <a:pPr lvl="2"/>
            <a:r>
              <a:rPr lang="en-US" dirty="0" smtClean="0"/>
              <a:t>Ophthalmic Procedures</a:t>
            </a:r>
          </a:p>
          <a:p>
            <a:pPr lvl="3"/>
            <a:r>
              <a:rPr lang="en-US" dirty="0" smtClean="0"/>
              <a:t>Surgical – cataracts and treating glaucoma</a:t>
            </a:r>
          </a:p>
          <a:p>
            <a:pPr lvl="3"/>
            <a:r>
              <a:rPr lang="en-US" dirty="0" smtClean="0"/>
              <a:t>Therapeutic – laser treatment of retina   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r>
              <a:rPr lang="en-US" dirty="0" smtClean="0"/>
              <a:t>MIS – Minimally Invasive Surgery</a:t>
            </a:r>
          </a:p>
          <a:p>
            <a:pPr lvl="3"/>
            <a:r>
              <a:rPr lang="en-US" dirty="0" smtClean="0"/>
              <a:t>Endoscopic through a small incision</a:t>
            </a:r>
          </a:p>
          <a:p>
            <a:pPr lvl="4"/>
            <a:r>
              <a:rPr lang="en-US" dirty="0" smtClean="0"/>
              <a:t>Cholecystectomy – gall bladder removal</a:t>
            </a:r>
          </a:p>
          <a:p>
            <a:pPr lvl="4"/>
            <a:r>
              <a:rPr lang="en-US" dirty="0" smtClean="0"/>
              <a:t>Tubal ligation – tying off fallopian tubes</a:t>
            </a:r>
          </a:p>
          <a:p>
            <a:pPr lvl="3"/>
            <a:r>
              <a:rPr lang="en-US" dirty="0" smtClean="0"/>
              <a:t>Sports  Medicine	</a:t>
            </a:r>
          </a:p>
          <a:p>
            <a:pPr lvl="4"/>
            <a:r>
              <a:rPr lang="en-US" dirty="0" smtClean="0"/>
              <a:t>Arthroscopies – torn meniscus trimming</a:t>
            </a:r>
          </a:p>
          <a:p>
            <a:pPr lvl="4"/>
            <a:r>
              <a:rPr lang="en-US" dirty="0" smtClean="0"/>
              <a:t>ACL Repairs</a:t>
            </a:r>
          </a:p>
          <a:p>
            <a:pPr lvl="1"/>
            <a:r>
              <a:rPr lang="en-US" dirty="0" smtClean="0"/>
              <a:t>Multi-Specialty ASC</a:t>
            </a:r>
          </a:p>
          <a:p>
            <a:pPr lvl="2"/>
            <a:r>
              <a:rPr lang="en-US" dirty="0" smtClean="0"/>
              <a:t>One facility provides many specialties in one place</a:t>
            </a:r>
          </a:p>
          <a:p>
            <a:pPr lvl="4"/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Ownership and Regulation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Ownership</a:t>
            </a:r>
          </a:p>
          <a:p>
            <a:pPr lvl="1"/>
            <a:r>
              <a:rPr lang="en-US" dirty="0" smtClean="0"/>
              <a:t>Physicians own about 90% of ASCs</a:t>
            </a:r>
          </a:p>
          <a:p>
            <a:pPr lvl="1"/>
            <a:r>
              <a:rPr lang="en-US" dirty="0" smtClean="0"/>
              <a:t>Jointly owned – MD and Hospitals</a:t>
            </a:r>
          </a:p>
          <a:p>
            <a:pPr lvl="1"/>
            <a:r>
              <a:rPr lang="en-US" dirty="0" smtClean="0"/>
              <a:t>Hospital owned – small amount</a:t>
            </a:r>
          </a:p>
          <a:p>
            <a:pPr lvl="2"/>
            <a:r>
              <a:rPr lang="en-US" dirty="0" smtClean="0"/>
              <a:t>Called “Satellite Surgery Centers”</a:t>
            </a:r>
          </a:p>
          <a:p>
            <a:r>
              <a:rPr lang="en-US" dirty="0" smtClean="0"/>
              <a:t>Regulatory Standards	</a:t>
            </a:r>
          </a:p>
          <a:p>
            <a:pPr lvl="1"/>
            <a:r>
              <a:rPr lang="en-US" dirty="0" smtClean="0"/>
              <a:t>Federal and State agencies regulate</a:t>
            </a:r>
          </a:p>
          <a:p>
            <a:pPr lvl="1"/>
            <a:r>
              <a:rPr lang="en-US" dirty="0" smtClean="0"/>
              <a:t>States may require licensure</a:t>
            </a:r>
          </a:p>
          <a:p>
            <a:pPr lvl="2"/>
            <a:r>
              <a:rPr lang="en-US" dirty="0" smtClean="0"/>
              <a:t>Includes Reporting and </a:t>
            </a:r>
            <a:r>
              <a:rPr lang="en-US" dirty="0" smtClean="0"/>
              <a:t>On-site Inspections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Medicare reimbursement</a:t>
            </a:r>
          </a:p>
          <a:p>
            <a:pPr lvl="1"/>
            <a:r>
              <a:rPr lang="en-US" dirty="0" smtClean="0"/>
              <a:t>Since 1982</a:t>
            </a:r>
          </a:p>
          <a:p>
            <a:pPr lvl="1"/>
            <a:r>
              <a:rPr lang="en-US" dirty="0" smtClean="0"/>
              <a:t>Must comply with federal government standards</a:t>
            </a:r>
          </a:p>
          <a:p>
            <a:pPr lvl="1"/>
            <a:r>
              <a:rPr lang="en-US" dirty="0" smtClean="0"/>
              <a:t>Must be accredited by TJC (The Joint Commission)</a:t>
            </a:r>
          </a:p>
          <a:p>
            <a:pPr lvl="2"/>
            <a:r>
              <a:rPr lang="en-US" dirty="0" smtClean="0"/>
              <a:t>Limit procedures to </a:t>
            </a:r>
          </a:p>
          <a:p>
            <a:pPr lvl="3"/>
            <a:r>
              <a:rPr lang="en-US" dirty="0"/>
              <a:t>E</a:t>
            </a:r>
            <a:r>
              <a:rPr lang="en-US" dirty="0" smtClean="0"/>
              <a:t>lective ones – not emergency</a:t>
            </a:r>
          </a:p>
          <a:p>
            <a:pPr lvl="3"/>
            <a:r>
              <a:rPr lang="en-US" dirty="0" smtClean="0"/>
              <a:t>Short procedures with anesthesia</a:t>
            </a:r>
          </a:p>
          <a:p>
            <a:pPr lvl="3"/>
            <a:r>
              <a:rPr lang="en-US" dirty="0" smtClean="0"/>
              <a:t>Don’t require overnight stay</a:t>
            </a:r>
          </a:p>
          <a:p>
            <a:pPr lvl="3"/>
            <a:endParaRPr lang="en-US" dirty="0"/>
          </a:p>
          <a:p>
            <a:pPr lvl="2">
              <a:buNone/>
            </a:pPr>
            <a:endParaRPr lang="en-US" dirty="0" smtClean="0"/>
          </a:p>
          <a:p>
            <a:pPr lvl="3"/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Growth continues</a:t>
            </a:r>
          </a:p>
          <a:p>
            <a:pPr lvl="1"/>
            <a:r>
              <a:rPr lang="en-US" dirty="0" smtClean="0"/>
              <a:t>More MIS procedures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Faster acting anesthetic agents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Aging population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9275" y="695770"/>
            <a:ext cx="3575365" cy="224354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2825" y="3110625"/>
            <a:ext cx="2044939" cy="194713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22473" y="4530952"/>
            <a:ext cx="1600352" cy="2034618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Capital">
  <a:themeElements>
    <a:clrScheme name="Capital">
      <a:dk1>
        <a:srgbClr val="FFFFFF"/>
      </a:dk1>
      <a:lt1>
        <a:srgbClr val="000000"/>
      </a:lt1>
      <a:dk2>
        <a:srgbClr val="7C8F97"/>
      </a:dk2>
      <a:lt2>
        <a:srgbClr val="D1D0C8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Capital">
      <a:majorFont>
        <a:latin typeface="Calisto MT"/>
        <a:ea typeface=""/>
        <a:cs typeface=""/>
        <a:font script="Jpan" typeface="ＭＳ 明朝"/>
      </a:majorFont>
      <a:minorFont>
        <a:latin typeface="Calisto MT"/>
        <a:ea typeface=""/>
        <a:cs typeface=""/>
        <a:font script="Jpan" typeface="ＭＳ 明朝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Capital.thmx</Template>
  <TotalTime>823</TotalTime>
  <Words>1399</Words>
  <Application>Microsoft Macintosh PowerPoint</Application>
  <PresentationFormat>On-screen Show (4:3)</PresentationFormat>
  <Paragraphs>329</Paragraphs>
  <Slides>39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Capital</vt:lpstr>
      <vt:lpstr>Sterile Processing for Ambulatory Surgery and Other Practices </vt:lpstr>
      <vt:lpstr>Sterile Processing is Universal</vt:lpstr>
      <vt:lpstr>Slide 3</vt:lpstr>
      <vt:lpstr>Ambulatory Surgery Centers</vt:lpstr>
      <vt:lpstr>Slide 5</vt:lpstr>
      <vt:lpstr>Slide 6</vt:lpstr>
      <vt:lpstr>Ownership and Regulation</vt:lpstr>
      <vt:lpstr>Slide 8</vt:lpstr>
      <vt:lpstr>Slide 9</vt:lpstr>
      <vt:lpstr>Accreditation </vt:lpstr>
      <vt:lpstr>Slide 11</vt:lpstr>
      <vt:lpstr>Slide 12</vt:lpstr>
      <vt:lpstr>ASC Processing</vt:lpstr>
      <vt:lpstr>Slide 14</vt:lpstr>
      <vt:lpstr>Processing Environment</vt:lpstr>
      <vt:lpstr>Slide 16</vt:lpstr>
      <vt:lpstr>Slide 17</vt:lpstr>
      <vt:lpstr>Slide 18</vt:lpstr>
      <vt:lpstr>Slide 19</vt:lpstr>
      <vt:lpstr>Dental Facilities</vt:lpstr>
      <vt:lpstr>CDC Guidelines </vt:lpstr>
      <vt:lpstr>Slide 22</vt:lpstr>
      <vt:lpstr>Slide 23</vt:lpstr>
      <vt:lpstr>Slide 24</vt:lpstr>
      <vt:lpstr>Instrument Processing</vt:lpstr>
      <vt:lpstr>Slide 26</vt:lpstr>
      <vt:lpstr>Slide 27</vt:lpstr>
      <vt:lpstr>Slide 28</vt:lpstr>
      <vt:lpstr>Slide 29</vt:lpstr>
      <vt:lpstr>Veterans Administration Facilities</vt:lpstr>
      <vt:lpstr>Slide 31</vt:lpstr>
      <vt:lpstr>Slide 32</vt:lpstr>
      <vt:lpstr>Slide 33</vt:lpstr>
      <vt:lpstr>Slide 34</vt:lpstr>
      <vt:lpstr>Slide 35</vt:lpstr>
      <vt:lpstr>Slide 36</vt:lpstr>
      <vt:lpstr>Additional Related Practices</vt:lpstr>
      <vt:lpstr>Slide 38</vt:lpstr>
      <vt:lpstr>Slide 39</vt:lpstr>
    </vt:vector>
  </TitlesOfParts>
  <Company>Renton technical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Sterile Processing for Ambulatory Surgery and Other Practices </dc:title>
  <dc:creator>Thurston</dc:creator>
  <cp:lastModifiedBy>Thurston</cp:lastModifiedBy>
  <cp:revision>4</cp:revision>
  <dcterms:created xsi:type="dcterms:W3CDTF">2013-02-12T06:39:22Z</dcterms:created>
  <dcterms:modified xsi:type="dcterms:W3CDTF">2013-02-12T20:22:31Z</dcterms:modified>
</cp:coreProperties>
</file>