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slideLayouts/slideLayout15.xml" ContentType="application/vnd.openxmlformats-officedocument.presentationml.slideLayout+xml"/>
  <Override PartName="/ppt/slides/slide9.xml" ContentType="application/vnd.openxmlformats-officedocument.presentationml.slide+xml"/>
  <Override PartName="/ppt/slides/slide41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Override PartName="/ppt/slides/slide38.xml" ContentType="application/vnd.openxmlformats-officedocument.presentationml.slide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slides/slide34.xml" ContentType="application/vnd.openxmlformats-officedocument.presentationml.slide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s/slide22.xml" ContentType="application/vnd.openxmlformats-officedocument.presentationml.slide+xml"/>
  <Override PartName="/ppt/slides/slide30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slideLayouts/slideLayout16.xml" ContentType="application/vnd.openxmlformats-officedocument.presentationml.slideLayout+xml"/>
  <Override PartName="/ppt/tableStyles.xml" ContentType="application/vnd.openxmlformats-officedocument.presentationml.tableStyles+xml"/>
  <Override PartName="/ppt/slides/slide42.xml" ContentType="application/vnd.openxmlformats-officedocument.presentationml.slide+xml"/>
  <Override PartName="/ppt/slides/slide15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s/slide6.xml" ContentType="application/vnd.openxmlformats-officedocument.presentationml.slide+xml"/>
  <Override PartName="/ppt/slides/slide39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7.xml" ContentType="application/vnd.openxmlformats-officedocument.presentationml.slide+xml"/>
  <Override PartName="/ppt/slides/slide35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7.xml" ContentType="application/vnd.openxmlformats-officedocument.presentationml.slideLayout+xml"/>
  <Override PartName="/ppt/slides/slide16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s/slide36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slides/slide20.xml" ContentType="application/vnd.openxmlformats-officedocument.presentationml.slide+xml"/>
  <Override PartName="/ppt/slideLayouts/slideLayout18.xml" ContentType="application/vnd.openxmlformats-officedocument.presentationml.slideLayout+xml"/>
  <Override PartName="/ppt/slides/slide17.xml" ContentType="application/vnd.openxmlformats-officedocument.presentationml.slide+xml"/>
  <Override PartName="/ppt/slideLayouts/slideLayout14.xml" ContentType="application/vnd.openxmlformats-officedocument.presentationml.slideLayout+xml"/>
  <Override PartName="/ppt/slides/slide8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37.xml" ContentType="application/vnd.openxmlformats-officedocument.presentationml.slide+xml"/>
  <Override PartName="/ppt/slides/slide29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  <Override PartName="/ppt/slideLayouts/slideLayout19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766" r:id="rId1"/>
  </p:sldMasterIdLst>
  <p:sldIdLst>
    <p:sldId id="256" r:id="rId2"/>
    <p:sldId id="257" r:id="rId3"/>
    <p:sldId id="258" r:id="rId4"/>
    <p:sldId id="279" r:id="rId5"/>
    <p:sldId id="260" r:id="rId6"/>
    <p:sldId id="265" r:id="rId7"/>
    <p:sldId id="261" r:id="rId8"/>
    <p:sldId id="262" r:id="rId9"/>
    <p:sldId id="263" r:id="rId10"/>
    <p:sldId id="298" r:id="rId11"/>
    <p:sldId id="264" r:id="rId12"/>
    <p:sldId id="267" r:id="rId13"/>
    <p:sldId id="266" r:id="rId14"/>
    <p:sldId id="297" r:id="rId15"/>
    <p:sldId id="268" r:id="rId16"/>
    <p:sldId id="271" r:id="rId17"/>
    <p:sldId id="273" r:id="rId18"/>
    <p:sldId id="272" r:id="rId19"/>
    <p:sldId id="269" r:id="rId20"/>
    <p:sldId id="274" r:id="rId21"/>
    <p:sldId id="275" r:id="rId22"/>
    <p:sldId id="276" r:id="rId23"/>
    <p:sldId id="277" r:id="rId24"/>
    <p:sldId id="278" r:id="rId25"/>
    <p:sldId id="280" r:id="rId26"/>
    <p:sldId id="285" r:id="rId27"/>
    <p:sldId id="281" r:id="rId28"/>
    <p:sldId id="282" r:id="rId29"/>
    <p:sldId id="283" r:id="rId30"/>
    <p:sldId id="284" r:id="rId31"/>
    <p:sldId id="286" r:id="rId32"/>
    <p:sldId id="287" r:id="rId33"/>
    <p:sldId id="288" r:id="rId34"/>
    <p:sldId id="289" r:id="rId35"/>
    <p:sldId id="290" r:id="rId36"/>
    <p:sldId id="291" r:id="rId37"/>
    <p:sldId id="295" r:id="rId38"/>
    <p:sldId id="292" r:id="rId39"/>
    <p:sldId id="293" r:id="rId40"/>
    <p:sldId id="294" r:id="rId41"/>
    <p:sldId id="296" r:id="rId42"/>
    <p:sldId id="299" r:id="rId4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92" d="100"/>
          <a:sy n="92" d="100"/>
        </p:scale>
        <p:origin x="-816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viewProps" Target="viewProps.xml"/><Relationship Id="rId47" Type="http://schemas.openxmlformats.org/officeDocument/2006/relationships/theme" Target="theme/theme1.xml"/><Relationship Id="rId48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printerSettings" Target="printerSettings/printerSettings1.bin"/><Relationship Id="rId4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3124200"/>
            <a:ext cx="6477000" cy="1914144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5056632"/>
            <a:ext cx="6477000" cy="1174088"/>
          </a:xfrm>
        </p:spPr>
        <p:txBody>
          <a:bodyPr vert="horz" lIns="91440" tIns="0" rIns="45720" bIns="0" rtlCol="0">
            <a:normAutofit/>
          </a:bodyPr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buSzPct val="90000"/>
              <a:buFontTx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00216"/>
            <a:ext cx="1984248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B4F855A2-8B57-1849-A435-5F6D523851AB}" type="datetimeFigureOut">
              <a:rPr lang="en-US" smtClean="0"/>
              <a:pPr/>
              <a:t>4/16/13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352" y="6300216"/>
            <a:ext cx="3813048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300216"/>
            <a:ext cx="685800" cy="274320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7E8F39D6-2AD9-1D44-AC3F-18CFA21941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855A2-8B57-1849-A435-5F6D523851AB}" type="datetimeFigureOut">
              <a:rPr lang="en-US" smtClean="0"/>
              <a:pPr/>
              <a:t>4/16/13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F39D6-2AD9-1D44-AC3F-18CFA21941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855A2-8B57-1849-A435-5F6D523851AB}" type="datetimeFigureOut">
              <a:rPr lang="en-US" smtClean="0"/>
              <a:pPr/>
              <a:t>4/16/13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F39D6-2AD9-1D44-AC3F-18CFA21941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855A2-8B57-1849-A435-5F6D523851AB}" type="datetimeFigureOut">
              <a:rPr lang="en-US" smtClean="0"/>
              <a:pPr/>
              <a:t>4/16/13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F39D6-2AD9-1D44-AC3F-18CFA21941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855A2-8B57-1849-A435-5F6D523851AB}" type="datetimeFigureOut">
              <a:rPr lang="en-US" smtClean="0"/>
              <a:pPr/>
              <a:t>4/16/13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F39D6-2AD9-1D44-AC3F-18CFA21941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690048"/>
            <a:ext cx="356393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7250" y="368490"/>
            <a:ext cx="3566160" cy="5627498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398" y="2866030"/>
            <a:ext cx="3563938" cy="2163171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855A2-8B57-1849-A435-5F6D523851AB}" type="datetimeFigureOut">
              <a:rPr lang="en-US" smtClean="0"/>
              <a:pPr/>
              <a:t>4/16/13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F39D6-2AD9-1D44-AC3F-18CFA21941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7546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7544" y="2699982"/>
            <a:ext cx="3566160" cy="2163171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855A2-8B57-1849-A435-5F6D523851AB}" type="datetimeFigureOut">
              <a:rPr lang="en-US" smtClean="0"/>
              <a:pPr/>
              <a:t>4/16/13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F39D6-2AD9-1D44-AC3F-18CFA219411C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3" name="Group 7"/>
          <p:cNvGrpSpPr/>
          <p:nvPr/>
        </p:nvGrpSpPr>
        <p:grpSpPr>
          <a:xfrm rot="21421631">
            <a:off x="629028" y="505650"/>
            <a:ext cx="3850925" cy="5516274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4"/>
          </p:nvPr>
        </p:nvSpPr>
        <p:spPr>
          <a:xfrm rot="21421631">
            <a:off x="808793" y="667560"/>
            <a:ext cx="3468664" cy="512472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3"/>
          <p:cNvGrpSpPr/>
          <p:nvPr/>
        </p:nvGrpSpPr>
        <p:grpSpPr>
          <a:xfrm rot="21214351">
            <a:off x="313409" y="3520798"/>
            <a:ext cx="4088024" cy="302602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6"/>
          </p:nvPr>
        </p:nvSpPr>
        <p:spPr>
          <a:xfrm rot="21214351">
            <a:off x="491057" y="3682579"/>
            <a:ext cx="3704109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232774">
            <a:off x="169481" y="241256"/>
            <a:ext cx="4088024" cy="3026020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347129" y="403037"/>
            <a:ext cx="3704109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3434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3432" y="2699982"/>
            <a:ext cx="3566160" cy="2163171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855A2-8B57-1849-A435-5F6D523851AB}" type="datetimeFigureOut">
              <a:rPr lang="en-US" smtClean="0"/>
              <a:pPr/>
              <a:t>4/16/13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F39D6-2AD9-1D44-AC3F-18CFA21941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32774">
            <a:off x="2059282" y="379100"/>
            <a:ext cx="5031327" cy="3443312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8736"/>
            <a:ext cx="7315200" cy="98797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855A2-8B57-1849-A435-5F6D523851AB}" type="datetimeFigureOut">
              <a:rPr lang="en-US" smtClean="0"/>
              <a:pPr/>
              <a:t>4/16/13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F39D6-2AD9-1D44-AC3F-18CFA21941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2248157" y="564564"/>
            <a:ext cx="4653577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2 Pictures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3" name="Group 13"/>
          <p:cNvGrpSpPr/>
          <p:nvPr/>
        </p:nvGrpSpPr>
        <p:grpSpPr>
          <a:xfrm rot="21420000">
            <a:off x="113687" y="116368"/>
            <a:ext cx="3969060" cy="370536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7"/>
          </p:nvPr>
        </p:nvSpPr>
        <p:spPr>
          <a:xfrm rot="21420000">
            <a:off x="299151" y="304998"/>
            <a:ext cx="3598455" cy="3334235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360000">
            <a:off x="4165479" y="323141"/>
            <a:ext cx="4792693" cy="3443312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6"/>
          </p:nvPr>
        </p:nvSpPr>
        <p:spPr>
          <a:xfrm rot="360000">
            <a:off x="4336486" y="507668"/>
            <a:ext cx="4432860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6106"/>
            <a:ext cx="7315200" cy="99060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855A2-8B57-1849-A435-5F6D523851AB}" type="datetimeFigureOut">
              <a:rPr lang="en-US" smtClean="0"/>
              <a:pPr/>
              <a:t>4/16/13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F39D6-2AD9-1D44-AC3F-18CFA21941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855A2-8B57-1849-A435-5F6D523851AB}" type="datetimeFigureOut">
              <a:rPr lang="en-US" smtClean="0"/>
              <a:pPr/>
              <a:t>4/16/13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F39D6-2AD9-1D44-AC3F-18CFA21941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855A2-8B57-1849-A435-5F6D523851AB}" type="datetimeFigureOut">
              <a:rPr lang="en-US" smtClean="0"/>
              <a:pPr/>
              <a:t>4/16/13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F39D6-2AD9-1D44-AC3F-18CFA21941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51682" y="450851"/>
            <a:ext cx="846083" cy="5357812"/>
          </a:xfrm>
        </p:spPr>
        <p:txBody>
          <a:bodyPr vert="eaVert" anchor="t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450851"/>
            <a:ext cx="5943600" cy="5357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855A2-8B57-1849-A435-5F6D523851AB}" type="datetimeFigureOut">
              <a:rPr lang="en-US" smtClean="0"/>
              <a:pPr/>
              <a:t>4/16/13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F39D6-2AD9-1D44-AC3F-18CFA21941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Slide with Watermark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122215" y="3200400"/>
            <a:ext cx="8021782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0813" y="3833095"/>
            <a:ext cx="4724400" cy="1209964"/>
          </a:xfrm>
        </p:spPr>
        <p:txBody>
          <a:bodyPr lIns="45720" tIns="0" rIns="45720" bIns="0" anchor="b" anchorCtr="0">
            <a:noAutofit/>
          </a:bodyPr>
          <a:lstStyle>
            <a:lvl1pPr algn="l">
              <a:lnSpc>
                <a:spcPts val="5000"/>
              </a:lnSpc>
              <a:defRPr sz="46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0813" y="5056909"/>
            <a:ext cx="4724400" cy="1156586"/>
          </a:xfrm>
        </p:spPr>
        <p:txBody>
          <a:bodyPr lIns="91440" tIns="0" rIns="45720" bIns="0">
            <a:normAutofit/>
          </a:bodyPr>
          <a:lstStyle>
            <a:lvl1pPr marL="0" indent="0" algn="l">
              <a:lnSpc>
                <a:spcPts val="2600"/>
              </a:lnSpc>
              <a:spcBef>
                <a:spcPct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98744"/>
            <a:ext cx="1981200" cy="273050"/>
          </a:xfrm>
        </p:spPr>
        <p:txBody>
          <a:bodyPr/>
          <a:lstStyle>
            <a:lvl1pPr algn="l">
              <a:defRPr sz="1100">
                <a:latin typeface="Rockwell" pitchFamily="18" charset="0"/>
              </a:defRPr>
            </a:lvl1pPr>
          </a:lstStyle>
          <a:p>
            <a:fld id="{B4F855A2-8B57-1849-A435-5F6D523851AB}" type="datetimeFigureOut">
              <a:rPr lang="en-US" smtClean="0"/>
              <a:pPr/>
              <a:t>4/16/13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400" y="6298744"/>
            <a:ext cx="3810000" cy="27305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4856" y="6312392"/>
            <a:ext cx="685800" cy="265089"/>
          </a:xfrm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fld id="{7E8F39D6-2AD9-1D44-AC3F-18CFA21941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94560"/>
            <a:ext cx="7772400" cy="1362075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b="1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57016"/>
            <a:ext cx="7772400" cy="987552"/>
          </a:xfrm>
        </p:spPr>
        <p:txBody>
          <a:bodyPr vert="horz" lIns="91440" tIns="0" rIns="45720" bIns="0" rtlCol="0" anchor="t" anchorCtr="0">
            <a:normAutofit/>
          </a:bodyPr>
          <a:lstStyle>
            <a:lvl1pPr marL="0" indent="0"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SzPct val="90000"/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855A2-8B57-1849-A435-5F6D523851AB}" type="datetimeFigureOut">
              <a:rPr lang="en-US" smtClean="0"/>
              <a:pPr/>
              <a:t>4/16/13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F39D6-2AD9-1D44-AC3F-18CFA21941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Section with Watermar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712693" y="1689847"/>
            <a:ext cx="8431303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196353"/>
            <a:ext cx="5334000" cy="1362075"/>
          </a:xfrm>
        </p:spPr>
        <p:txBody>
          <a:bodyPr lIns="45720" tIns="0" rIns="45720" bIns="0" anchor="b" anchorCtr="0"/>
          <a:lstStyle>
            <a:lvl1pPr algn="l">
              <a:lnSpc>
                <a:spcPts val="5000"/>
              </a:lnSpc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60618"/>
            <a:ext cx="5334000" cy="983087"/>
          </a:xfrm>
        </p:spPr>
        <p:txBody>
          <a:bodyPr tIns="0" rIns="45720" bIns="0" anchor="t" anchorCtr="0"/>
          <a:lstStyle>
            <a:lvl1pPr marL="0" indent="0">
              <a:spcBef>
                <a:spcPct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855A2-8B57-1849-A435-5F6D523851AB}" type="datetimeFigureOut">
              <a:rPr lang="en-US" smtClean="0"/>
              <a:pPr/>
              <a:t>4/16/13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F39D6-2AD9-1D44-AC3F-18CFA21941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Section with Picture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2775" y="4069804"/>
            <a:ext cx="553878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1240000">
            <a:off x="654352" y="445180"/>
            <a:ext cx="5416247" cy="3630168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1240000">
            <a:off x="857677" y="632632"/>
            <a:ext cx="5009597" cy="325526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58117" y="5230906"/>
            <a:ext cx="5532958" cy="865093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855A2-8B57-1849-A435-5F6D523851AB}" type="datetimeFigureOut">
              <a:rPr lang="en-US" smtClean="0"/>
              <a:pPr/>
              <a:t>4/16/13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F39D6-2AD9-1D44-AC3F-18CFA21941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855A2-8B57-1849-A435-5F6D523851AB}" type="datetimeFigureOut">
              <a:rPr lang="en-US" smtClean="0"/>
              <a:pPr/>
              <a:t>4/16/13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F39D6-2AD9-1D44-AC3F-18CFA21941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326" y="1419366"/>
            <a:ext cx="32004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7367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0247" y="1419366"/>
            <a:ext cx="32004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6514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855A2-8B57-1849-A435-5F6D523851AB}" type="datetimeFigureOut">
              <a:rPr lang="en-US" smtClean="0"/>
              <a:pPr/>
              <a:t>4/16/13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F39D6-2AD9-1D44-AC3F-18CFA219411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39" y="1897040"/>
            <a:ext cx="3228975" cy="142875"/>
          </a:xfrm>
          <a:prstGeom prst="rect">
            <a:avLst/>
          </a:prstGeom>
        </p:spPr>
      </p:pic>
      <p:pic>
        <p:nvPicPr>
          <p:cNvPr id="13" name="Picture 12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960" y="1897040"/>
            <a:ext cx="3228975" cy="142875"/>
          </a:xfrm>
          <a:prstGeom prst="rect">
            <a:avLst/>
          </a:prstGeom>
        </p:spPr>
      </p:pic>
      <p:pic>
        <p:nvPicPr>
          <p:cNvPr id="12" name="Picture 11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39" y="1897040"/>
            <a:ext cx="3228975" cy="142875"/>
          </a:xfrm>
          <a:prstGeom prst="rect">
            <a:avLst/>
          </a:prstGeom>
        </p:spPr>
      </p:pic>
      <p:pic>
        <p:nvPicPr>
          <p:cNvPr id="14" name="Picture 13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960" y="1897040"/>
            <a:ext cx="3228975" cy="1428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855A2-8B57-1849-A435-5F6D523851AB}" type="datetimeFigureOut">
              <a:rPr lang="en-US" smtClean="0"/>
              <a:pPr/>
              <a:t>4/16/13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F39D6-2AD9-1D44-AC3F-18CFA21941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theme" Target="../theme/theme1.xml"/><Relationship Id="rId22" Type="http://schemas.openxmlformats.org/officeDocument/2006/relationships/image" Target="../media/image6.png"/><Relationship Id="rId23" Type="http://schemas.openxmlformats.org/officeDocument/2006/relationships/image" Target="../media/image7.png"/><Relationship Id="rId24" Type="http://schemas.openxmlformats.org/officeDocument/2006/relationships/image" Target="../media/image8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503238"/>
            <a:ext cx="7313613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735138"/>
            <a:ext cx="7313613" cy="40560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63438" y="6314461"/>
            <a:ext cx="1295400" cy="2650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fld id="{B4F855A2-8B57-1849-A435-5F6D523851AB}" type="datetimeFigureOut">
              <a:rPr lang="en-US" smtClean="0"/>
              <a:pPr/>
              <a:t>4/16/13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2607" y="6305797"/>
            <a:ext cx="3717967" cy="2592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21388" y="5476097"/>
            <a:ext cx="1483056" cy="8518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</a:lstStyle>
          <a:p>
            <a:fld id="{7E8F39D6-2AD9-1D44-AC3F-18CFA219411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  <p:sldLayoutId id="2147483778" r:id="rId12"/>
    <p:sldLayoutId id="2147483779" r:id="rId13"/>
    <p:sldLayoutId id="2147483780" r:id="rId14"/>
    <p:sldLayoutId id="2147483781" r:id="rId15"/>
    <p:sldLayoutId id="2147483782" r:id="rId16"/>
    <p:sldLayoutId id="2147483783" r:id="rId17"/>
    <p:sldLayoutId id="2147483784" r:id="rId18"/>
    <p:sldLayoutId id="2147483785" r:id="rId19"/>
    <p:sldLayoutId id="2147483786" r:id="rId20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63550" indent="-463550" algn="l" defTabSz="914400" rtl="0" eaLnBrk="1" latinLnBrk="0" hangingPunct="1">
        <a:spcBef>
          <a:spcPts val="2000"/>
        </a:spcBef>
        <a:buSzPct val="90000"/>
        <a:buFontTx/>
        <a:buBlip>
          <a:blip r:embed="rId22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600"/>
        </a:spcBef>
        <a:buSzPct val="90000"/>
        <a:buFontTx/>
        <a:buBlip>
          <a:blip r:embed="rId23"/>
        </a:buBlip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255713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025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938338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youtube.com/watch?v=J6akNYlkehY" TargetMode="External"/><Relationship Id="rId3" Type="http://schemas.openxmlformats.org/officeDocument/2006/relationships/hyperlink" Target="http://www.youtube.com/watch?v=eoK3XcwChW4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Relationship Id="rId3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Relationship Id="rId3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NAcowliknPs" TargetMode="External"/><Relationship Id="rId4" Type="http://schemas.openxmlformats.org/officeDocument/2006/relationships/image" Target="../media/image35.png"/><Relationship Id="rId5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youtube.com/watch?v=J6akNYlkehY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Relationship Id="rId3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Relationship Id="rId3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Relationship Id="rId3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4" Type="http://schemas.openxmlformats.org/officeDocument/2006/relationships/image" Target="../media/image47.png"/><Relationship Id="rId5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youtube.com/watch?v=ZuybyjV_3Ko&amp;feature=related" TargetMode="External"/><Relationship Id="rId3" Type="http://schemas.openxmlformats.org/officeDocument/2006/relationships/hyperlink" Target="http://www.youtube.com/watch?v=tqOVYpkZ0qs&amp;feature=related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9hzUjx_oD8E" TargetMode="External"/><Relationship Id="rId4" Type="http://schemas.openxmlformats.org/officeDocument/2006/relationships/image" Target="../media/image49.png"/><Relationship Id="rId5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youtube.com/watch?v=TVLo2CtB3GA&amp;feature=related" TargetMode="Externa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4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youtube.com/watch?v=fpOxgAU5fFQ" TargetMode="Externa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png"/><Relationship Id="rId3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4" Type="http://schemas.openxmlformats.org/officeDocument/2006/relationships/image" Target="../media/image58.png"/><Relationship Id="rId5" Type="http://schemas.openxmlformats.org/officeDocument/2006/relationships/image" Target="../media/image59.png"/><Relationship Id="rId6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4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4" Type="http://schemas.openxmlformats.org/officeDocument/2006/relationships/image" Target="../media/image66.png"/><Relationship Id="rId5" Type="http://schemas.openxmlformats.org/officeDocument/2006/relationships/image" Target="../media/image67.png"/><Relationship Id="rId6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4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9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3.jpe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6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youtube.com/watch?v=eoK3XcwChW4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Relationship Id="rId3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Relationship Id="rId3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Microbiology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4    7</a:t>
            </a:r>
            <a:r>
              <a:rPr lang="en-US" baseline="30000" dirty="0" smtClean="0"/>
              <a:t>th</a:t>
            </a:r>
            <a:r>
              <a:rPr lang="en-US" dirty="0" smtClean="0"/>
              <a:t> Ed.</a:t>
            </a:r>
          </a:p>
          <a:p>
            <a:r>
              <a:rPr lang="en-US" sz="2400" dirty="0" smtClean="0"/>
              <a:t>Rosemary  Thurston RN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Bacterial Growth</a:t>
            </a:r>
          </a:p>
          <a:p>
            <a:r>
              <a:rPr lang="en-US" dirty="0" smtClean="0">
                <a:hlinkClick r:id="rId2"/>
              </a:rPr>
              <a:t>http://www.youtube.com/watch?v=J6akNYlkehY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Growth in body </a:t>
            </a:r>
          </a:p>
          <a:p>
            <a:r>
              <a:rPr lang="en-US" u="sng" dirty="0" smtClean="0">
                <a:hlinkClick r:id="rId3"/>
              </a:rPr>
              <a:t>http://www.youtube.com/watch?v=eoK3XcwChW4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 smtClean="0"/>
              <a:t>Color Change – by staining</a:t>
            </a:r>
          </a:p>
          <a:p>
            <a:pPr lvl="1"/>
            <a:r>
              <a:rPr lang="en-US" dirty="0" smtClean="0"/>
              <a:t>Gram Stain</a:t>
            </a:r>
          </a:p>
          <a:p>
            <a:pPr lvl="2"/>
            <a:r>
              <a:rPr lang="en-US" dirty="0" smtClean="0"/>
              <a:t>Purple  = Gram Positive</a:t>
            </a:r>
          </a:p>
          <a:p>
            <a:pPr lvl="2"/>
            <a:r>
              <a:rPr lang="en-US" dirty="0" smtClean="0"/>
              <a:t>Red       = Gram Negative</a:t>
            </a:r>
          </a:p>
          <a:p>
            <a:pPr lvl="1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1867" y="3600451"/>
            <a:ext cx="4584700" cy="325755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err="1" smtClean="0"/>
              <a:t>Ziehl</a:t>
            </a:r>
            <a:r>
              <a:rPr lang="en-US" dirty="0" smtClean="0"/>
              <a:t>-Neilson stain (acid fast stain)</a:t>
            </a:r>
          </a:p>
          <a:p>
            <a:pPr lvl="2"/>
            <a:r>
              <a:rPr lang="en-US" dirty="0" smtClean="0"/>
              <a:t>It is like color fast materials</a:t>
            </a:r>
          </a:p>
          <a:p>
            <a:pPr lvl="2"/>
            <a:r>
              <a:rPr lang="en-US" dirty="0" smtClean="0"/>
              <a:t>Acid causes the bacteria to decolorize</a:t>
            </a:r>
          </a:p>
          <a:p>
            <a:pPr lvl="2"/>
            <a:r>
              <a:rPr lang="en-US" dirty="0" smtClean="0"/>
              <a:t>If they retain the red color – they are acid fast  (color fast)</a:t>
            </a:r>
          </a:p>
          <a:p>
            <a:pPr lvl="2"/>
            <a:endParaRPr lang="en-US" dirty="0" smtClean="0"/>
          </a:p>
          <a:p>
            <a:pPr lvl="2"/>
            <a:r>
              <a:rPr lang="en-US" dirty="0" smtClean="0"/>
              <a:t>TB – Mycobacterium                                                                                 </a:t>
            </a:r>
          </a:p>
          <a:p>
            <a:pPr lvl="2">
              <a:buNone/>
            </a:pPr>
            <a:r>
              <a:rPr lang="en-US" dirty="0" smtClean="0"/>
              <a:t>		Tuberculosis is one.</a:t>
            </a:r>
          </a:p>
          <a:p>
            <a:pPr lvl="2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1704" y="3476108"/>
            <a:ext cx="4096672" cy="302449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 smtClean="0"/>
              <a:t>Need for Oxygen</a:t>
            </a:r>
            <a:endParaRPr lang="en-US" b="1" dirty="0" smtClean="0"/>
          </a:p>
          <a:p>
            <a:pPr lvl="1"/>
            <a:r>
              <a:rPr lang="en-US" dirty="0" smtClean="0"/>
              <a:t>Aerobic – Needs air / oxygen</a:t>
            </a:r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/>
            <a:r>
              <a:rPr lang="en-US" dirty="0" smtClean="0"/>
              <a:t>Anaerobic – an aero  (without air / oxygen)</a:t>
            </a:r>
          </a:p>
          <a:p>
            <a:pPr lvl="2"/>
            <a:r>
              <a:rPr lang="en-US" dirty="0" smtClean="0"/>
              <a:t>Tetanus</a:t>
            </a:r>
          </a:p>
          <a:p>
            <a:pPr lvl="2"/>
            <a:r>
              <a:rPr lang="en-US" dirty="0" smtClean="0"/>
              <a:t>Botulism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4167" y="4345517"/>
            <a:ext cx="2501316" cy="251248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4594" y="1490472"/>
            <a:ext cx="3207925" cy="1907117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8667"/>
            <a:ext cx="8551333" cy="4938712"/>
          </a:xfrm>
        </p:spPr>
        <p:txBody>
          <a:bodyPr/>
          <a:lstStyle/>
          <a:p>
            <a:r>
              <a:rPr lang="en-US" dirty="0" smtClean="0"/>
              <a:t>Another way to identify</a:t>
            </a:r>
          </a:p>
          <a:p>
            <a:pPr lvl="1"/>
            <a:r>
              <a:rPr lang="en-US" dirty="0" smtClean="0"/>
              <a:t>May have Flagella – </a:t>
            </a:r>
            <a:r>
              <a:rPr lang="en-US" i="1" dirty="0" smtClean="0"/>
              <a:t>(Tail</a:t>
            </a:r>
            <a:r>
              <a:rPr lang="en-US" dirty="0" smtClean="0"/>
              <a:t>)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6700" y="3316817"/>
            <a:ext cx="3390900" cy="24003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7600" y="2357967"/>
            <a:ext cx="3657600" cy="2159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Conditions for Growth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B</a:t>
            </a:r>
            <a:r>
              <a:rPr lang="en-US" dirty="0" smtClean="0"/>
              <a:t>acteria</a:t>
            </a:r>
          </a:p>
          <a:p>
            <a:pPr lvl="1"/>
            <a:r>
              <a:rPr lang="en-US" dirty="0" smtClean="0"/>
              <a:t>Vegetative  State – actively growing</a:t>
            </a:r>
          </a:p>
          <a:p>
            <a:pPr lvl="2"/>
            <a:r>
              <a:rPr lang="en-US" dirty="0" smtClean="0"/>
              <a:t>Reproducing by binary fission</a:t>
            </a:r>
          </a:p>
          <a:p>
            <a:pPr lvl="2"/>
            <a:r>
              <a:rPr lang="en-US" sz="1800" dirty="0" smtClean="0">
                <a:hlinkClick r:id="rId2"/>
              </a:rPr>
              <a:t>http://www.youtube.com/watch?v=J6akNYlkehY</a:t>
            </a:r>
            <a:endParaRPr lang="en-US" sz="1800" dirty="0" smtClean="0"/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Spore State – Resting state occurs</a:t>
            </a:r>
          </a:p>
          <a:p>
            <a:pPr lvl="2"/>
            <a:r>
              <a:rPr lang="en-US" dirty="0" smtClean="0"/>
              <a:t>In bad conditions for growth</a:t>
            </a:r>
          </a:p>
          <a:p>
            <a:pPr lvl="2"/>
            <a:r>
              <a:rPr lang="en-US" dirty="0" smtClean="0"/>
              <a:t>Not reproducing</a:t>
            </a:r>
          </a:p>
          <a:p>
            <a:pPr lvl="2"/>
            <a:r>
              <a:rPr lang="en-US" b="1" i="1" dirty="0" smtClean="0"/>
              <a:t>Very  </a:t>
            </a:r>
            <a:r>
              <a:rPr lang="en-US" b="1" dirty="0" smtClean="0"/>
              <a:t>RESISTANT</a:t>
            </a:r>
            <a:r>
              <a:rPr lang="en-US" dirty="0" smtClean="0"/>
              <a:t> to being killed</a:t>
            </a:r>
          </a:p>
          <a:p>
            <a:pPr>
              <a:buNone/>
            </a:pPr>
            <a:r>
              <a:rPr lang="en-US" sz="1800" dirty="0" smtClean="0">
                <a:hlinkClick r:id="rId3"/>
              </a:rPr>
              <a:t>http://www.youtube.com/watch?v=NAcowliknPs</a:t>
            </a:r>
            <a:endParaRPr lang="en-US" sz="18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9600" y="3855065"/>
            <a:ext cx="3197908" cy="234493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82883" y="1417638"/>
            <a:ext cx="1703917" cy="217484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i="1" dirty="0" smtClean="0"/>
              <a:t>Temperature</a:t>
            </a:r>
          </a:p>
          <a:p>
            <a:pPr lvl="1"/>
            <a:r>
              <a:rPr lang="en-US" dirty="0" smtClean="0"/>
              <a:t>Most pathogenic bacteria like 68 to 113</a:t>
            </a:r>
            <a:r>
              <a:rPr lang="en-US" baseline="30000" dirty="0" smtClean="0"/>
              <a:t>o</a:t>
            </a:r>
            <a:r>
              <a:rPr lang="en-US" dirty="0" smtClean="0"/>
              <a:t> F</a:t>
            </a:r>
            <a:endParaRPr lang="en-US" baseline="30000" dirty="0" smtClean="0"/>
          </a:p>
          <a:p>
            <a:pPr lvl="2"/>
            <a:r>
              <a:rPr lang="en-US" dirty="0" smtClean="0"/>
              <a:t>Considered Moderate Temperatures</a:t>
            </a:r>
          </a:p>
          <a:p>
            <a:pPr lvl="3"/>
            <a:r>
              <a:rPr lang="en-US" sz="2800" b="1" i="1" dirty="0" err="1" smtClean="0"/>
              <a:t>Mesophiles</a:t>
            </a:r>
            <a:endParaRPr lang="en-US" sz="2800" b="1" i="1" dirty="0" smtClean="0"/>
          </a:p>
          <a:p>
            <a:pPr lvl="4"/>
            <a:r>
              <a:rPr lang="en-US" sz="2400" b="1" i="1" dirty="0" err="1" smtClean="0"/>
              <a:t>Meso</a:t>
            </a:r>
            <a:r>
              <a:rPr lang="en-US" sz="2400" b="1" i="1" dirty="0" smtClean="0"/>
              <a:t> = middle</a:t>
            </a:r>
            <a:endParaRPr lang="en-US" sz="2400" b="1" i="1" dirty="0" smtClean="0"/>
          </a:p>
          <a:p>
            <a:pPr lvl="2"/>
            <a:r>
              <a:rPr lang="en-US" dirty="0" smtClean="0"/>
              <a:t>Grow well at body temperature – 98.6</a:t>
            </a:r>
            <a:r>
              <a:rPr lang="en-US" baseline="30000" dirty="0" smtClean="0"/>
              <a:t>o</a:t>
            </a:r>
            <a:r>
              <a:rPr lang="en-US" dirty="0" smtClean="0"/>
              <a:t>F</a:t>
            </a:r>
          </a:p>
          <a:p>
            <a:pPr lvl="2"/>
            <a:r>
              <a:rPr lang="en-US" b="1" i="1" dirty="0" smtClean="0"/>
              <a:t>Only 1% of organisms are pathogenic</a:t>
            </a:r>
          </a:p>
          <a:p>
            <a:pPr lvl="1"/>
            <a:r>
              <a:rPr lang="en-US" dirty="0" smtClean="0"/>
              <a:t>Some grow between 122 to 158</a:t>
            </a:r>
            <a:r>
              <a:rPr lang="en-US" baseline="30000" dirty="0" smtClean="0"/>
              <a:t>o</a:t>
            </a:r>
            <a:r>
              <a:rPr lang="en-US" dirty="0" smtClean="0"/>
              <a:t> F</a:t>
            </a:r>
          </a:p>
          <a:p>
            <a:pPr lvl="2"/>
            <a:r>
              <a:rPr lang="en-US" dirty="0" smtClean="0"/>
              <a:t>Called</a:t>
            </a:r>
          </a:p>
          <a:p>
            <a:pPr lvl="3"/>
            <a:r>
              <a:rPr lang="en-US" sz="2800" b="1" i="1" dirty="0" err="1" smtClean="0"/>
              <a:t>Thermophiles</a:t>
            </a:r>
            <a:endParaRPr lang="en-US" sz="2800" b="1" i="1" dirty="0" smtClean="0"/>
          </a:p>
          <a:p>
            <a:pPr lvl="4"/>
            <a:r>
              <a:rPr lang="en-US" sz="2595" b="1" i="1" dirty="0" smtClean="0"/>
              <a:t>Thermo = temperature</a:t>
            </a:r>
            <a:endParaRPr lang="en-US" sz="2595" b="1" i="1" dirty="0" smtClean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3468" y="2777067"/>
            <a:ext cx="2140532" cy="261503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 smtClean="0"/>
              <a:t>Moisture / humidity</a:t>
            </a:r>
          </a:p>
          <a:p>
            <a:pPr lvl="1"/>
            <a:r>
              <a:rPr lang="en-US" dirty="0" smtClean="0"/>
              <a:t>Needed by vegetative Bacteria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Spore</a:t>
            </a:r>
          </a:p>
          <a:p>
            <a:pPr lvl="2"/>
            <a:r>
              <a:rPr lang="en-US" dirty="0"/>
              <a:t>C</a:t>
            </a:r>
            <a:r>
              <a:rPr lang="en-US" dirty="0" smtClean="0"/>
              <a:t>an survive for a prolonged time without moisture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8752" y="1735138"/>
            <a:ext cx="4038600" cy="20193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2975" y="4512559"/>
            <a:ext cx="2608950" cy="1964267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33274"/>
          </a:xfrm>
        </p:spPr>
        <p:txBody>
          <a:bodyPr>
            <a:normAutofit/>
          </a:bodyPr>
          <a:lstStyle/>
          <a:p>
            <a:r>
              <a:rPr lang="en-US" b="1" i="1" dirty="0" smtClean="0"/>
              <a:t>Light, especially Sunlight</a:t>
            </a:r>
          </a:p>
          <a:p>
            <a:pPr lvl="1"/>
            <a:r>
              <a:rPr lang="en-US" dirty="0" smtClean="0"/>
              <a:t>Able to kill organisms</a:t>
            </a:r>
          </a:p>
          <a:p>
            <a:pPr lvl="1"/>
            <a:r>
              <a:rPr lang="en-US" dirty="0" smtClean="0"/>
              <a:t>UV light </a:t>
            </a:r>
          </a:p>
          <a:p>
            <a:pPr lvl="2"/>
            <a:r>
              <a:rPr lang="en-US" dirty="0"/>
              <a:t>R</a:t>
            </a:r>
            <a:r>
              <a:rPr lang="en-US" dirty="0" smtClean="0"/>
              <a:t>ange of 2537 Angstrom – Unit of visible light</a:t>
            </a:r>
          </a:p>
          <a:p>
            <a:pPr lvl="2"/>
            <a:r>
              <a:rPr lang="en-US" dirty="0" smtClean="0"/>
              <a:t>Most lethal</a:t>
            </a:r>
          </a:p>
          <a:p>
            <a:pPr lvl="2"/>
            <a:r>
              <a:rPr lang="en-US" dirty="0" smtClean="0"/>
              <a:t>Used to disinfect  air and purify the environment</a:t>
            </a:r>
          </a:p>
          <a:p>
            <a:pPr lvl="3"/>
            <a:r>
              <a:rPr lang="en-US" dirty="0" smtClean="0"/>
              <a:t>“</a:t>
            </a:r>
            <a:r>
              <a:rPr lang="en-US" dirty="0"/>
              <a:t>Research presented at </a:t>
            </a:r>
            <a:r>
              <a:rPr lang="en-US" dirty="0" err="1"/>
              <a:t>IDWeek</a:t>
            </a:r>
            <a:r>
              <a:rPr lang="en-US" dirty="0"/>
              <a:t> 2012 showed that a specific spectrum of ultraviolet light killed certain drug-resistant bacteria on the door handles, bedside tables and other surfaces of hospital rooms</a:t>
            </a:r>
            <a:r>
              <a:rPr lang="en-US" dirty="0" smtClean="0"/>
              <a:t>,”	</a:t>
            </a:r>
          </a:p>
          <a:p>
            <a:r>
              <a:rPr lang="en-US" b="1" i="1" dirty="0" smtClean="0"/>
              <a:t>Organisms like darkness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5841" y="815614"/>
            <a:ext cx="2857500" cy="200448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5424" y="2542518"/>
            <a:ext cx="1689120" cy="1432983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U.V. light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6753" y="2965483"/>
            <a:ext cx="4240814" cy="360027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687" y="1207326"/>
            <a:ext cx="3960857" cy="289157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Microorganisms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Micro			Organism</a:t>
            </a:r>
          </a:p>
          <a:p>
            <a:pPr lvl="1"/>
            <a:r>
              <a:rPr lang="en-US" dirty="0" smtClean="0"/>
              <a:t>Very Small		Organism or living thing</a:t>
            </a:r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Micro			bio		</a:t>
            </a:r>
            <a:r>
              <a:rPr lang="en-US" dirty="0" err="1" smtClean="0"/>
              <a:t>ology</a:t>
            </a:r>
            <a:endParaRPr lang="en-US" dirty="0" smtClean="0"/>
          </a:p>
          <a:p>
            <a:pPr lvl="1"/>
            <a:r>
              <a:rPr lang="en-US" dirty="0" smtClean="0"/>
              <a:t>Very small		living thing	study of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 smtClean="0"/>
              <a:t>Acid Environment / pH</a:t>
            </a:r>
          </a:p>
          <a:p>
            <a:pPr lvl="1"/>
            <a:r>
              <a:rPr lang="en-US" dirty="0" smtClean="0"/>
              <a:t>Most will not grow in low pH / Acid</a:t>
            </a:r>
          </a:p>
          <a:p>
            <a:pPr lvl="2"/>
            <a:r>
              <a:rPr lang="en-US" dirty="0" smtClean="0"/>
              <a:t>4.4 pH or lower</a:t>
            </a:r>
          </a:p>
          <a:p>
            <a:pPr lvl="3"/>
            <a:r>
              <a:rPr lang="en-US" dirty="0" smtClean="0"/>
              <a:t>See chart</a:t>
            </a:r>
          </a:p>
          <a:p>
            <a:pPr lvl="1"/>
            <a:r>
              <a:rPr lang="en-US" dirty="0" smtClean="0"/>
              <a:t>Most like neutral pH – </a:t>
            </a:r>
          </a:p>
          <a:p>
            <a:pPr lvl="2"/>
            <a:r>
              <a:rPr lang="en-US" dirty="0" smtClean="0"/>
              <a:t>Similar to the human body</a:t>
            </a:r>
          </a:p>
          <a:p>
            <a:pPr lvl="2"/>
            <a:r>
              <a:rPr lang="en-US" dirty="0" smtClean="0"/>
              <a:t>7.0 to 7.8 pH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1524" y="3106291"/>
            <a:ext cx="3721129" cy="3496578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Human </a:t>
            </a:r>
            <a:r>
              <a:rPr lang="en-US" dirty="0"/>
              <a:t>B</a:t>
            </a:r>
            <a:r>
              <a:rPr lang="en-US" dirty="0" smtClean="0"/>
              <a:t>ody and Bacteria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Non Pathogenic</a:t>
            </a:r>
          </a:p>
          <a:p>
            <a:pPr lvl="1"/>
            <a:r>
              <a:rPr lang="en-US" dirty="0" smtClean="0"/>
              <a:t>Don’t cause disease</a:t>
            </a:r>
          </a:p>
          <a:p>
            <a:pPr lvl="1"/>
            <a:r>
              <a:rPr lang="en-US" dirty="0" smtClean="0"/>
              <a:t>Used in Bread, Beer, Cheese</a:t>
            </a:r>
          </a:p>
          <a:p>
            <a:pPr lvl="1">
              <a:buNone/>
            </a:pPr>
            <a:endParaRPr lang="en-US" dirty="0" smtClean="0"/>
          </a:p>
          <a:p>
            <a:r>
              <a:rPr lang="en-US" dirty="0" smtClean="0"/>
              <a:t>Pathogenic</a:t>
            </a:r>
          </a:p>
          <a:p>
            <a:pPr lvl="1"/>
            <a:r>
              <a:rPr lang="en-US" dirty="0" smtClean="0"/>
              <a:t>Cause disease</a:t>
            </a:r>
          </a:p>
          <a:p>
            <a:pPr>
              <a:buNone/>
            </a:pPr>
            <a:endParaRPr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5600" y="1417638"/>
            <a:ext cx="1845733" cy="15325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1333" y="1600200"/>
            <a:ext cx="1662004" cy="166200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0883" y="2950213"/>
            <a:ext cx="1060450" cy="10747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14750" y="4373033"/>
            <a:ext cx="3441700" cy="23622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Normal Flora</a:t>
            </a:r>
          </a:p>
          <a:p>
            <a:pPr lvl="1"/>
            <a:r>
              <a:rPr lang="en-US" dirty="0" smtClean="0"/>
              <a:t>Organisms that grow on and in the body </a:t>
            </a:r>
            <a:r>
              <a:rPr lang="en-US" b="1" i="1" u="sng" dirty="0" smtClean="0"/>
              <a:t>Normally</a:t>
            </a:r>
          </a:p>
          <a:p>
            <a:pPr lvl="1"/>
            <a:r>
              <a:rPr lang="en-US" b="1" i="1" dirty="0" smtClean="0"/>
              <a:t>Specific organisms in specific areas</a:t>
            </a:r>
            <a:endParaRPr lang="en-US" b="1" i="1" dirty="0" smtClean="0"/>
          </a:p>
          <a:p>
            <a:pPr lvl="2"/>
            <a:r>
              <a:rPr lang="en-US" i="1" dirty="0" smtClean="0"/>
              <a:t>Skin</a:t>
            </a:r>
          </a:p>
          <a:p>
            <a:pPr lvl="2"/>
            <a:r>
              <a:rPr lang="en-US" i="1" dirty="0" smtClean="0"/>
              <a:t>Digestive tract</a:t>
            </a:r>
          </a:p>
          <a:p>
            <a:pPr lvl="2"/>
            <a:r>
              <a:rPr lang="en-US" i="1" dirty="0" smtClean="0"/>
              <a:t>Respiratory tract</a:t>
            </a:r>
          </a:p>
          <a:p>
            <a:pPr lvl="2"/>
            <a:r>
              <a:rPr lang="en-US" i="1" dirty="0" smtClean="0"/>
              <a:t>Reproductive tract</a:t>
            </a:r>
          </a:p>
          <a:p>
            <a:pPr lvl="2"/>
            <a:endParaRPr lang="en-US" i="1" dirty="0" smtClean="0"/>
          </a:p>
          <a:p>
            <a:pPr lvl="1"/>
            <a:r>
              <a:rPr lang="en-US" dirty="0" smtClean="0"/>
              <a:t>Pathogenic in other areas of the body</a:t>
            </a:r>
          </a:p>
          <a:p>
            <a:pPr lvl="2"/>
            <a:r>
              <a:rPr lang="en-US" dirty="0" smtClean="0"/>
              <a:t>E-coli from bowel in Bladder – causes bladder infection</a:t>
            </a: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i="1" dirty="0" smtClean="0"/>
              <a:t>Resistant Organisms</a:t>
            </a:r>
          </a:p>
          <a:p>
            <a:pPr lvl="1"/>
            <a:r>
              <a:rPr lang="en-US" dirty="0" smtClean="0"/>
              <a:t>May adapt and change</a:t>
            </a:r>
          </a:p>
          <a:p>
            <a:pPr lvl="1"/>
            <a:r>
              <a:rPr lang="en-US" dirty="0" smtClean="0"/>
              <a:t>Do not respond to usual antibiotics</a:t>
            </a:r>
          </a:p>
          <a:p>
            <a:pPr lvl="1"/>
            <a:r>
              <a:rPr lang="en-US" dirty="0" smtClean="0"/>
              <a:t>Examples:</a:t>
            </a:r>
          </a:p>
          <a:p>
            <a:pPr lvl="2"/>
            <a:r>
              <a:rPr lang="en-US" dirty="0" smtClean="0"/>
              <a:t>MRSA – </a:t>
            </a:r>
            <a:r>
              <a:rPr lang="en-US" dirty="0" err="1" smtClean="0"/>
              <a:t>Methicillin</a:t>
            </a:r>
            <a:r>
              <a:rPr lang="en-US" dirty="0" smtClean="0"/>
              <a:t> Resistant Staphylococcus </a:t>
            </a:r>
            <a:r>
              <a:rPr lang="en-US" dirty="0" err="1" smtClean="0"/>
              <a:t>Aureus</a:t>
            </a:r>
            <a:endParaRPr lang="en-US" dirty="0" smtClean="0"/>
          </a:p>
          <a:p>
            <a:pPr lvl="2"/>
            <a:r>
              <a:rPr lang="en-US" dirty="0" smtClean="0"/>
              <a:t>VRE – </a:t>
            </a:r>
            <a:r>
              <a:rPr lang="en-US" dirty="0" err="1" smtClean="0"/>
              <a:t>Vancomycin</a:t>
            </a:r>
            <a:r>
              <a:rPr lang="en-US" dirty="0" smtClean="0"/>
              <a:t> Resistant </a:t>
            </a:r>
            <a:r>
              <a:rPr lang="en-US" dirty="0" err="1" smtClean="0"/>
              <a:t>Entercocci</a:t>
            </a:r>
            <a:endParaRPr lang="en-US" dirty="0" smtClean="0"/>
          </a:p>
          <a:p>
            <a:pPr lvl="2"/>
            <a:endParaRPr lang="en-US" dirty="0" smtClean="0"/>
          </a:p>
          <a:p>
            <a:pPr lvl="2"/>
            <a:r>
              <a:rPr lang="en-US" sz="1600" dirty="0" smtClean="0">
                <a:hlinkClick r:id="rId2"/>
              </a:rPr>
              <a:t>http://www.youtube.com/watch?v=ZuybyjV_3Ko&amp;feature=related</a:t>
            </a:r>
            <a:endParaRPr lang="en-US" sz="1600" dirty="0" smtClean="0"/>
          </a:p>
          <a:p>
            <a:pPr lvl="2"/>
            <a:endParaRPr lang="en-US" sz="1600" dirty="0" smtClean="0"/>
          </a:p>
          <a:p>
            <a:pPr lvl="2"/>
            <a:r>
              <a:rPr lang="en-US" sz="1600" dirty="0" smtClean="0">
                <a:hlinkClick r:id="rId3"/>
              </a:rPr>
              <a:t>http://www.youtube.com/watch?v=tqOVYpkZ0qs&amp;feature=related</a:t>
            </a:r>
            <a:endParaRPr lang="en-US" sz="1600" dirty="0" smtClean="0"/>
          </a:p>
          <a:p>
            <a:pPr lvl="2"/>
            <a:endParaRPr lang="en-US" sz="1600" dirty="0" smtClean="0"/>
          </a:p>
          <a:p>
            <a:pPr lvl="2">
              <a:buNone/>
            </a:pPr>
            <a:endParaRPr lang="en-US" sz="1600" dirty="0" smtClean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/>
              <a:t>Other Organisms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735138"/>
            <a:ext cx="7313613" cy="4891616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Viruses</a:t>
            </a:r>
          </a:p>
          <a:p>
            <a:pPr lvl="1"/>
            <a:r>
              <a:rPr lang="en-US" dirty="0" smtClean="0"/>
              <a:t>Much smaller than bacteria</a:t>
            </a:r>
          </a:p>
          <a:p>
            <a:pPr lvl="2"/>
            <a:r>
              <a:rPr lang="en-US" dirty="0" smtClean="0"/>
              <a:t>Needs special microscope</a:t>
            </a:r>
          </a:p>
          <a:p>
            <a:pPr lvl="1"/>
            <a:r>
              <a:rPr lang="en-US" dirty="0" smtClean="0"/>
              <a:t>Is carried from place to place</a:t>
            </a:r>
          </a:p>
          <a:p>
            <a:pPr lvl="2"/>
            <a:r>
              <a:rPr lang="en-US" dirty="0" smtClean="0"/>
              <a:t>Air, Water, Human HOST </a:t>
            </a:r>
          </a:p>
          <a:p>
            <a:pPr lvl="1"/>
            <a:r>
              <a:rPr lang="en-US" dirty="0" smtClean="0"/>
              <a:t>Enters cell	</a:t>
            </a:r>
          </a:p>
          <a:p>
            <a:pPr lvl="2"/>
            <a:r>
              <a:rPr lang="en-US" dirty="0" smtClean="0"/>
              <a:t>Uses the cells genetic materials to reproduce</a:t>
            </a:r>
          </a:p>
          <a:p>
            <a:pPr lvl="1"/>
            <a:r>
              <a:rPr lang="en-US" dirty="0" smtClean="0"/>
              <a:t>Some can survive outside of the cell / body</a:t>
            </a:r>
          </a:p>
          <a:p>
            <a:pPr lvl="3"/>
            <a:r>
              <a:rPr lang="en-US" dirty="0" smtClean="0"/>
              <a:t>On surfaces</a:t>
            </a:r>
          </a:p>
          <a:p>
            <a:r>
              <a:rPr lang="en-US" sz="1946" dirty="0" smtClean="0">
                <a:hlinkClick r:id="rId2"/>
              </a:rPr>
              <a:t>http://www.youtube.com/watch?v=TVLo2CtB3GA&amp;feature=related</a:t>
            </a:r>
            <a:endParaRPr lang="en-US" sz="1946" dirty="0" smtClean="0"/>
          </a:p>
          <a:p>
            <a:r>
              <a:rPr lang="en-US" sz="2162" dirty="0" err="1" smtClean="0"/>
              <a:t>Bacteriophage</a:t>
            </a:r>
            <a:endParaRPr lang="en-US" sz="2162" dirty="0" smtClean="0"/>
          </a:p>
          <a:p>
            <a:r>
              <a:rPr lang="en-US" sz="1946" dirty="0" smtClean="0">
                <a:hlinkClick r:id="rId3"/>
              </a:rPr>
              <a:t>http://www.youtube.com/watch?v=9hzUjx_oD8E</a:t>
            </a:r>
            <a:endParaRPr lang="en-US" sz="1946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7184" y="151484"/>
            <a:ext cx="2641600" cy="2438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9159" y="2480156"/>
            <a:ext cx="2504841" cy="1895556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Diseases</a:t>
            </a:r>
          </a:p>
          <a:p>
            <a:pPr lvl="1"/>
            <a:r>
              <a:rPr lang="en-US" dirty="0" smtClean="0"/>
              <a:t>Measles, mumps, polio, cold sores, warts, hepatitis, AIDS, influenza and others</a:t>
            </a:r>
          </a:p>
          <a:p>
            <a:r>
              <a:rPr lang="en-US" dirty="0" smtClean="0"/>
              <a:t>Hepatitis</a:t>
            </a:r>
          </a:p>
          <a:p>
            <a:pPr lvl="1"/>
            <a:r>
              <a:rPr lang="en-US" dirty="0" smtClean="0"/>
              <a:t>A – from food </a:t>
            </a:r>
          </a:p>
          <a:p>
            <a:pPr lvl="1"/>
            <a:r>
              <a:rPr lang="en-US" dirty="0" smtClean="0"/>
              <a:t>B	</a:t>
            </a:r>
          </a:p>
          <a:p>
            <a:pPr lvl="1"/>
            <a:r>
              <a:rPr lang="en-US" dirty="0" smtClean="0"/>
              <a:t>C         All the rest can be in Body Fluids</a:t>
            </a:r>
          </a:p>
          <a:p>
            <a:pPr lvl="1"/>
            <a:r>
              <a:rPr lang="en-US" dirty="0" smtClean="0"/>
              <a:t>D</a:t>
            </a:r>
          </a:p>
          <a:p>
            <a:pPr lvl="1"/>
            <a:r>
              <a:rPr lang="en-US" dirty="0" smtClean="0"/>
              <a:t>E – oral intake – usually contaminated water</a:t>
            </a:r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1"/>
            <a:r>
              <a:rPr lang="en-US" dirty="0" smtClean="0"/>
              <a:t>Hepatitis B</a:t>
            </a:r>
          </a:p>
          <a:p>
            <a:pPr lvl="2"/>
            <a:r>
              <a:rPr lang="en-US" dirty="0" smtClean="0"/>
              <a:t>Caused by Hepatitis B Virus -    HBV</a:t>
            </a:r>
          </a:p>
          <a:p>
            <a:pPr lvl="3"/>
            <a:r>
              <a:rPr lang="en-US" dirty="0" smtClean="0"/>
              <a:t>Transmitted by blood / body fluids / STD / perinatal / IV drug abusers</a:t>
            </a:r>
          </a:p>
          <a:p>
            <a:pPr lvl="3"/>
            <a:r>
              <a:rPr lang="en-US" dirty="0" smtClean="0"/>
              <a:t>Results in Hepatitis – inflammation of the liver</a:t>
            </a:r>
          </a:p>
          <a:p>
            <a:pPr lvl="2"/>
            <a:r>
              <a:rPr lang="en-US" dirty="0" smtClean="0"/>
              <a:t>Can be resolved </a:t>
            </a:r>
          </a:p>
          <a:p>
            <a:pPr lvl="3"/>
            <a:r>
              <a:rPr lang="en-US" dirty="0" smtClean="0"/>
              <a:t>Causes production of Hepatitis B Antibodies – HBsAb</a:t>
            </a:r>
          </a:p>
          <a:p>
            <a:pPr lvl="2"/>
            <a:r>
              <a:rPr lang="en-US" dirty="0" smtClean="0"/>
              <a:t>10% become chronic</a:t>
            </a:r>
          </a:p>
          <a:p>
            <a:pPr lvl="3"/>
            <a:r>
              <a:rPr lang="en-US" dirty="0" smtClean="0"/>
              <a:t>Can cause cirrhosis or liver cancer over time</a:t>
            </a:r>
          </a:p>
          <a:p>
            <a:pPr lvl="2"/>
            <a:r>
              <a:rPr lang="en-US" dirty="0" smtClean="0"/>
              <a:t>Vaccination is available – </a:t>
            </a:r>
            <a:r>
              <a:rPr lang="en-US" sz="2000" dirty="0" smtClean="0"/>
              <a:t>provides protection</a:t>
            </a:r>
          </a:p>
          <a:p>
            <a:pPr lvl="3"/>
            <a:r>
              <a:rPr lang="en-US" dirty="0" smtClean="0"/>
              <a:t>Requires 3 injections over 6 months</a:t>
            </a:r>
          </a:p>
          <a:p>
            <a:pPr lvl="3"/>
            <a:r>
              <a:rPr lang="en-US" dirty="0" smtClean="0"/>
              <a:t>Should produce Hepatitis B Antibodies</a:t>
            </a:r>
          </a:p>
          <a:p>
            <a:pPr lvl="2"/>
            <a:r>
              <a:rPr lang="en-US" b="1" i="1" dirty="0" smtClean="0"/>
              <a:t>Very difficult to kill</a:t>
            </a:r>
          </a:p>
          <a:p>
            <a:pPr lvl="3"/>
            <a:r>
              <a:rPr lang="en-US" b="1" i="1" dirty="0" smtClean="0"/>
              <a:t>Can live on surfaces for 24+ hours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dirty="0" smtClean="0"/>
              <a:t>AIDS – Acquired Immune Deficiency Syndrome</a:t>
            </a:r>
          </a:p>
          <a:p>
            <a:pPr lvl="2"/>
            <a:r>
              <a:rPr lang="en-US" dirty="0" smtClean="0"/>
              <a:t>Caused by Human Immunodeficiency Virus – HIV</a:t>
            </a:r>
          </a:p>
          <a:p>
            <a:pPr lvl="3"/>
            <a:r>
              <a:rPr lang="en-US" dirty="0" smtClean="0"/>
              <a:t>Transmitted by blood / body fluids / STD / IV drug abusers</a:t>
            </a:r>
          </a:p>
          <a:p>
            <a:pPr lvl="4"/>
            <a:r>
              <a:rPr lang="en-US" dirty="0" smtClean="0"/>
              <a:t>May have initial symptoms of flu infection</a:t>
            </a:r>
          </a:p>
          <a:p>
            <a:pPr lvl="3"/>
            <a:r>
              <a:rPr lang="en-US" dirty="0" smtClean="0"/>
              <a:t>Obligate parasite – </a:t>
            </a:r>
          </a:p>
          <a:p>
            <a:pPr lvl="4"/>
            <a:r>
              <a:rPr lang="en-US" dirty="0" smtClean="0"/>
              <a:t>must live in human cells</a:t>
            </a:r>
          </a:p>
          <a:p>
            <a:pPr lvl="3"/>
            <a:r>
              <a:rPr lang="en-US" dirty="0" smtClean="0"/>
              <a:t>Damages immune response</a:t>
            </a:r>
          </a:p>
          <a:p>
            <a:pPr lvl="4"/>
            <a:r>
              <a:rPr lang="en-US" dirty="0" smtClean="0"/>
              <a:t>Leaves people open to </a:t>
            </a:r>
            <a:r>
              <a:rPr lang="en-US" i="1" dirty="0" smtClean="0"/>
              <a:t>opportunistic </a:t>
            </a:r>
            <a:r>
              <a:rPr lang="en-US" dirty="0" smtClean="0"/>
              <a:t> infections / cancers</a:t>
            </a:r>
          </a:p>
          <a:p>
            <a:pPr lvl="3"/>
            <a:r>
              <a:rPr lang="en-US" dirty="0" smtClean="0"/>
              <a:t>Symptoms may not occur for years</a:t>
            </a:r>
          </a:p>
          <a:p>
            <a:pPr lvl="4"/>
            <a:r>
              <a:rPr lang="en-US" dirty="0" smtClean="0"/>
              <a:t>Will be for whatever opportunistic disease occurs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Protozoa </a:t>
            </a:r>
          </a:p>
          <a:p>
            <a:pPr lvl="1"/>
            <a:r>
              <a:rPr lang="en-US" dirty="0" smtClean="0"/>
              <a:t>One Celled Animal Organism</a:t>
            </a:r>
          </a:p>
          <a:p>
            <a:pPr lvl="2"/>
            <a:r>
              <a:rPr lang="en-US" dirty="0" smtClean="0"/>
              <a:t>Can change shape</a:t>
            </a:r>
          </a:p>
          <a:p>
            <a:pPr lvl="2"/>
            <a:r>
              <a:rPr lang="en-US" dirty="0" smtClean="0"/>
              <a:t>Can move in environment with </a:t>
            </a:r>
            <a:r>
              <a:rPr lang="en-US" dirty="0" err="1" smtClean="0"/>
              <a:t>Pseudopods</a:t>
            </a:r>
            <a:endParaRPr lang="en-US" dirty="0" smtClean="0"/>
          </a:p>
          <a:p>
            <a:pPr lvl="3"/>
            <a:r>
              <a:rPr lang="en-US" dirty="0" smtClean="0"/>
              <a:t>Called AMEBOID MOVEMENT</a:t>
            </a:r>
          </a:p>
          <a:p>
            <a:pPr lvl="3"/>
            <a:r>
              <a:rPr lang="en-US" dirty="0" smtClean="0"/>
              <a:t>Can use </a:t>
            </a:r>
            <a:r>
              <a:rPr lang="en-US" dirty="0" err="1" smtClean="0"/>
              <a:t>Phagocytosis</a:t>
            </a:r>
            <a:endParaRPr lang="en-US" dirty="0" smtClean="0"/>
          </a:p>
          <a:p>
            <a:pPr lvl="3"/>
            <a:endParaRPr lang="en-US" dirty="0" smtClean="0">
              <a:hlinkClick r:id="rId2"/>
            </a:endParaRPr>
          </a:p>
          <a:p>
            <a:pPr lvl="1"/>
            <a:r>
              <a:rPr lang="en-US" sz="1946" dirty="0" smtClean="0">
                <a:hlinkClick r:id="rId2"/>
              </a:rPr>
              <a:t>http://www.youtube.com/watch?v=fpOxgAU5fFQ</a:t>
            </a:r>
            <a:endParaRPr lang="en-US" sz="1946" dirty="0" smtClean="0"/>
          </a:p>
          <a:p>
            <a:pPr lvl="3">
              <a:buNone/>
            </a:pPr>
            <a:endParaRPr lang="en-US" dirty="0" smtClean="0"/>
          </a:p>
          <a:p>
            <a:pPr lvl="1"/>
            <a:r>
              <a:rPr lang="en-US" dirty="0" smtClean="0"/>
              <a:t>Diseases</a:t>
            </a:r>
          </a:p>
          <a:p>
            <a:pPr lvl="2"/>
            <a:r>
              <a:rPr lang="en-US" dirty="0" smtClean="0"/>
              <a:t>Malaria</a:t>
            </a:r>
          </a:p>
          <a:p>
            <a:pPr lvl="2"/>
            <a:r>
              <a:rPr lang="en-US" dirty="0" smtClean="0"/>
              <a:t>Trichomonas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4860" y="0"/>
            <a:ext cx="2743200" cy="2743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7231" y="4537296"/>
            <a:ext cx="3747594" cy="2046384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Fungus,   fungi (pleural)</a:t>
            </a:r>
          </a:p>
          <a:p>
            <a:pPr lvl="2"/>
            <a:r>
              <a:rPr lang="en-US" dirty="0" smtClean="0"/>
              <a:t>Plant like organism</a:t>
            </a:r>
          </a:p>
          <a:p>
            <a:pPr lvl="2"/>
            <a:r>
              <a:rPr lang="en-US" dirty="0" smtClean="0"/>
              <a:t>Are parasites ( live off of living material)</a:t>
            </a:r>
          </a:p>
          <a:p>
            <a:pPr lvl="3"/>
            <a:r>
              <a:rPr lang="en-US" dirty="0" smtClean="0"/>
              <a:t>Ringworm, lung disease</a:t>
            </a:r>
          </a:p>
          <a:p>
            <a:pPr lvl="4"/>
            <a:r>
              <a:rPr lang="en-US" dirty="0" err="1" smtClean="0"/>
              <a:t>histoplamosis</a:t>
            </a:r>
            <a:endParaRPr lang="en-US" dirty="0" smtClean="0"/>
          </a:p>
          <a:p>
            <a:pPr lvl="1"/>
            <a:r>
              <a:rPr lang="en-US" dirty="0" smtClean="0"/>
              <a:t>Yeasts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Molds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8030" y="3173491"/>
            <a:ext cx="2829983" cy="18832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1064" y="4315578"/>
            <a:ext cx="2236966" cy="2292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Duty to:</a:t>
            </a:r>
          </a:p>
          <a:p>
            <a:pPr lvl="1"/>
            <a:r>
              <a:rPr lang="en-US" sz="3027" dirty="0" smtClean="0"/>
              <a:t>Protect the patient from infection</a:t>
            </a:r>
          </a:p>
          <a:p>
            <a:pPr lvl="1"/>
            <a:r>
              <a:rPr lang="en-US" sz="3027" dirty="0" smtClean="0"/>
              <a:t>Protect yourself from infection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What causes infection?</a:t>
            </a:r>
          </a:p>
          <a:p>
            <a:pPr lvl="1"/>
            <a:r>
              <a:rPr lang="en-US" dirty="0" smtClean="0"/>
              <a:t>Microorganisms</a:t>
            </a:r>
          </a:p>
          <a:p>
            <a:pPr lvl="1"/>
            <a:r>
              <a:rPr lang="en-US" dirty="0" smtClean="0"/>
              <a:t>E-coli Story</a:t>
            </a:r>
          </a:p>
          <a:p>
            <a:endParaRPr lang="en-US" dirty="0" smtClean="0"/>
          </a:p>
          <a:p>
            <a:r>
              <a:rPr lang="en-US" sz="4324" b="1" i="1" dirty="0" smtClean="0"/>
              <a:t>Infection Control</a:t>
            </a:r>
            <a:endParaRPr lang="en-US" sz="4324" b="1" i="1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Microorganism Transmission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Mode of transmission</a:t>
            </a:r>
          </a:p>
          <a:p>
            <a:pPr lvl="1"/>
            <a:r>
              <a:rPr lang="en-US" dirty="0" smtClean="0"/>
              <a:t>How does it get to someone else</a:t>
            </a:r>
          </a:p>
          <a:p>
            <a:pPr lvl="2"/>
            <a:r>
              <a:rPr lang="en-US" dirty="0" smtClean="0"/>
              <a:t>Person to person contact</a:t>
            </a:r>
          </a:p>
          <a:p>
            <a:pPr lvl="3"/>
            <a:r>
              <a:rPr lang="en-US" dirty="0" smtClean="0"/>
              <a:t>Direct – touching someone</a:t>
            </a:r>
          </a:p>
          <a:p>
            <a:pPr lvl="4"/>
            <a:r>
              <a:rPr lang="en-US" dirty="0" smtClean="0"/>
              <a:t>You shake hands</a:t>
            </a:r>
          </a:p>
          <a:p>
            <a:pPr lvl="3"/>
            <a:r>
              <a:rPr lang="en-US" dirty="0" smtClean="0"/>
              <a:t>Indirect – you touch something and then they touch it</a:t>
            </a:r>
          </a:p>
          <a:p>
            <a:pPr lvl="4"/>
            <a:r>
              <a:rPr lang="en-US" dirty="0" smtClean="0"/>
              <a:t>You use the phone and then they do</a:t>
            </a:r>
          </a:p>
          <a:p>
            <a:pPr lvl="2"/>
            <a:r>
              <a:rPr lang="en-US" dirty="0" smtClean="0"/>
              <a:t>Airborne spread</a:t>
            </a:r>
          </a:p>
          <a:p>
            <a:pPr lvl="3"/>
            <a:r>
              <a:rPr lang="en-US" dirty="0" smtClean="0"/>
              <a:t>Through the air</a:t>
            </a:r>
          </a:p>
          <a:p>
            <a:pPr lvl="2"/>
            <a:r>
              <a:rPr lang="en-US" dirty="0" smtClean="0"/>
              <a:t>Vectors</a:t>
            </a:r>
          </a:p>
          <a:p>
            <a:pPr lvl="3"/>
            <a:r>
              <a:rPr lang="en-US" dirty="0" smtClean="0"/>
              <a:t>You get bit by a bat infected with rabies</a:t>
            </a:r>
          </a:p>
          <a:p>
            <a:pPr lvl="3"/>
            <a:r>
              <a:rPr lang="en-US" dirty="0" smtClean="0"/>
              <a:t>You get bit by a deer fly and get Lyme disease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 descr="DSCN2024_174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>
          <a:xfrm>
            <a:off x="-945391" y="274638"/>
            <a:ext cx="11139258" cy="6126163"/>
          </a:xfr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Breaking the Chain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BlairMdITC TT-Medium"/>
                <a:cs typeface="BlairMdITC TT-Medium"/>
              </a:rPr>
              <a:t>Causative agent</a:t>
            </a:r>
          </a:p>
          <a:p>
            <a:pPr lvl="1"/>
            <a:r>
              <a:rPr lang="en-US" dirty="0" smtClean="0"/>
              <a:t>Invasiveness</a:t>
            </a:r>
          </a:p>
          <a:p>
            <a:pPr lvl="1"/>
            <a:r>
              <a:rPr lang="en-US" dirty="0" err="1" smtClean="0"/>
              <a:t>Pathogenicity</a:t>
            </a:r>
            <a:endParaRPr lang="en-US" dirty="0" smtClean="0"/>
          </a:p>
          <a:p>
            <a:pPr lvl="1"/>
            <a:r>
              <a:rPr lang="en-US" dirty="0" smtClean="0"/>
              <a:t>Virulence – </a:t>
            </a:r>
          </a:p>
          <a:p>
            <a:pPr lvl="2"/>
            <a:r>
              <a:rPr lang="en-US" dirty="0" smtClean="0"/>
              <a:t>Very capable to cause disease</a:t>
            </a:r>
          </a:p>
          <a:p>
            <a:pPr lvl="1"/>
            <a:r>
              <a:rPr lang="en-US" dirty="0" smtClean="0"/>
              <a:t>Infectious Dose</a:t>
            </a:r>
          </a:p>
          <a:p>
            <a:pPr lvl="1"/>
            <a:r>
              <a:rPr lang="en-US" dirty="0" smtClean="0"/>
              <a:t>Viability – </a:t>
            </a:r>
          </a:p>
          <a:p>
            <a:pPr lvl="2"/>
            <a:r>
              <a:rPr lang="en-US" dirty="0" smtClean="0"/>
              <a:t>Survives well outside of host</a:t>
            </a:r>
          </a:p>
          <a:p>
            <a:pPr lvl="1"/>
            <a:r>
              <a:rPr lang="en-US" dirty="0" smtClean="0"/>
              <a:t>Ability to have resistance to antimicrobials</a:t>
            </a:r>
          </a:p>
          <a:p>
            <a:pPr lvl="1"/>
            <a:endParaRPr lang="en-US" dirty="0" smtClean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BlairMdITC TT-Medium"/>
                <a:cs typeface="BlairMdITC TT-Medium"/>
              </a:rPr>
              <a:t>Reservoir</a:t>
            </a:r>
          </a:p>
          <a:p>
            <a:pPr lvl="1"/>
            <a:r>
              <a:rPr lang="en-US" dirty="0" smtClean="0"/>
              <a:t>Where it can survive</a:t>
            </a:r>
          </a:p>
          <a:p>
            <a:pPr lvl="2"/>
            <a:r>
              <a:rPr lang="en-US" dirty="0" smtClean="0"/>
              <a:t>People</a:t>
            </a:r>
          </a:p>
          <a:p>
            <a:pPr lvl="3"/>
            <a:r>
              <a:rPr lang="en-US" dirty="0" smtClean="0"/>
              <a:t>Patient and healthcare workers</a:t>
            </a:r>
          </a:p>
          <a:p>
            <a:pPr lvl="3"/>
            <a:r>
              <a:rPr lang="en-US" dirty="0" smtClean="0"/>
              <a:t>Carriers – have organism but not sick</a:t>
            </a:r>
          </a:p>
          <a:p>
            <a:pPr lvl="4"/>
            <a:r>
              <a:rPr lang="en-US" dirty="0" smtClean="0"/>
              <a:t>Can pass it on to others</a:t>
            </a:r>
          </a:p>
          <a:p>
            <a:pPr lvl="2"/>
            <a:r>
              <a:rPr lang="en-US" dirty="0" smtClean="0"/>
              <a:t>Equipment</a:t>
            </a:r>
          </a:p>
          <a:p>
            <a:pPr lvl="3"/>
            <a:r>
              <a:rPr lang="en-US" dirty="0" smtClean="0"/>
              <a:t>Fomites – inanimate objects</a:t>
            </a:r>
          </a:p>
          <a:p>
            <a:pPr lvl="2"/>
            <a:r>
              <a:rPr lang="en-US" dirty="0" smtClean="0"/>
              <a:t>Environment</a:t>
            </a:r>
          </a:p>
          <a:p>
            <a:pPr lvl="2"/>
            <a:r>
              <a:rPr lang="en-US" dirty="0" smtClean="0"/>
              <a:t>Animals </a:t>
            </a:r>
          </a:p>
          <a:p>
            <a:pPr lvl="1"/>
            <a:r>
              <a:rPr lang="en-US" dirty="0" smtClean="0"/>
              <a:t>Cleanliness can eliminate</a:t>
            </a:r>
          </a:p>
          <a:p>
            <a:pPr lvl="2"/>
            <a:r>
              <a:rPr lang="en-US" dirty="0" smtClean="0"/>
              <a:t>To include disinfection and sterilization</a:t>
            </a:r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3302F"/>
                </a:solidFill>
                <a:latin typeface="BlairMdITC TT-Medium"/>
                <a:cs typeface="BlairMdITC TT-Medium"/>
              </a:rPr>
              <a:t>Portal of exit</a:t>
            </a:r>
          </a:p>
          <a:p>
            <a:pPr lvl="1"/>
            <a:r>
              <a:rPr lang="en-US" dirty="0" smtClean="0"/>
              <a:t>Respiratory tract</a:t>
            </a:r>
          </a:p>
          <a:p>
            <a:pPr lvl="1"/>
            <a:r>
              <a:rPr lang="en-US" dirty="0" smtClean="0"/>
              <a:t>Genitourinary tract</a:t>
            </a:r>
          </a:p>
          <a:p>
            <a:pPr lvl="1"/>
            <a:r>
              <a:rPr lang="en-US" dirty="0" smtClean="0"/>
              <a:t>Gastrointestinal tract</a:t>
            </a:r>
          </a:p>
          <a:p>
            <a:pPr lvl="1"/>
            <a:r>
              <a:rPr lang="en-US" dirty="0" smtClean="0"/>
              <a:t>Skin / mucous membranes</a:t>
            </a:r>
          </a:p>
          <a:p>
            <a:pPr lvl="1"/>
            <a:r>
              <a:rPr lang="en-US" dirty="0" smtClean="0"/>
              <a:t>Blood</a:t>
            </a:r>
          </a:p>
          <a:p>
            <a:pPr lvl="1"/>
            <a:r>
              <a:rPr lang="en-US" dirty="0" smtClean="0"/>
              <a:t>Placenta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3302F"/>
                </a:solidFill>
                <a:latin typeface="BlairMdITC TT-Medium"/>
                <a:cs typeface="BlairMdITC TT-Medium"/>
              </a:rPr>
              <a:t>Mode of Transmission</a:t>
            </a:r>
          </a:p>
          <a:p>
            <a:pPr lvl="1"/>
            <a:r>
              <a:rPr lang="en-US" dirty="0" smtClean="0"/>
              <a:t>Contact – person to person</a:t>
            </a:r>
          </a:p>
          <a:p>
            <a:pPr lvl="2"/>
            <a:r>
              <a:rPr lang="en-US" dirty="0" smtClean="0"/>
              <a:t>Direct – hands are the most common</a:t>
            </a:r>
          </a:p>
          <a:p>
            <a:pPr lvl="2"/>
            <a:r>
              <a:rPr lang="en-US" dirty="0" smtClean="0"/>
              <a:t>Indirect – from objects that have been </a:t>
            </a:r>
            <a:r>
              <a:rPr lang="en-US" dirty="0" smtClean="0"/>
              <a:t>touched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Common </a:t>
            </a:r>
            <a:r>
              <a:rPr lang="en-US" dirty="0" smtClean="0"/>
              <a:t>vehicle – </a:t>
            </a:r>
            <a:r>
              <a:rPr lang="en-US" b="1" dirty="0" err="1" smtClean="0"/>
              <a:t>Fomite</a:t>
            </a:r>
            <a:r>
              <a:rPr lang="en-US" b="1" dirty="0" smtClean="0"/>
              <a:t> </a:t>
            </a:r>
          </a:p>
          <a:p>
            <a:pPr lvl="2"/>
            <a:r>
              <a:rPr lang="en-US" dirty="0" smtClean="0"/>
              <a:t>Item, food </a:t>
            </a:r>
            <a:r>
              <a:rPr lang="en-US" dirty="0" smtClean="0"/>
              <a:t>or blood with infectious agents in them</a:t>
            </a:r>
          </a:p>
          <a:p>
            <a:pPr lvl="2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8475" y="1192126"/>
            <a:ext cx="2133600" cy="14351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0243" y="4811209"/>
            <a:ext cx="2133600" cy="18161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4691063"/>
            <a:ext cx="2878667" cy="193624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16008" y="4811209"/>
            <a:ext cx="2946207" cy="164987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72434" y="2627226"/>
            <a:ext cx="1524000" cy="15367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371600"/>
            <a:ext cx="7313613" cy="4813370"/>
          </a:xfrm>
        </p:spPr>
        <p:txBody>
          <a:bodyPr>
            <a:normAutofit/>
          </a:bodyPr>
          <a:lstStyle/>
          <a:p>
            <a:pPr lvl="1"/>
            <a:r>
              <a:rPr lang="en-US" dirty="0" smtClean="0"/>
              <a:t>Airborne</a:t>
            </a:r>
            <a:endParaRPr lang="en-US" dirty="0" smtClean="0"/>
          </a:p>
          <a:p>
            <a:pPr lvl="2"/>
            <a:r>
              <a:rPr lang="en-US" dirty="0" smtClean="0"/>
              <a:t>Droplet</a:t>
            </a:r>
          </a:p>
          <a:p>
            <a:pPr lvl="3"/>
            <a:r>
              <a:rPr lang="en-US" dirty="0" smtClean="0"/>
              <a:t>Heavy</a:t>
            </a:r>
          </a:p>
          <a:p>
            <a:pPr lvl="3"/>
            <a:r>
              <a:rPr lang="en-US" dirty="0" smtClean="0"/>
              <a:t>Go short distance</a:t>
            </a:r>
          </a:p>
          <a:p>
            <a:pPr lvl="2"/>
            <a:r>
              <a:rPr lang="en-US" dirty="0" smtClean="0"/>
              <a:t>Droplet nuclei</a:t>
            </a:r>
          </a:p>
          <a:p>
            <a:pPr lvl="3"/>
            <a:r>
              <a:rPr lang="en-US" dirty="0" smtClean="0"/>
              <a:t>Lighter</a:t>
            </a:r>
          </a:p>
          <a:p>
            <a:pPr lvl="3"/>
            <a:r>
              <a:rPr lang="en-US" dirty="0" smtClean="0"/>
              <a:t>Float through the air</a:t>
            </a:r>
          </a:p>
          <a:p>
            <a:pPr lvl="3"/>
            <a:endParaRPr lang="en-US" dirty="0" smtClean="0"/>
          </a:p>
          <a:p>
            <a:pPr lvl="1"/>
            <a:r>
              <a:rPr lang="en-US" dirty="0" smtClean="0"/>
              <a:t>Vector – can move organisms by them selves</a:t>
            </a:r>
          </a:p>
          <a:p>
            <a:pPr lvl="2"/>
            <a:r>
              <a:rPr lang="en-US" dirty="0" smtClean="0"/>
              <a:t>Tick</a:t>
            </a:r>
          </a:p>
          <a:p>
            <a:pPr lvl="2"/>
            <a:r>
              <a:rPr lang="en-US" dirty="0" err="1" smtClean="0"/>
              <a:t>Mosquitoe</a:t>
            </a:r>
            <a:endParaRPr lang="en-US" dirty="0" smtClean="0"/>
          </a:p>
          <a:p>
            <a:pPr lvl="2"/>
            <a:r>
              <a:rPr lang="en-US" dirty="0" smtClean="0"/>
              <a:t>Flea</a:t>
            </a:r>
          </a:p>
          <a:p>
            <a:pPr lvl="2"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pPr lvl="2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8560" y="1371600"/>
            <a:ext cx="4655440" cy="22944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1818" y="4866538"/>
            <a:ext cx="2369092" cy="216746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9359" y="4939670"/>
            <a:ext cx="2734641" cy="19183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503238"/>
            <a:ext cx="7313613" cy="5287962"/>
          </a:xfrm>
        </p:spPr>
        <p:txBody>
          <a:bodyPr/>
          <a:lstStyle/>
          <a:p>
            <a:pPr marL="342900" lvl="1" indent="-342900">
              <a:buFont typeface="Arial"/>
              <a:buChar char="•"/>
            </a:pPr>
            <a:r>
              <a:rPr lang="en-US" dirty="0" smtClean="0"/>
              <a:t>Must enter a </a:t>
            </a:r>
            <a:r>
              <a:rPr lang="en-US" dirty="0" smtClean="0">
                <a:solidFill>
                  <a:srgbClr val="F3302F"/>
                </a:solidFill>
                <a:latin typeface="BlairMdITC TT-Medium"/>
                <a:cs typeface="BlairMdITC TT-Medium"/>
              </a:rPr>
              <a:t>susceptible host</a:t>
            </a:r>
          </a:p>
          <a:p>
            <a:pPr marL="742950" lvl="2" indent="-342900"/>
            <a:r>
              <a:rPr lang="en-US" dirty="0" smtClean="0"/>
              <a:t>Age </a:t>
            </a:r>
          </a:p>
          <a:p>
            <a:pPr marL="1200150" lvl="3" indent="-342900"/>
            <a:r>
              <a:rPr lang="en-US" dirty="0" smtClean="0"/>
              <a:t>Older and very young</a:t>
            </a:r>
          </a:p>
          <a:p>
            <a:pPr marL="1200150" lvl="3" indent="-342900"/>
            <a:endParaRPr lang="en-US" dirty="0" smtClean="0"/>
          </a:p>
          <a:p>
            <a:pPr marL="742950" lvl="2" indent="-342900"/>
            <a:r>
              <a:rPr lang="en-US" dirty="0" smtClean="0"/>
              <a:t>Diseases</a:t>
            </a:r>
          </a:p>
          <a:p>
            <a:pPr marL="1200150" lvl="3" indent="-342900"/>
            <a:r>
              <a:rPr lang="en-US" dirty="0" smtClean="0"/>
              <a:t>Diabetes, cancer, respiratory disease</a:t>
            </a:r>
          </a:p>
          <a:p>
            <a:pPr marL="1200150" lvl="3" indent="-342900"/>
            <a:endParaRPr lang="en-US" dirty="0" smtClean="0"/>
          </a:p>
          <a:p>
            <a:pPr marL="742950" lvl="2" indent="-342900"/>
            <a:r>
              <a:rPr lang="en-US" dirty="0" smtClean="0"/>
              <a:t>Nutritional state</a:t>
            </a:r>
          </a:p>
          <a:p>
            <a:pPr marL="742950" lvl="2" indent="-342900"/>
            <a:endParaRPr lang="en-US" dirty="0" smtClean="0"/>
          </a:p>
          <a:p>
            <a:pPr marL="742950" lvl="2" indent="-342900"/>
            <a:endParaRPr lang="en-US" dirty="0" smtClean="0"/>
          </a:p>
          <a:p>
            <a:pPr marL="742950" lvl="2" indent="-342900"/>
            <a:r>
              <a:rPr lang="en-US" dirty="0" smtClean="0"/>
              <a:t>Compromised immunity</a:t>
            </a:r>
          </a:p>
          <a:p>
            <a:pPr marL="1200150" lvl="3" indent="-342900"/>
            <a:r>
              <a:rPr lang="en-US" dirty="0" smtClean="0"/>
              <a:t>AIDS, chemotherapy, on </a:t>
            </a:r>
            <a:r>
              <a:rPr lang="en-US" dirty="0" smtClean="0"/>
              <a:t>steroids, other infections</a:t>
            </a:r>
          </a:p>
          <a:p>
            <a:pPr marL="858838" lvl="2" indent="-342900"/>
            <a:endParaRPr lang="en-US" dirty="0" smtClean="0"/>
          </a:p>
          <a:p>
            <a:pPr marL="858838" lvl="2" indent="-342900"/>
            <a:r>
              <a:rPr lang="en-US" dirty="0" smtClean="0"/>
              <a:t>Trauma</a:t>
            </a:r>
          </a:p>
          <a:p>
            <a:pPr marL="1200150" lvl="3" indent="-342900">
              <a:buNone/>
            </a:pPr>
            <a:endParaRPr lang="en-US" dirty="0" smtClean="0"/>
          </a:p>
          <a:p>
            <a:pPr marL="1657350" lvl="4" indent="-342900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0854" y="961497"/>
            <a:ext cx="1495813" cy="135003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2108" y="745067"/>
            <a:ext cx="1243225" cy="156646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2470" y="2844799"/>
            <a:ext cx="1519638" cy="159596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5495" y="3014134"/>
            <a:ext cx="2339676" cy="142663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00400" y="5334000"/>
            <a:ext cx="2032000" cy="1524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cs typeface="BlairMdITC TT-Medium"/>
              </a:rPr>
              <a:t>Have a </a:t>
            </a:r>
            <a:r>
              <a:rPr lang="en-US" dirty="0" smtClean="0">
                <a:solidFill>
                  <a:srgbClr val="F3302F"/>
                </a:solidFill>
                <a:latin typeface="BlairMdITC TT-Medium"/>
                <a:cs typeface="BlairMdITC TT-Medium"/>
              </a:rPr>
              <a:t>Portal </a:t>
            </a:r>
            <a:r>
              <a:rPr lang="en-US" dirty="0" smtClean="0">
                <a:solidFill>
                  <a:srgbClr val="F3302F"/>
                </a:solidFill>
                <a:latin typeface="BlairMdITC TT-Medium"/>
                <a:cs typeface="BlairMdITC TT-Medium"/>
              </a:rPr>
              <a:t>of Entry</a:t>
            </a:r>
          </a:p>
          <a:p>
            <a:pPr lvl="1"/>
            <a:r>
              <a:rPr lang="en-US" dirty="0" smtClean="0"/>
              <a:t>Respiratory tract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Skin / mucous </a:t>
            </a:r>
            <a:r>
              <a:rPr lang="en-US" dirty="0" smtClean="0"/>
              <a:t>membrane</a:t>
            </a:r>
          </a:p>
          <a:p>
            <a:pPr lvl="2"/>
            <a:r>
              <a:rPr lang="en-US" dirty="0" smtClean="0"/>
              <a:t>In not intact (broken)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err="1" smtClean="0"/>
              <a:t>Parenteral</a:t>
            </a:r>
            <a:endParaRPr lang="en-US" dirty="0" smtClean="0"/>
          </a:p>
          <a:p>
            <a:pPr lvl="2"/>
            <a:r>
              <a:rPr lang="en-US" dirty="0" smtClean="0"/>
              <a:t>Needle </a:t>
            </a:r>
            <a:r>
              <a:rPr lang="en-US" dirty="0" smtClean="0"/>
              <a:t>puncture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Urinary / reproductive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0935" y="769408"/>
            <a:ext cx="2440517" cy="182803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4082" y="2597440"/>
            <a:ext cx="2206923" cy="166158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2754" y="4012858"/>
            <a:ext cx="2041903" cy="15730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 descr="DSCN2026_175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>
          <a:xfrm>
            <a:off x="-1527851" y="0"/>
            <a:ext cx="12469965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CS Infection Control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Cleaning</a:t>
            </a:r>
          </a:p>
          <a:p>
            <a:endParaRPr lang="en-US" dirty="0" smtClean="0"/>
          </a:p>
          <a:p>
            <a:r>
              <a:rPr lang="en-US" dirty="0" smtClean="0"/>
              <a:t>Disinfection</a:t>
            </a:r>
          </a:p>
          <a:p>
            <a:endParaRPr lang="en-US" dirty="0" smtClean="0"/>
          </a:p>
          <a:p>
            <a:r>
              <a:rPr lang="en-US" dirty="0" smtClean="0"/>
              <a:t>Sterilization</a:t>
            </a:r>
          </a:p>
          <a:p>
            <a:endParaRPr lang="en-US" dirty="0" smtClean="0"/>
          </a:p>
          <a:p>
            <a:r>
              <a:rPr lang="en-US" dirty="0" smtClean="0"/>
              <a:t>Sterility Maintenance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1315" y="1351815"/>
            <a:ext cx="1497468" cy="169618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9999" y="3047999"/>
            <a:ext cx="2321984" cy="174821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6800" y="4334933"/>
            <a:ext cx="2540000" cy="25400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Break the Chain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Microorganisms from one patient</a:t>
            </a:r>
          </a:p>
          <a:p>
            <a:pPr lvl="1"/>
            <a:r>
              <a:rPr lang="en-US" dirty="0" smtClean="0"/>
              <a:t>Must not be passed on to </a:t>
            </a:r>
            <a:r>
              <a:rPr lang="en-US" dirty="0" smtClean="0"/>
              <a:t>another</a:t>
            </a:r>
          </a:p>
          <a:p>
            <a:pPr lvl="1"/>
            <a:r>
              <a:rPr lang="en-US" dirty="0" smtClean="0"/>
              <a:t>Go back to slide 32 and discuss how </a:t>
            </a:r>
            <a:r>
              <a:rPr lang="en-US" smtClean="0"/>
              <a:t>to prevent</a:t>
            </a:r>
            <a:endParaRPr lang="en-US" smtClean="0"/>
          </a:p>
          <a:p>
            <a:endParaRPr lang="en-US" dirty="0" smtClean="0"/>
          </a:p>
          <a:p>
            <a:r>
              <a:rPr lang="en-US" dirty="0" smtClean="0"/>
              <a:t>Using</a:t>
            </a:r>
            <a:endParaRPr lang="en-US" dirty="0" smtClean="0"/>
          </a:p>
          <a:p>
            <a:pPr lvl="1"/>
            <a:r>
              <a:rPr lang="en-US" dirty="0" smtClean="0"/>
              <a:t>Cleaning</a:t>
            </a:r>
          </a:p>
          <a:p>
            <a:pPr lvl="1"/>
            <a:r>
              <a:rPr lang="en-US" dirty="0" smtClean="0"/>
              <a:t>Disinfection</a:t>
            </a:r>
          </a:p>
          <a:p>
            <a:pPr lvl="1"/>
            <a:r>
              <a:rPr lang="en-US" dirty="0" smtClean="0"/>
              <a:t>Sterilization</a:t>
            </a:r>
          </a:p>
          <a:p>
            <a:pPr lvl="1"/>
            <a:r>
              <a:rPr lang="en-US" dirty="0" smtClean="0"/>
              <a:t>HAND washing</a:t>
            </a:r>
          </a:p>
          <a:p>
            <a:pPr lvl="1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Breaking the chain of infection.jpg"/>
          <p:cNvPicPr>
            <a:picLocks noGrp="1" noChangeAspect="1"/>
          </p:cNvPicPr>
          <p:nvPr/>
        </p:nvPicPr>
        <p:blipFill>
          <a:blip r:embed="rId2"/>
          <a:srcRect l="-21975" r="-21975"/>
          <a:stretch>
            <a:fillRect/>
          </a:stretch>
        </p:blipFill>
        <p:spPr>
          <a:xfrm>
            <a:off x="-2313724" y="0"/>
            <a:ext cx="13822404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 of C.S.T.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Control spread of microorganisms</a:t>
            </a:r>
          </a:p>
          <a:p>
            <a:r>
              <a:rPr lang="en-US" dirty="0" smtClean="0"/>
              <a:t>Prevent INFECTION</a:t>
            </a:r>
          </a:p>
          <a:p>
            <a:pPr lvl="1"/>
            <a:r>
              <a:rPr lang="en-US" dirty="0" smtClean="0"/>
              <a:t>Clean</a:t>
            </a:r>
          </a:p>
          <a:p>
            <a:pPr lvl="1"/>
            <a:r>
              <a:rPr lang="en-US" dirty="0" smtClean="0"/>
              <a:t>Disinfection</a:t>
            </a:r>
          </a:p>
          <a:p>
            <a:pPr lvl="1"/>
            <a:r>
              <a:rPr lang="en-US" dirty="0" smtClean="0"/>
              <a:t>Sterilization</a:t>
            </a:r>
          </a:p>
          <a:p>
            <a:pPr lvl="1"/>
            <a:r>
              <a:rPr lang="en-US" dirty="0" smtClean="0"/>
              <a:t>Maintaining Sterile / clean items</a:t>
            </a:r>
            <a:endParaRPr lang="en-US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26029"/>
          </a:xfrm>
        </p:spPr>
        <p:txBody>
          <a:bodyPr/>
          <a:lstStyle/>
          <a:p>
            <a:r>
              <a:rPr lang="en-US" dirty="0" smtClean="0"/>
              <a:t>Microorganisms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00668"/>
            <a:ext cx="8229600" cy="5025496"/>
          </a:xfrm>
        </p:spPr>
        <p:txBody>
          <a:bodyPr>
            <a:normAutofit/>
          </a:bodyPr>
          <a:lstStyle/>
          <a:p>
            <a:r>
              <a:rPr lang="en-US" dirty="0" smtClean="0"/>
              <a:t>Micro</a:t>
            </a:r>
          </a:p>
          <a:p>
            <a:pPr lvl="1"/>
            <a:r>
              <a:rPr lang="en-US" dirty="0" smtClean="0"/>
              <a:t>Very small</a:t>
            </a:r>
          </a:p>
          <a:p>
            <a:pPr lvl="1"/>
            <a:r>
              <a:rPr lang="en-US" dirty="0" smtClean="0"/>
              <a:t>Needs microscope</a:t>
            </a:r>
          </a:p>
          <a:p>
            <a:r>
              <a:rPr lang="en-US" dirty="0" smtClean="0"/>
              <a:t>Classes</a:t>
            </a:r>
          </a:p>
          <a:p>
            <a:pPr lvl="1"/>
            <a:r>
              <a:rPr lang="en-US" dirty="0" smtClean="0"/>
              <a:t>Non pathogens – can be helpful</a:t>
            </a:r>
          </a:p>
          <a:p>
            <a:pPr lvl="1"/>
            <a:r>
              <a:rPr lang="en-US" dirty="0" smtClean="0"/>
              <a:t>Pathogens – causes disease</a:t>
            </a:r>
          </a:p>
          <a:p>
            <a:r>
              <a:rPr lang="en-US" dirty="0" smtClean="0"/>
              <a:t>Found</a:t>
            </a:r>
          </a:p>
          <a:p>
            <a:pPr lvl="1"/>
            <a:r>
              <a:rPr lang="en-US" dirty="0" smtClean="0"/>
              <a:t>Everywhere</a:t>
            </a:r>
          </a:p>
          <a:p>
            <a:pPr lvl="1"/>
            <a:r>
              <a:rPr lang="en-US" dirty="0" smtClean="0"/>
              <a:t>In / on the body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4057" y="3844350"/>
            <a:ext cx="2065867" cy="152874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4057" y="1600199"/>
            <a:ext cx="2029460" cy="169121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4749" y="2079688"/>
            <a:ext cx="1530350" cy="176466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95090" y="5373092"/>
            <a:ext cx="2536378" cy="168784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42516" y="5373092"/>
            <a:ext cx="2730500" cy="17777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Identifying Bacteria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Shape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Color change</a:t>
            </a:r>
          </a:p>
          <a:p>
            <a:pPr>
              <a:buNone/>
            </a:pPr>
            <a:r>
              <a:rPr lang="en-US" dirty="0" smtClean="0"/>
              <a:t>(gram stain)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Need for Oxygen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3033" y="3321050"/>
            <a:ext cx="3378200" cy="24003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7033" y="1289050"/>
            <a:ext cx="2032000" cy="203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Identifying Bacteria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416" y="1600200"/>
            <a:ext cx="8401384" cy="4525963"/>
          </a:xfrm>
        </p:spPr>
        <p:txBody>
          <a:bodyPr>
            <a:normAutofit/>
          </a:bodyPr>
          <a:lstStyle/>
          <a:p>
            <a:r>
              <a:rPr lang="en-US" b="1" i="1" dirty="0" smtClean="0"/>
              <a:t>Shape</a:t>
            </a:r>
          </a:p>
          <a:p>
            <a:pPr lvl="1"/>
            <a:r>
              <a:rPr lang="en-US" dirty="0" smtClean="0"/>
              <a:t>Cocci – round balls</a:t>
            </a:r>
          </a:p>
          <a:p>
            <a:pPr lvl="2"/>
            <a:r>
              <a:rPr lang="en-US" dirty="0" smtClean="0"/>
              <a:t>Coccus – single cell</a:t>
            </a:r>
          </a:p>
          <a:p>
            <a:pPr lvl="2">
              <a:buNone/>
            </a:pPr>
            <a:endParaRPr lang="en-US" dirty="0" smtClean="0"/>
          </a:p>
          <a:p>
            <a:pPr lvl="2"/>
            <a:r>
              <a:rPr lang="en-US" dirty="0" smtClean="0"/>
              <a:t>In Pairs – </a:t>
            </a:r>
            <a:r>
              <a:rPr lang="en-US" dirty="0" err="1" smtClean="0"/>
              <a:t>Diplococci</a:t>
            </a:r>
            <a:endParaRPr lang="en-US" dirty="0" smtClean="0"/>
          </a:p>
          <a:p>
            <a:pPr lvl="2"/>
            <a:endParaRPr lang="en-US" dirty="0" smtClean="0"/>
          </a:p>
          <a:p>
            <a:pPr lvl="2"/>
            <a:r>
              <a:rPr lang="en-US" dirty="0" smtClean="0"/>
              <a:t>In  Clusters -  Staphylococci</a:t>
            </a:r>
          </a:p>
          <a:p>
            <a:pPr lvl="2"/>
            <a:endParaRPr lang="en-US" dirty="0" smtClean="0"/>
          </a:p>
          <a:p>
            <a:pPr lvl="2"/>
            <a:r>
              <a:rPr lang="en-US" dirty="0" smtClean="0"/>
              <a:t>In Chairs – Streptococci</a:t>
            </a:r>
          </a:p>
          <a:p>
            <a:pPr lvl="2">
              <a:buNone/>
            </a:pPr>
            <a:endParaRPr lang="en-US" dirty="0" smtClean="0"/>
          </a:p>
          <a:p>
            <a:pPr lvl="2"/>
            <a:r>
              <a:rPr lang="en-US" dirty="0" smtClean="0">
                <a:hlinkClick r:id="rId2"/>
              </a:rPr>
              <a:t>http://www.youtube.com/watch?v=eoK3XcwChW4</a:t>
            </a:r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3889" y="4253063"/>
            <a:ext cx="1761067" cy="130704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4957" y="3224101"/>
            <a:ext cx="1625600" cy="1625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3890" y="2717800"/>
            <a:ext cx="1761067" cy="131910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42958" y="1371600"/>
            <a:ext cx="1219200" cy="13462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Bacillus - Rods – (stick like)</a:t>
            </a:r>
          </a:p>
          <a:p>
            <a:pPr lvl="2"/>
            <a:r>
              <a:rPr lang="en-US" dirty="0" err="1" smtClean="0"/>
              <a:t>Bacillum</a:t>
            </a:r>
            <a:endParaRPr lang="en-US" dirty="0" smtClean="0"/>
          </a:p>
          <a:p>
            <a:pPr lvl="2"/>
            <a:endParaRPr lang="en-US" dirty="0" smtClean="0"/>
          </a:p>
          <a:p>
            <a:pPr lvl="2"/>
            <a:r>
              <a:rPr lang="en-US" dirty="0" smtClean="0"/>
              <a:t>Diplobacilli – a pair</a:t>
            </a:r>
          </a:p>
          <a:p>
            <a:pPr lvl="2"/>
            <a:endParaRPr lang="en-US" dirty="0" smtClean="0"/>
          </a:p>
          <a:p>
            <a:pPr lvl="2"/>
            <a:r>
              <a:rPr lang="en-US" dirty="0" smtClean="0"/>
              <a:t>Streptobacilli – a chain</a:t>
            </a:r>
          </a:p>
          <a:p>
            <a:pPr lvl="2"/>
            <a:endParaRPr lang="en-US" dirty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6717" y="3271959"/>
            <a:ext cx="4307283" cy="322630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1880" y="503238"/>
            <a:ext cx="2506133" cy="250613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Spirillum – spirals </a:t>
            </a:r>
          </a:p>
          <a:p>
            <a:pPr lvl="2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9638" y="2301672"/>
            <a:ext cx="2627920" cy="19709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7600" y="3522580"/>
            <a:ext cx="2379838" cy="2603583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Inkwell">
  <a:themeElements>
    <a:clrScheme name="Inkwell">
      <a:dk1>
        <a:sysClr val="windowText" lastClr="000000"/>
      </a:dk1>
      <a:lt1>
        <a:sysClr val="window" lastClr="FFFFFF"/>
      </a:lt1>
      <a:dk2>
        <a:srgbClr val="584D2E"/>
      </a:dk2>
      <a:lt2>
        <a:srgbClr val="EFE7C3"/>
      </a:lt2>
      <a:accent1>
        <a:srgbClr val="860908"/>
      </a:accent1>
      <a:accent2>
        <a:srgbClr val="4A0505"/>
      </a:accent2>
      <a:accent3>
        <a:srgbClr val="7A500A"/>
      </a:accent3>
      <a:accent4>
        <a:srgbClr val="C47810"/>
      </a:accent4>
      <a:accent5>
        <a:srgbClr val="827752"/>
      </a:accent5>
      <a:accent6>
        <a:srgbClr val="B5BB83"/>
      </a:accent6>
      <a:hlink>
        <a:srgbClr val="C47810"/>
      </a:hlink>
      <a:folHlink>
        <a:srgbClr val="F0A43A"/>
      </a:folHlink>
    </a:clrScheme>
    <a:fontScheme name="Inkwell">
      <a:majorFont>
        <a:latin typeface="Goudy Old Style"/>
        <a:ea typeface=""/>
        <a:cs typeface=""/>
        <a:font script="Jpan" typeface="ＭＳ Ｐ明朝"/>
      </a:majorFont>
      <a:minorFont>
        <a:latin typeface="Goudy Old Style"/>
        <a:ea typeface=""/>
        <a:cs typeface=""/>
        <a:font script="Jpan" typeface="ＭＳ Ｐ明朝"/>
      </a:minorFont>
    </a:fontScheme>
    <a:fmtScheme name="Inkwel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3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30000"/>
                <a:satMod val="15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101600" dist="381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  <a:softEdge rad="63500"/>
          </a:effectLst>
        </a:effectStyle>
      </a:effectStyleLst>
      <a:bgFillStyleLst>
        <a:blipFill rotWithShape="1">
          <a:blip xmlns:r="http://schemas.openxmlformats.org/officeDocument/2006/relationships" r:embed="rId3"/>
          <a:stretch/>
        </a:blipFill>
        <a:blipFill rotWithShape="1">
          <a:blip xmlns:r="http://schemas.openxmlformats.org/officeDocument/2006/relationships" r:embed="rId4"/>
          <a:stretch/>
        </a:blipFill>
        <a:blipFill rotWithShape="1">
          <a:blip xmlns:r="http://schemas.openxmlformats.org/officeDocument/2006/relationships" r:embed="rId5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Inkwell.thmx</Template>
  <TotalTime>3773</TotalTime>
  <Words>1245</Words>
  <Application>Microsoft Macintosh PowerPoint</Application>
  <PresentationFormat>On-screen Show (4:3)</PresentationFormat>
  <Paragraphs>331</Paragraphs>
  <Slides>42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3" baseType="lpstr">
      <vt:lpstr>Inkwell</vt:lpstr>
      <vt:lpstr>Microbiology</vt:lpstr>
      <vt:lpstr>Microorganisms</vt:lpstr>
      <vt:lpstr>Why ?</vt:lpstr>
      <vt:lpstr>CS Infection Control</vt:lpstr>
      <vt:lpstr>Microorganisms </vt:lpstr>
      <vt:lpstr>Identifying Bacteria</vt:lpstr>
      <vt:lpstr>Identifying Bacteria</vt:lpstr>
      <vt:lpstr>Slide 8</vt:lpstr>
      <vt:lpstr>Slide 9</vt:lpstr>
      <vt:lpstr>Slide 10</vt:lpstr>
      <vt:lpstr>Slide 11</vt:lpstr>
      <vt:lpstr>Slide 12</vt:lpstr>
      <vt:lpstr>Slide 13</vt:lpstr>
      <vt:lpstr>Slide 14</vt:lpstr>
      <vt:lpstr>Conditions for Growth</vt:lpstr>
      <vt:lpstr>Slide 16</vt:lpstr>
      <vt:lpstr>Slide 17</vt:lpstr>
      <vt:lpstr>Slide 18</vt:lpstr>
      <vt:lpstr>U.V. light</vt:lpstr>
      <vt:lpstr>Slide 20</vt:lpstr>
      <vt:lpstr>Human Body and Bacteria</vt:lpstr>
      <vt:lpstr>Slide 22</vt:lpstr>
      <vt:lpstr>Slide 23</vt:lpstr>
      <vt:lpstr>Other Organisms</vt:lpstr>
      <vt:lpstr>Slide 25</vt:lpstr>
      <vt:lpstr>Slide 26</vt:lpstr>
      <vt:lpstr>Slide 27</vt:lpstr>
      <vt:lpstr>Slide 28</vt:lpstr>
      <vt:lpstr>Slide 29</vt:lpstr>
      <vt:lpstr>Microorganism Transmission</vt:lpstr>
      <vt:lpstr>Slide 31</vt:lpstr>
      <vt:lpstr>Breaking the Chain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Break the Chain</vt:lpstr>
      <vt:lpstr>Slide 41</vt:lpstr>
      <vt:lpstr>Goal of C.S.T.</vt:lpstr>
    </vt:vector>
  </TitlesOfParts>
  <Company>Renton technical college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Microbiology</dc:title>
  <dc:creator>Thurston</dc:creator>
  <cp:lastModifiedBy>Thurston</cp:lastModifiedBy>
  <cp:revision>11</cp:revision>
  <dcterms:created xsi:type="dcterms:W3CDTF">2013-04-16T19:36:41Z</dcterms:created>
  <dcterms:modified xsi:type="dcterms:W3CDTF">2013-04-16T20:16:08Z</dcterms:modified>
</cp:coreProperties>
</file>