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6" r:id="rId1"/>
  </p:sldMasterIdLst>
  <p:sldIdLst>
    <p:sldId id="256" r:id="rId2"/>
    <p:sldId id="257" r:id="rId3"/>
    <p:sldId id="258" r:id="rId4"/>
    <p:sldId id="279" r:id="rId5"/>
    <p:sldId id="260" r:id="rId6"/>
    <p:sldId id="265" r:id="rId7"/>
    <p:sldId id="261" r:id="rId8"/>
    <p:sldId id="262" r:id="rId9"/>
    <p:sldId id="263" r:id="rId10"/>
    <p:sldId id="298" r:id="rId11"/>
    <p:sldId id="264" r:id="rId12"/>
    <p:sldId id="267" r:id="rId13"/>
    <p:sldId id="266" r:id="rId14"/>
    <p:sldId id="297" r:id="rId15"/>
    <p:sldId id="268" r:id="rId16"/>
    <p:sldId id="271" r:id="rId17"/>
    <p:sldId id="273" r:id="rId18"/>
    <p:sldId id="272" r:id="rId19"/>
    <p:sldId id="269" r:id="rId20"/>
    <p:sldId id="274" r:id="rId21"/>
    <p:sldId id="275" r:id="rId22"/>
    <p:sldId id="276" r:id="rId23"/>
    <p:sldId id="277" r:id="rId24"/>
    <p:sldId id="278" r:id="rId25"/>
    <p:sldId id="280" r:id="rId26"/>
    <p:sldId id="285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5" r:id="rId38"/>
    <p:sldId id="292" r:id="rId39"/>
    <p:sldId id="293" r:id="rId40"/>
    <p:sldId id="294" r:id="rId41"/>
    <p:sldId id="296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4F855A2-8B57-1849-A435-5F6D523851AB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7E8F39D6-2AD9-1D44-AC3F-18CFA2194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6akNYlkehY" TargetMode="External"/><Relationship Id="rId3" Type="http://schemas.openxmlformats.org/officeDocument/2006/relationships/hyperlink" Target="http://www.youtube.com/watch?v=eoK3XcwChW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AcowliknPs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6akNYlkeh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uybyjV_3Ko&amp;feature=related" TargetMode="External"/><Relationship Id="rId3" Type="http://schemas.openxmlformats.org/officeDocument/2006/relationships/hyperlink" Target="http://www.youtube.com/watch?v=tqOVYpkZ0qs&amp;feature=relat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hzUjx_oD8E" TargetMode="External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VLo2CtB3GA&amp;feature=relate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pOxgAU5fFQ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eoK3XcwChW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    7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sz="2400" dirty="0" smtClean="0"/>
              <a:t>Rosemary  Thurston RN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Bacterial Growth</a:t>
            </a:r>
          </a:p>
          <a:p>
            <a:r>
              <a:rPr lang="en-US" dirty="0" smtClean="0">
                <a:hlinkClick r:id="rId2"/>
              </a:rPr>
              <a:t>http://www.youtube.com/watch?v=J6akNYlkehY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Growth in body </a:t>
            </a:r>
          </a:p>
          <a:p>
            <a:r>
              <a:rPr lang="en-US" u="sng" dirty="0" smtClean="0">
                <a:hlinkClick r:id="rId3"/>
              </a:rPr>
              <a:t>http://www.youtube.com/watch?v=eoK3XcwChW4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Color Change – by staining</a:t>
            </a:r>
          </a:p>
          <a:p>
            <a:pPr lvl="1"/>
            <a:r>
              <a:rPr lang="en-US" dirty="0" smtClean="0"/>
              <a:t>Gram Stain</a:t>
            </a:r>
          </a:p>
          <a:p>
            <a:pPr lvl="2"/>
            <a:r>
              <a:rPr lang="en-US" dirty="0" smtClean="0"/>
              <a:t>Purple  = Gram Positive</a:t>
            </a:r>
          </a:p>
          <a:p>
            <a:pPr lvl="2"/>
            <a:r>
              <a:rPr lang="en-US" dirty="0" smtClean="0"/>
              <a:t>Red       = Gram Negative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67" y="3600451"/>
            <a:ext cx="4584700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Ziehl</a:t>
            </a:r>
            <a:r>
              <a:rPr lang="en-US" dirty="0" smtClean="0"/>
              <a:t>-Neilson stain (acid fast stain)</a:t>
            </a:r>
          </a:p>
          <a:p>
            <a:pPr lvl="2"/>
            <a:r>
              <a:rPr lang="en-US" dirty="0" smtClean="0"/>
              <a:t>It is like color fast materials</a:t>
            </a:r>
          </a:p>
          <a:p>
            <a:pPr lvl="2"/>
            <a:r>
              <a:rPr lang="en-US" dirty="0" smtClean="0"/>
              <a:t>Acid causes the bacteria to decolorize</a:t>
            </a:r>
          </a:p>
          <a:p>
            <a:pPr lvl="2"/>
            <a:r>
              <a:rPr lang="en-US" dirty="0" smtClean="0"/>
              <a:t>If they retain the red color – they are acid fast  (color fast)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TB – Mycobacterium                                                                                 </a:t>
            </a:r>
          </a:p>
          <a:p>
            <a:pPr lvl="2">
              <a:buNone/>
            </a:pPr>
            <a:r>
              <a:rPr lang="en-US" dirty="0" smtClean="0"/>
              <a:t>		Tuberculosis is one.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704" y="3476108"/>
            <a:ext cx="4096672" cy="30244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Need for Oxygen</a:t>
            </a:r>
            <a:endParaRPr lang="en-US" b="1" dirty="0" smtClean="0"/>
          </a:p>
          <a:p>
            <a:pPr lvl="1"/>
            <a:r>
              <a:rPr lang="en-US" dirty="0" smtClean="0"/>
              <a:t>Aerobic – Needs air / oxygen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Anaerobic – an aero  (without air / oxygen)</a:t>
            </a:r>
          </a:p>
          <a:p>
            <a:pPr lvl="2"/>
            <a:r>
              <a:rPr lang="en-US" dirty="0" smtClean="0"/>
              <a:t>Tetanus</a:t>
            </a:r>
          </a:p>
          <a:p>
            <a:pPr lvl="2"/>
            <a:r>
              <a:rPr lang="en-US" dirty="0" smtClean="0"/>
              <a:t>Botulism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167" y="4345517"/>
            <a:ext cx="2501316" cy="251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94" y="1490472"/>
            <a:ext cx="3207925" cy="19071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8667"/>
            <a:ext cx="8551333" cy="4938712"/>
          </a:xfrm>
        </p:spPr>
        <p:txBody>
          <a:bodyPr/>
          <a:lstStyle/>
          <a:p>
            <a:r>
              <a:rPr lang="en-US" dirty="0" smtClean="0"/>
              <a:t>Another way to identify</a:t>
            </a:r>
          </a:p>
          <a:p>
            <a:pPr lvl="1"/>
            <a:r>
              <a:rPr lang="en-US" dirty="0" smtClean="0"/>
              <a:t>May have Flagella – </a:t>
            </a:r>
            <a:r>
              <a:rPr lang="en-US" i="1" dirty="0" smtClean="0"/>
              <a:t>(Tail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3316817"/>
            <a:ext cx="33909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2357967"/>
            <a:ext cx="3657600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</a:t>
            </a:r>
            <a:r>
              <a:rPr lang="en-US" dirty="0" smtClean="0"/>
              <a:t>acteria</a:t>
            </a:r>
          </a:p>
          <a:p>
            <a:pPr lvl="1"/>
            <a:r>
              <a:rPr lang="en-US" dirty="0" smtClean="0"/>
              <a:t>Vegetative  State – actively growing</a:t>
            </a:r>
          </a:p>
          <a:p>
            <a:pPr lvl="2"/>
            <a:r>
              <a:rPr lang="en-US" dirty="0" smtClean="0"/>
              <a:t>Reproducing by binary fission</a:t>
            </a:r>
          </a:p>
          <a:p>
            <a:pPr lvl="2"/>
            <a:r>
              <a:rPr lang="en-US" sz="1800" dirty="0" smtClean="0">
                <a:hlinkClick r:id="rId2"/>
              </a:rPr>
              <a:t>http://www.youtube.com/watch?v=J6akNYlkehY</a:t>
            </a:r>
            <a:endParaRPr lang="en-US" sz="1800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Spore State – Resting state occurs</a:t>
            </a:r>
          </a:p>
          <a:p>
            <a:pPr lvl="2"/>
            <a:r>
              <a:rPr lang="en-US" dirty="0" smtClean="0"/>
              <a:t>In bad conditions for growth</a:t>
            </a:r>
          </a:p>
          <a:p>
            <a:pPr lvl="2"/>
            <a:r>
              <a:rPr lang="en-US" dirty="0" smtClean="0"/>
              <a:t>Not reproducing</a:t>
            </a:r>
          </a:p>
          <a:p>
            <a:pPr lvl="2"/>
            <a:r>
              <a:rPr lang="en-US" b="1" i="1" dirty="0" smtClean="0"/>
              <a:t>Very  </a:t>
            </a:r>
            <a:r>
              <a:rPr lang="en-US" b="1" dirty="0" smtClean="0"/>
              <a:t>RESISTANT</a:t>
            </a:r>
            <a:r>
              <a:rPr lang="en-US" dirty="0" smtClean="0"/>
              <a:t> to being killed</a:t>
            </a:r>
          </a:p>
          <a:p>
            <a:pPr>
              <a:buNone/>
            </a:pPr>
            <a:r>
              <a:rPr lang="en-US" sz="1800" dirty="0" smtClean="0">
                <a:hlinkClick r:id="rId3"/>
              </a:rPr>
              <a:t>http://www.youtube.com/watch?v=NAcowliknPs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3855065"/>
            <a:ext cx="3197908" cy="2344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883" y="1417638"/>
            <a:ext cx="1703917" cy="21748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Temperature</a:t>
            </a:r>
          </a:p>
          <a:p>
            <a:pPr lvl="1"/>
            <a:r>
              <a:rPr lang="en-US" dirty="0" smtClean="0"/>
              <a:t>Most pathogenic bacteria like 68 to 113</a:t>
            </a:r>
            <a:r>
              <a:rPr lang="en-US" baseline="30000" dirty="0" smtClean="0"/>
              <a:t>o</a:t>
            </a:r>
            <a:r>
              <a:rPr lang="en-US" dirty="0" smtClean="0"/>
              <a:t> F</a:t>
            </a:r>
            <a:endParaRPr lang="en-US" baseline="30000" dirty="0" smtClean="0"/>
          </a:p>
          <a:p>
            <a:pPr lvl="2"/>
            <a:r>
              <a:rPr lang="en-US" dirty="0" smtClean="0"/>
              <a:t>Considered Moderate Temperatures</a:t>
            </a:r>
          </a:p>
          <a:p>
            <a:pPr lvl="3"/>
            <a:r>
              <a:rPr lang="en-US" sz="2800" b="1" i="1" dirty="0" err="1" smtClean="0"/>
              <a:t>Mesophiles</a:t>
            </a:r>
            <a:endParaRPr lang="en-US" sz="2800" b="1" i="1" dirty="0" smtClean="0"/>
          </a:p>
          <a:p>
            <a:pPr lvl="4"/>
            <a:r>
              <a:rPr lang="en-US" sz="2400" b="1" i="1" dirty="0" err="1" smtClean="0"/>
              <a:t>Meso</a:t>
            </a:r>
            <a:r>
              <a:rPr lang="en-US" sz="2400" b="1" i="1" dirty="0" smtClean="0"/>
              <a:t> = middle</a:t>
            </a:r>
            <a:endParaRPr lang="en-US" sz="2400" b="1" i="1" dirty="0" smtClean="0"/>
          </a:p>
          <a:p>
            <a:pPr lvl="2"/>
            <a:r>
              <a:rPr lang="en-US" dirty="0" smtClean="0"/>
              <a:t>Grow well at body temperature – 98.6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</a:p>
          <a:p>
            <a:pPr lvl="2"/>
            <a:r>
              <a:rPr lang="en-US" b="1" i="1" dirty="0" smtClean="0"/>
              <a:t>Only 1% of organisms are pathogenic</a:t>
            </a:r>
          </a:p>
          <a:p>
            <a:pPr lvl="1"/>
            <a:r>
              <a:rPr lang="en-US" dirty="0" smtClean="0"/>
              <a:t>Some grow between 122 to 158</a:t>
            </a:r>
            <a:r>
              <a:rPr lang="en-US" baseline="30000" dirty="0" smtClean="0"/>
              <a:t>o</a:t>
            </a:r>
            <a:r>
              <a:rPr lang="en-US" dirty="0" smtClean="0"/>
              <a:t> F</a:t>
            </a:r>
          </a:p>
          <a:p>
            <a:pPr lvl="2"/>
            <a:r>
              <a:rPr lang="en-US" dirty="0" smtClean="0"/>
              <a:t>Called</a:t>
            </a:r>
          </a:p>
          <a:p>
            <a:pPr lvl="3"/>
            <a:r>
              <a:rPr lang="en-US" sz="2800" b="1" i="1" dirty="0" err="1" smtClean="0"/>
              <a:t>Thermophiles</a:t>
            </a:r>
            <a:endParaRPr lang="en-US" sz="2800" b="1" i="1" dirty="0" smtClean="0"/>
          </a:p>
          <a:p>
            <a:pPr lvl="4"/>
            <a:r>
              <a:rPr lang="en-US" sz="2595" b="1" i="1" dirty="0" smtClean="0"/>
              <a:t>Thermo = temperature</a:t>
            </a:r>
            <a:endParaRPr lang="en-US" sz="2595" b="1" i="1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468" y="2777067"/>
            <a:ext cx="2140532" cy="26150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Moisture / humidity</a:t>
            </a:r>
          </a:p>
          <a:p>
            <a:pPr lvl="1"/>
            <a:r>
              <a:rPr lang="en-US" dirty="0" smtClean="0"/>
              <a:t>Needed by vegetative Bacteria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Spore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 survive for a prolonged time without moisture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752" y="1735138"/>
            <a:ext cx="40386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975" y="4512559"/>
            <a:ext cx="2608950" cy="19642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3274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Light, especially Sunlight</a:t>
            </a:r>
          </a:p>
          <a:p>
            <a:pPr lvl="1"/>
            <a:r>
              <a:rPr lang="en-US" dirty="0" smtClean="0"/>
              <a:t>Able to kill organisms</a:t>
            </a:r>
          </a:p>
          <a:p>
            <a:pPr lvl="1"/>
            <a:r>
              <a:rPr lang="en-US" dirty="0" smtClean="0"/>
              <a:t>UV light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ange of 2537 Angstrom – Unit of visible light</a:t>
            </a:r>
          </a:p>
          <a:p>
            <a:pPr lvl="2"/>
            <a:r>
              <a:rPr lang="en-US" dirty="0" smtClean="0"/>
              <a:t>Most lethal</a:t>
            </a:r>
          </a:p>
          <a:p>
            <a:pPr lvl="2"/>
            <a:r>
              <a:rPr lang="en-US" dirty="0" smtClean="0"/>
              <a:t>Used to disinfect  air and purify the environment</a:t>
            </a:r>
          </a:p>
          <a:p>
            <a:pPr lvl="3"/>
            <a:r>
              <a:rPr lang="en-US" dirty="0" smtClean="0"/>
              <a:t>“</a:t>
            </a:r>
            <a:r>
              <a:rPr lang="en-US" dirty="0"/>
              <a:t>Research presented at </a:t>
            </a:r>
            <a:r>
              <a:rPr lang="en-US" dirty="0" err="1"/>
              <a:t>IDWeek</a:t>
            </a:r>
            <a:r>
              <a:rPr lang="en-US" dirty="0"/>
              <a:t> 2012 showed that a specific spectrum of ultraviolet light killed certain drug-resistant bacteria on the door handles, bedside tables and other surfaces of hospital rooms</a:t>
            </a:r>
            <a:r>
              <a:rPr lang="en-US" dirty="0" smtClean="0"/>
              <a:t>,”	</a:t>
            </a:r>
          </a:p>
          <a:p>
            <a:r>
              <a:rPr lang="en-US" b="1" i="1" dirty="0" smtClean="0"/>
              <a:t>Organisms like darkness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841" y="815614"/>
            <a:ext cx="2857500" cy="2004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424" y="2542518"/>
            <a:ext cx="1689120" cy="14329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U.V.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753" y="2965483"/>
            <a:ext cx="4240814" cy="3600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87" y="1207326"/>
            <a:ext cx="3960857" cy="2891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			Organism</a:t>
            </a:r>
          </a:p>
          <a:p>
            <a:pPr lvl="1"/>
            <a:r>
              <a:rPr lang="en-US" dirty="0" smtClean="0"/>
              <a:t>Very Small		Organism or living thing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Micro			bio		</a:t>
            </a:r>
            <a:r>
              <a:rPr lang="en-US" dirty="0" err="1" smtClean="0"/>
              <a:t>ology</a:t>
            </a:r>
            <a:endParaRPr lang="en-US" dirty="0" smtClean="0"/>
          </a:p>
          <a:p>
            <a:pPr lvl="1"/>
            <a:r>
              <a:rPr lang="en-US" dirty="0" smtClean="0"/>
              <a:t>Very small		living thing	study of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Acid Environment / pH</a:t>
            </a:r>
          </a:p>
          <a:p>
            <a:pPr lvl="1"/>
            <a:r>
              <a:rPr lang="en-US" dirty="0" smtClean="0"/>
              <a:t>Most will not grow in low pH / Acid</a:t>
            </a:r>
          </a:p>
          <a:p>
            <a:pPr lvl="2"/>
            <a:r>
              <a:rPr lang="en-US" dirty="0" smtClean="0"/>
              <a:t>4.4 pH or lower</a:t>
            </a:r>
          </a:p>
          <a:p>
            <a:pPr lvl="3"/>
            <a:r>
              <a:rPr lang="en-US" dirty="0" smtClean="0"/>
              <a:t>See chart</a:t>
            </a:r>
          </a:p>
          <a:p>
            <a:pPr lvl="1"/>
            <a:r>
              <a:rPr lang="en-US" dirty="0" smtClean="0"/>
              <a:t>Most like neutral pH – </a:t>
            </a:r>
          </a:p>
          <a:p>
            <a:pPr lvl="2"/>
            <a:r>
              <a:rPr lang="en-US" dirty="0" smtClean="0"/>
              <a:t>Similar to the human body</a:t>
            </a:r>
          </a:p>
          <a:p>
            <a:pPr lvl="2"/>
            <a:r>
              <a:rPr lang="en-US" dirty="0" smtClean="0"/>
              <a:t>7.0 to 7.8 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524" y="3106291"/>
            <a:ext cx="3721129" cy="34965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/>
              <a:t>B</a:t>
            </a:r>
            <a:r>
              <a:rPr lang="en-US" dirty="0" smtClean="0"/>
              <a:t>ody and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Pathogenic</a:t>
            </a:r>
          </a:p>
          <a:p>
            <a:pPr lvl="1"/>
            <a:r>
              <a:rPr lang="en-US" dirty="0" smtClean="0"/>
              <a:t>Don’t cause disease</a:t>
            </a:r>
          </a:p>
          <a:p>
            <a:pPr lvl="1"/>
            <a:r>
              <a:rPr lang="en-US" dirty="0" smtClean="0"/>
              <a:t>Used in Bread, Beer, Cheese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Pathogenic</a:t>
            </a:r>
          </a:p>
          <a:p>
            <a:pPr lvl="1"/>
            <a:r>
              <a:rPr lang="en-US" dirty="0" smtClean="0"/>
              <a:t>Cause disease</a:t>
            </a:r>
          </a:p>
          <a:p>
            <a:pPr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1417638"/>
            <a:ext cx="1845733" cy="153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33" y="1600200"/>
            <a:ext cx="1662004" cy="1662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883" y="2950213"/>
            <a:ext cx="1060450" cy="107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0" y="4373033"/>
            <a:ext cx="34417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Normal Flora</a:t>
            </a:r>
          </a:p>
          <a:p>
            <a:pPr lvl="1"/>
            <a:r>
              <a:rPr lang="en-US" dirty="0" smtClean="0"/>
              <a:t>Organisms that grow on and in the body </a:t>
            </a:r>
            <a:r>
              <a:rPr lang="en-US" b="1" i="1" u="sng" dirty="0" smtClean="0"/>
              <a:t>Normally</a:t>
            </a:r>
          </a:p>
          <a:p>
            <a:pPr lvl="1"/>
            <a:r>
              <a:rPr lang="en-US" b="1" i="1" dirty="0" smtClean="0"/>
              <a:t>Specific organisms in specific areas</a:t>
            </a:r>
            <a:endParaRPr lang="en-US" b="1" i="1" dirty="0" smtClean="0"/>
          </a:p>
          <a:p>
            <a:pPr lvl="2"/>
            <a:r>
              <a:rPr lang="en-US" i="1" dirty="0" smtClean="0"/>
              <a:t>Skin</a:t>
            </a:r>
          </a:p>
          <a:p>
            <a:pPr lvl="2"/>
            <a:r>
              <a:rPr lang="en-US" i="1" dirty="0" smtClean="0"/>
              <a:t>Digestive tract</a:t>
            </a:r>
          </a:p>
          <a:p>
            <a:pPr lvl="2"/>
            <a:r>
              <a:rPr lang="en-US" i="1" dirty="0" smtClean="0"/>
              <a:t>Respiratory tract</a:t>
            </a:r>
          </a:p>
          <a:p>
            <a:pPr lvl="2"/>
            <a:r>
              <a:rPr lang="en-US" i="1" dirty="0" smtClean="0"/>
              <a:t>Reproductive tract</a:t>
            </a:r>
          </a:p>
          <a:p>
            <a:pPr lvl="2"/>
            <a:endParaRPr lang="en-US" i="1" dirty="0" smtClean="0"/>
          </a:p>
          <a:p>
            <a:pPr lvl="1"/>
            <a:r>
              <a:rPr lang="en-US" dirty="0" smtClean="0"/>
              <a:t>Pathogenic in other areas of the body</a:t>
            </a:r>
          </a:p>
          <a:p>
            <a:pPr lvl="2"/>
            <a:r>
              <a:rPr lang="en-US" dirty="0" smtClean="0"/>
              <a:t>E-coli from bowel in Bladder – causes bladder infection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Resistant Organisms</a:t>
            </a:r>
          </a:p>
          <a:p>
            <a:pPr lvl="1"/>
            <a:r>
              <a:rPr lang="en-US" dirty="0" smtClean="0"/>
              <a:t>May adapt and change</a:t>
            </a:r>
          </a:p>
          <a:p>
            <a:pPr lvl="1"/>
            <a:r>
              <a:rPr lang="en-US" dirty="0" smtClean="0"/>
              <a:t>Do not respond to usual antibiotics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MRSA – </a:t>
            </a:r>
            <a:r>
              <a:rPr lang="en-US" dirty="0" err="1" smtClean="0"/>
              <a:t>Methicillin</a:t>
            </a:r>
            <a:r>
              <a:rPr lang="en-US" dirty="0" smtClean="0"/>
              <a:t> Resistant Staphylococcus </a:t>
            </a:r>
            <a:r>
              <a:rPr lang="en-US" dirty="0" err="1" smtClean="0"/>
              <a:t>Aureus</a:t>
            </a:r>
            <a:endParaRPr lang="en-US" dirty="0" smtClean="0"/>
          </a:p>
          <a:p>
            <a:pPr lvl="2"/>
            <a:r>
              <a:rPr lang="en-US" dirty="0" smtClean="0"/>
              <a:t>VRE – </a:t>
            </a:r>
            <a:r>
              <a:rPr lang="en-US" dirty="0" err="1" smtClean="0"/>
              <a:t>Vancomycin</a:t>
            </a:r>
            <a:r>
              <a:rPr lang="en-US" dirty="0" smtClean="0"/>
              <a:t> Resistant </a:t>
            </a:r>
            <a:r>
              <a:rPr lang="en-US" dirty="0" err="1" smtClean="0"/>
              <a:t>Entercocci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sz="1600" dirty="0" smtClean="0">
                <a:hlinkClick r:id="rId2"/>
              </a:rPr>
              <a:t>http://www.youtube.com/watch?v=ZuybyjV_3Ko&amp;feature=related</a:t>
            </a:r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>
                <a:hlinkClick r:id="rId3"/>
              </a:rPr>
              <a:t>http://www.youtube.com/watch?v=tqOVYpkZ0qs&amp;feature=related</a:t>
            </a:r>
            <a:endParaRPr lang="en-US" sz="1600" dirty="0" smtClean="0"/>
          </a:p>
          <a:p>
            <a:pPr lvl="2"/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Other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916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Viruses</a:t>
            </a:r>
          </a:p>
          <a:p>
            <a:pPr lvl="1"/>
            <a:r>
              <a:rPr lang="en-US" dirty="0" smtClean="0"/>
              <a:t>Much smaller than bacteria</a:t>
            </a:r>
          </a:p>
          <a:p>
            <a:pPr lvl="2"/>
            <a:r>
              <a:rPr lang="en-US" dirty="0" smtClean="0"/>
              <a:t>Needs special microscope</a:t>
            </a:r>
          </a:p>
          <a:p>
            <a:pPr lvl="1"/>
            <a:r>
              <a:rPr lang="en-US" dirty="0" smtClean="0"/>
              <a:t>Is carried from place to place</a:t>
            </a:r>
          </a:p>
          <a:p>
            <a:pPr lvl="2"/>
            <a:r>
              <a:rPr lang="en-US" dirty="0" smtClean="0"/>
              <a:t>Air, Water, Human HOST </a:t>
            </a:r>
          </a:p>
          <a:p>
            <a:pPr lvl="1"/>
            <a:r>
              <a:rPr lang="en-US" dirty="0" smtClean="0"/>
              <a:t>Enters cell	</a:t>
            </a:r>
          </a:p>
          <a:p>
            <a:pPr lvl="2"/>
            <a:r>
              <a:rPr lang="en-US" dirty="0" smtClean="0"/>
              <a:t>Uses the cells genetic materials to reproduce</a:t>
            </a:r>
          </a:p>
          <a:p>
            <a:pPr lvl="1"/>
            <a:r>
              <a:rPr lang="en-US" dirty="0" smtClean="0"/>
              <a:t>Some can survive outside of the cell / body</a:t>
            </a:r>
          </a:p>
          <a:p>
            <a:pPr lvl="3"/>
            <a:r>
              <a:rPr lang="en-US" dirty="0" smtClean="0"/>
              <a:t>On surfaces</a:t>
            </a:r>
          </a:p>
          <a:p>
            <a:r>
              <a:rPr lang="en-US" sz="1946" dirty="0" smtClean="0">
                <a:hlinkClick r:id="rId2"/>
              </a:rPr>
              <a:t>http://www.youtube.com/watch?v=TVLo2CtB3GA&amp;feature=related</a:t>
            </a:r>
            <a:endParaRPr lang="en-US" sz="1946" dirty="0" smtClean="0"/>
          </a:p>
          <a:p>
            <a:r>
              <a:rPr lang="en-US" sz="2162" dirty="0" err="1" smtClean="0"/>
              <a:t>Bacteriophage</a:t>
            </a:r>
            <a:endParaRPr lang="en-US" sz="2162" dirty="0" smtClean="0"/>
          </a:p>
          <a:p>
            <a:r>
              <a:rPr lang="en-US" sz="1946" dirty="0" smtClean="0">
                <a:hlinkClick r:id="rId3"/>
              </a:rPr>
              <a:t>http://www.youtube.com/watch?v=9hzUjx_oD8E</a:t>
            </a:r>
            <a:endParaRPr lang="en-US" sz="1946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184" y="151484"/>
            <a:ext cx="26416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159" y="2480156"/>
            <a:ext cx="2504841" cy="18955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Diseases</a:t>
            </a:r>
          </a:p>
          <a:p>
            <a:pPr lvl="1"/>
            <a:r>
              <a:rPr lang="en-US" dirty="0" smtClean="0"/>
              <a:t>Measles, mumps, polio, cold sores, warts, hepatitis, AIDS, influenza and others</a:t>
            </a:r>
          </a:p>
          <a:p>
            <a:r>
              <a:rPr lang="en-US" dirty="0" smtClean="0"/>
              <a:t>Hepatitis</a:t>
            </a:r>
          </a:p>
          <a:p>
            <a:pPr lvl="1"/>
            <a:r>
              <a:rPr lang="en-US" dirty="0" smtClean="0"/>
              <a:t>A – from food </a:t>
            </a:r>
          </a:p>
          <a:p>
            <a:pPr lvl="1"/>
            <a:r>
              <a:rPr lang="en-US" dirty="0" smtClean="0"/>
              <a:t>B	</a:t>
            </a:r>
          </a:p>
          <a:p>
            <a:pPr lvl="1"/>
            <a:r>
              <a:rPr lang="en-US" dirty="0" smtClean="0"/>
              <a:t>C         All the rest can be in Body Fluids</a:t>
            </a:r>
          </a:p>
          <a:p>
            <a:pPr lvl="1"/>
            <a:r>
              <a:rPr lang="en-US" dirty="0" smtClean="0"/>
              <a:t>D</a:t>
            </a:r>
          </a:p>
          <a:p>
            <a:pPr lvl="1"/>
            <a:r>
              <a:rPr lang="en-US" dirty="0" smtClean="0"/>
              <a:t>E – oral intake – usually contaminated water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Hepatitis B</a:t>
            </a:r>
          </a:p>
          <a:p>
            <a:pPr lvl="2"/>
            <a:r>
              <a:rPr lang="en-US" dirty="0" smtClean="0"/>
              <a:t>Caused by Hepatitis B Virus -    HBV</a:t>
            </a:r>
          </a:p>
          <a:p>
            <a:pPr lvl="3"/>
            <a:r>
              <a:rPr lang="en-US" dirty="0" smtClean="0"/>
              <a:t>Transmitted by blood / body fluids / STD / perinatal / IV drug abusers</a:t>
            </a:r>
          </a:p>
          <a:p>
            <a:pPr lvl="3"/>
            <a:r>
              <a:rPr lang="en-US" dirty="0" smtClean="0"/>
              <a:t>Results in Hepatitis – inflammation of the liver</a:t>
            </a:r>
          </a:p>
          <a:p>
            <a:pPr lvl="2"/>
            <a:r>
              <a:rPr lang="en-US" dirty="0" smtClean="0"/>
              <a:t>Can be resolved </a:t>
            </a:r>
          </a:p>
          <a:p>
            <a:pPr lvl="3"/>
            <a:r>
              <a:rPr lang="en-US" dirty="0" smtClean="0"/>
              <a:t>Causes production of Hepatitis B Antibodies – HBsAb</a:t>
            </a:r>
          </a:p>
          <a:p>
            <a:pPr lvl="2"/>
            <a:r>
              <a:rPr lang="en-US" dirty="0" smtClean="0"/>
              <a:t>10% become chronic</a:t>
            </a:r>
          </a:p>
          <a:p>
            <a:pPr lvl="3"/>
            <a:r>
              <a:rPr lang="en-US" dirty="0" smtClean="0"/>
              <a:t>Can cause cirrhosis or liver cancer over time</a:t>
            </a:r>
          </a:p>
          <a:p>
            <a:pPr lvl="2"/>
            <a:r>
              <a:rPr lang="en-US" dirty="0" smtClean="0"/>
              <a:t>Vaccination is available – </a:t>
            </a:r>
            <a:r>
              <a:rPr lang="en-US" sz="2000" dirty="0" smtClean="0"/>
              <a:t>provides protection</a:t>
            </a:r>
          </a:p>
          <a:p>
            <a:pPr lvl="3"/>
            <a:r>
              <a:rPr lang="en-US" dirty="0" smtClean="0"/>
              <a:t>Requires 3 injections over 6 months</a:t>
            </a:r>
          </a:p>
          <a:p>
            <a:pPr lvl="3"/>
            <a:r>
              <a:rPr lang="en-US" dirty="0" smtClean="0"/>
              <a:t>Should produce Hepatitis B Antibodies</a:t>
            </a:r>
          </a:p>
          <a:p>
            <a:pPr lvl="2"/>
            <a:r>
              <a:rPr lang="en-US" b="1" i="1" dirty="0" smtClean="0"/>
              <a:t>Very difficult to kill</a:t>
            </a:r>
          </a:p>
          <a:p>
            <a:pPr lvl="3"/>
            <a:r>
              <a:rPr lang="en-US" b="1" i="1" dirty="0" smtClean="0"/>
              <a:t>Can live on surfaces for 24+ hours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AIDS – Acquired Immune Deficiency Syndrome</a:t>
            </a:r>
          </a:p>
          <a:p>
            <a:pPr lvl="2"/>
            <a:r>
              <a:rPr lang="en-US" dirty="0" smtClean="0"/>
              <a:t>Caused by Human Immunodeficiency Virus – HIV</a:t>
            </a:r>
          </a:p>
          <a:p>
            <a:pPr lvl="3"/>
            <a:r>
              <a:rPr lang="en-US" dirty="0" smtClean="0"/>
              <a:t>Transmitted by blood / body fluids / STD / IV drug abusers</a:t>
            </a:r>
          </a:p>
          <a:p>
            <a:pPr lvl="4"/>
            <a:r>
              <a:rPr lang="en-US" dirty="0" smtClean="0"/>
              <a:t>May have initial symptoms of flu infection</a:t>
            </a:r>
          </a:p>
          <a:p>
            <a:pPr lvl="3"/>
            <a:r>
              <a:rPr lang="en-US" dirty="0" smtClean="0"/>
              <a:t>Obligate parasite – </a:t>
            </a:r>
          </a:p>
          <a:p>
            <a:pPr lvl="4"/>
            <a:r>
              <a:rPr lang="en-US" dirty="0" smtClean="0"/>
              <a:t>must live in human cells</a:t>
            </a:r>
          </a:p>
          <a:p>
            <a:pPr lvl="3"/>
            <a:r>
              <a:rPr lang="en-US" dirty="0" smtClean="0"/>
              <a:t>Damages immune response</a:t>
            </a:r>
          </a:p>
          <a:p>
            <a:pPr lvl="4"/>
            <a:r>
              <a:rPr lang="en-US" dirty="0" smtClean="0"/>
              <a:t>Leaves people open to </a:t>
            </a:r>
            <a:r>
              <a:rPr lang="en-US" i="1" dirty="0" smtClean="0"/>
              <a:t>opportunistic </a:t>
            </a:r>
            <a:r>
              <a:rPr lang="en-US" dirty="0" smtClean="0"/>
              <a:t> infections / cancers</a:t>
            </a:r>
          </a:p>
          <a:p>
            <a:pPr lvl="3"/>
            <a:r>
              <a:rPr lang="en-US" dirty="0" smtClean="0"/>
              <a:t>Symptoms may not occur for years</a:t>
            </a:r>
          </a:p>
          <a:p>
            <a:pPr lvl="4"/>
            <a:r>
              <a:rPr lang="en-US" dirty="0" smtClean="0"/>
              <a:t>Will be for whatever opportunistic disease occurs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Protozoa </a:t>
            </a:r>
          </a:p>
          <a:p>
            <a:pPr lvl="1"/>
            <a:r>
              <a:rPr lang="en-US" dirty="0" smtClean="0"/>
              <a:t>One Celled Animal Organism</a:t>
            </a:r>
          </a:p>
          <a:p>
            <a:pPr lvl="2"/>
            <a:r>
              <a:rPr lang="en-US" dirty="0" smtClean="0"/>
              <a:t>Can change shape</a:t>
            </a:r>
          </a:p>
          <a:p>
            <a:pPr lvl="2"/>
            <a:r>
              <a:rPr lang="en-US" dirty="0" smtClean="0"/>
              <a:t>Can move in environment with </a:t>
            </a:r>
            <a:r>
              <a:rPr lang="en-US" dirty="0" err="1" smtClean="0"/>
              <a:t>Pseudopods</a:t>
            </a:r>
            <a:endParaRPr lang="en-US" dirty="0" smtClean="0"/>
          </a:p>
          <a:p>
            <a:pPr lvl="3"/>
            <a:r>
              <a:rPr lang="en-US" dirty="0" smtClean="0"/>
              <a:t>Called AMEBOID MOVEMENT</a:t>
            </a:r>
          </a:p>
          <a:p>
            <a:pPr lvl="3"/>
            <a:r>
              <a:rPr lang="en-US" dirty="0" smtClean="0"/>
              <a:t>Can use </a:t>
            </a:r>
            <a:r>
              <a:rPr lang="en-US" dirty="0" err="1" smtClean="0"/>
              <a:t>Phagocytosis</a:t>
            </a:r>
            <a:endParaRPr lang="en-US" dirty="0" smtClean="0"/>
          </a:p>
          <a:p>
            <a:pPr lvl="3"/>
            <a:endParaRPr lang="en-US" dirty="0" smtClean="0">
              <a:hlinkClick r:id="rId2"/>
            </a:endParaRPr>
          </a:p>
          <a:p>
            <a:pPr lvl="1"/>
            <a:r>
              <a:rPr lang="en-US" sz="1946" dirty="0" smtClean="0">
                <a:hlinkClick r:id="rId2"/>
              </a:rPr>
              <a:t>http://www.youtube.com/watch?v=fpOxgAU5fFQ</a:t>
            </a:r>
            <a:endParaRPr lang="en-US" sz="1946" dirty="0" smtClean="0"/>
          </a:p>
          <a:p>
            <a:pPr lvl="3">
              <a:buNone/>
            </a:pPr>
            <a:endParaRPr lang="en-US" dirty="0" smtClean="0"/>
          </a:p>
          <a:p>
            <a:pPr lvl="1"/>
            <a:r>
              <a:rPr lang="en-US" dirty="0" smtClean="0"/>
              <a:t>Diseases</a:t>
            </a:r>
          </a:p>
          <a:p>
            <a:pPr lvl="2"/>
            <a:r>
              <a:rPr lang="en-US" dirty="0" smtClean="0"/>
              <a:t>Malaria</a:t>
            </a:r>
          </a:p>
          <a:p>
            <a:pPr lvl="2"/>
            <a:r>
              <a:rPr lang="en-US" dirty="0" smtClean="0"/>
              <a:t>Trichomonas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860" y="0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231" y="4537296"/>
            <a:ext cx="3747594" cy="204638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Fungus,   fungi (pleural)</a:t>
            </a:r>
          </a:p>
          <a:p>
            <a:pPr lvl="2"/>
            <a:r>
              <a:rPr lang="en-US" dirty="0" smtClean="0"/>
              <a:t>Plant like organism</a:t>
            </a:r>
          </a:p>
          <a:p>
            <a:pPr lvl="2"/>
            <a:r>
              <a:rPr lang="en-US" dirty="0" smtClean="0"/>
              <a:t>Are parasites ( live off of living material)</a:t>
            </a:r>
          </a:p>
          <a:p>
            <a:pPr lvl="3"/>
            <a:r>
              <a:rPr lang="en-US" dirty="0" smtClean="0"/>
              <a:t>Ringworm, lung disease</a:t>
            </a:r>
          </a:p>
          <a:p>
            <a:pPr lvl="4"/>
            <a:r>
              <a:rPr lang="en-US" dirty="0" err="1" smtClean="0"/>
              <a:t>histoplamosis</a:t>
            </a:r>
            <a:endParaRPr lang="en-US" dirty="0" smtClean="0"/>
          </a:p>
          <a:p>
            <a:pPr lvl="1"/>
            <a:r>
              <a:rPr lang="en-US" dirty="0" smtClean="0"/>
              <a:t>Yeasts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Molds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030" y="3173491"/>
            <a:ext cx="2829983" cy="1883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64" y="4315578"/>
            <a:ext cx="2236966" cy="229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Duty to:</a:t>
            </a:r>
          </a:p>
          <a:p>
            <a:pPr lvl="1"/>
            <a:r>
              <a:rPr lang="en-US" sz="3027" dirty="0" smtClean="0"/>
              <a:t>Protect the patient from infection</a:t>
            </a:r>
          </a:p>
          <a:p>
            <a:pPr lvl="1"/>
            <a:r>
              <a:rPr lang="en-US" sz="3027" dirty="0" smtClean="0"/>
              <a:t>Protect yourself from infection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causes infection?</a:t>
            </a:r>
          </a:p>
          <a:p>
            <a:pPr lvl="1"/>
            <a:r>
              <a:rPr lang="en-US" dirty="0" smtClean="0"/>
              <a:t>Microorganisms</a:t>
            </a:r>
          </a:p>
          <a:p>
            <a:pPr lvl="1"/>
            <a:r>
              <a:rPr lang="en-US" dirty="0" smtClean="0"/>
              <a:t>E-coli Story</a:t>
            </a:r>
          </a:p>
          <a:p>
            <a:endParaRPr lang="en-US" dirty="0" smtClean="0"/>
          </a:p>
          <a:p>
            <a:r>
              <a:rPr lang="en-US" sz="4324" b="1" i="1" dirty="0" smtClean="0"/>
              <a:t>Infection Control</a:t>
            </a:r>
            <a:endParaRPr lang="en-US" sz="4324" b="1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Microorganism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 of transmission</a:t>
            </a:r>
          </a:p>
          <a:p>
            <a:pPr lvl="1"/>
            <a:r>
              <a:rPr lang="en-US" dirty="0" smtClean="0"/>
              <a:t>How does it get to someone else</a:t>
            </a:r>
          </a:p>
          <a:p>
            <a:pPr lvl="2"/>
            <a:r>
              <a:rPr lang="en-US" dirty="0" smtClean="0"/>
              <a:t>Person to person contact</a:t>
            </a:r>
          </a:p>
          <a:p>
            <a:pPr lvl="3"/>
            <a:r>
              <a:rPr lang="en-US" dirty="0" smtClean="0"/>
              <a:t>Direct – touching someone</a:t>
            </a:r>
          </a:p>
          <a:p>
            <a:pPr lvl="4"/>
            <a:r>
              <a:rPr lang="en-US" dirty="0" smtClean="0"/>
              <a:t>You shake hands</a:t>
            </a:r>
          </a:p>
          <a:p>
            <a:pPr lvl="3"/>
            <a:r>
              <a:rPr lang="en-US" dirty="0" smtClean="0"/>
              <a:t>Indirect – you touch something and then they touch it</a:t>
            </a:r>
          </a:p>
          <a:p>
            <a:pPr lvl="4"/>
            <a:r>
              <a:rPr lang="en-US" dirty="0" smtClean="0"/>
              <a:t>You use the phone and then they do</a:t>
            </a:r>
          </a:p>
          <a:p>
            <a:pPr lvl="2"/>
            <a:r>
              <a:rPr lang="en-US" dirty="0" smtClean="0"/>
              <a:t>Airborne spread</a:t>
            </a:r>
          </a:p>
          <a:p>
            <a:pPr lvl="3"/>
            <a:r>
              <a:rPr lang="en-US" dirty="0" smtClean="0"/>
              <a:t>Through the air</a:t>
            </a:r>
          </a:p>
          <a:p>
            <a:pPr lvl="2"/>
            <a:r>
              <a:rPr lang="en-US" dirty="0" smtClean="0"/>
              <a:t>Vectors</a:t>
            </a:r>
          </a:p>
          <a:p>
            <a:pPr lvl="3"/>
            <a:r>
              <a:rPr lang="en-US" dirty="0" smtClean="0"/>
              <a:t>You get bit by a bat infected with rabies</a:t>
            </a:r>
          </a:p>
          <a:p>
            <a:pPr lvl="3"/>
            <a:r>
              <a:rPr lang="en-US" dirty="0" smtClean="0"/>
              <a:t>You get bit by a deer fly and get Lyme disease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SCN2024_17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945391" y="274638"/>
            <a:ext cx="11139258" cy="61261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lairMdITC TT-Medium"/>
                <a:cs typeface="BlairMdITC TT-Medium"/>
              </a:rPr>
              <a:t>Causative agent</a:t>
            </a:r>
          </a:p>
          <a:p>
            <a:pPr lvl="1"/>
            <a:r>
              <a:rPr lang="en-US" dirty="0" smtClean="0"/>
              <a:t>Invasiveness</a:t>
            </a:r>
          </a:p>
          <a:p>
            <a:pPr lvl="1"/>
            <a:r>
              <a:rPr lang="en-US" dirty="0" err="1" smtClean="0"/>
              <a:t>Pathogenicity</a:t>
            </a:r>
            <a:endParaRPr lang="en-US" dirty="0" smtClean="0"/>
          </a:p>
          <a:p>
            <a:pPr lvl="1"/>
            <a:r>
              <a:rPr lang="en-US" dirty="0" smtClean="0"/>
              <a:t>Virulence – </a:t>
            </a:r>
          </a:p>
          <a:p>
            <a:pPr lvl="2"/>
            <a:r>
              <a:rPr lang="en-US" dirty="0" smtClean="0"/>
              <a:t>Very capable to cause disease</a:t>
            </a:r>
          </a:p>
          <a:p>
            <a:pPr lvl="1"/>
            <a:r>
              <a:rPr lang="en-US" dirty="0" smtClean="0"/>
              <a:t>Infectious Dose</a:t>
            </a:r>
          </a:p>
          <a:p>
            <a:pPr lvl="1"/>
            <a:r>
              <a:rPr lang="en-US" dirty="0" smtClean="0"/>
              <a:t>Viability – </a:t>
            </a:r>
          </a:p>
          <a:p>
            <a:pPr lvl="2"/>
            <a:r>
              <a:rPr lang="en-US" dirty="0" smtClean="0"/>
              <a:t>Survives well outside of host</a:t>
            </a:r>
          </a:p>
          <a:p>
            <a:pPr lvl="1"/>
            <a:r>
              <a:rPr lang="en-US" dirty="0" smtClean="0"/>
              <a:t>Ability to have resistance to antimicrobials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lairMdITC TT-Medium"/>
                <a:cs typeface="BlairMdITC TT-Medium"/>
              </a:rPr>
              <a:t>Reservoir</a:t>
            </a:r>
          </a:p>
          <a:p>
            <a:pPr lvl="1"/>
            <a:r>
              <a:rPr lang="en-US" dirty="0" smtClean="0"/>
              <a:t>Where it can survive</a:t>
            </a:r>
          </a:p>
          <a:p>
            <a:pPr lvl="2"/>
            <a:r>
              <a:rPr lang="en-US" dirty="0" smtClean="0"/>
              <a:t>People</a:t>
            </a:r>
          </a:p>
          <a:p>
            <a:pPr lvl="3"/>
            <a:r>
              <a:rPr lang="en-US" dirty="0" smtClean="0"/>
              <a:t>Patient and healthcare workers</a:t>
            </a:r>
          </a:p>
          <a:p>
            <a:pPr lvl="3"/>
            <a:r>
              <a:rPr lang="en-US" dirty="0" smtClean="0"/>
              <a:t>Carriers – have organism but not sick</a:t>
            </a:r>
          </a:p>
          <a:p>
            <a:pPr lvl="4"/>
            <a:r>
              <a:rPr lang="en-US" dirty="0" smtClean="0"/>
              <a:t>Can pass it on to others</a:t>
            </a:r>
          </a:p>
          <a:p>
            <a:pPr lvl="2"/>
            <a:r>
              <a:rPr lang="en-US" dirty="0" smtClean="0"/>
              <a:t>Equipment</a:t>
            </a:r>
          </a:p>
          <a:p>
            <a:pPr lvl="3"/>
            <a:r>
              <a:rPr lang="en-US" dirty="0" smtClean="0"/>
              <a:t>Fomites – inanimate objects</a:t>
            </a:r>
          </a:p>
          <a:p>
            <a:pPr lvl="2"/>
            <a:r>
              <a:rPr lang="en-US" dirty="0" smtClean="0"/>
              <a:t>Environment</a:t>
            </a:r>
          </a:p>
          <a:p>
            <a:pPr lvl="2"/>
            <a:r>
              <a:rPr lang="en-US" dirty="0" smtClean="0"/>
              <a:t>Animals </a:t>
            </a:r>
          </a:p>
          <a:p>
            <a:pPr lvl="1"/>
            <a:r>
              <a:rPr lang="en-US" dirty="0" smtClean="0"/>
              <a:t>Cleanliness can eliminate</a:t>
            </a:r>
          </a:p>
          <a:p>
            <a:pPr lvl="2"/>
            <a:r>
              <a:rPr lang="en-US" dirty="0" smtClean="0"/>
              <a:t>To include disinfection and sterilization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3302F"/>
                </a:solidFill>
                <a:latin typeface="BlairMdITC TT-Medium"/>
                <a:cs typeface="BlairMdITC TT-Medium"/>
              </a:rPr>
              <a:t>Portal of exit</a:t>
            </a:r>
          </a:p>
          <a:p>
            <a:pPr lvl="1"/>
            <a:r>
              <a:rPr lang="en-US" dirty="0" smtClean="0"/>
              <a:t>Respiratory tract</a:t>
            </a:r>
          </a:p>
          <a:p>
            <a:pPr lvl="1"/>
            <a:r>
              <a:rPr lang="en-US" dirty="0" smtClean="0"/>
              <a:t>Genitourinary tract</a:t>
            </a:r>
          </a:p>
          <a:p>
            <a:pPr lvl="1"/>
            <a:r>
              <a:rPr lang="en-US" dirty="0" smtClean="0"/>
              <a:t>Gastrointestinal tract</a:t>
            </a:r>
          </a:p>
          <a:p>
            <a:pPr lvl="1"/>
            <a:r>
              <a:rPr lang="en-US" dirty="0" smtClean="0"/>
              <a:t>Skin / mucous membranes</a:t>
            </a:r>
          </a:p>
          <a:p>
            <a:pPr lvl="1"/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Placenta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3302F"/>
                </a:solidFill>
                <a:latin typeface="BlairMdITC TT-Medium"/>
                <a:cs typeface="BlairMdITC TT-Medium"/>
              </a:rPr>
              <a:t>Mode of Transmission</a:t>
            </a:r>
          </a:p>
          <a:p>
            <a:pPr lvl="1"/>
            <a:r>
              <a:rPr lang="en-US" dirty="0" smtClean="0"/>
              <a:t>Contact – person to person</a:t>
            </a:r>
          </a:p>
          <a:p>
            <a:pPr lvl="2"/>
            <a:r>
              <a:rPr lang="en-US" dirty="0" smtClean="0"/>
              <a:t>Direct – hands are the most common</a:t>
            </a:r>
          </a:p>
          <a:p>
            <a:pPr lvl="2"/>
            <a:r>
              <a:rPr lang="en-US" dirty="0" smtClean="0"/>
              <a:t>Indirect – from objects that have been </a:t>
            </a:r>
            <a:r>
              <a:rPr lang="en-US" dirty="0" smtClean="0"/>
              <a:t>touched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Common </a:t>
            </a:r>
            <a:r>
              <a:rPr lang="en-US" dirty="0" smtClean="0"/>
              <a:t>vehicle – </a:t>
            </a:r>
            <a:r>
              <a:rPr lang="en-US" b="1" dirty="0" err="1" smtClean="0"/>
              <a:t>Fomite</a:t>
            </a:r>
            <a:r>
              <a:rPr lang="en-US" b="1" dirty="0" smtClean="0"/>
              <a:t> </a:t>
            </a:r>
          </a:p>
          <a:p>
            <a:pPr lvl="2"/>
            <a:r>
              <a:rPr lang="en-US" dirty="0" smtClean="0"/>
              <a:t>Item, food </a:t>
            </a:r>
            <a:r>
              <a:rPr lang="en-US" dirty="0" smtClean="0"/>
              <a:t>or blood with infectious agents in them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75" y="1192126"/>
            <a:ext cx="2133600" cy="143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43" y="4811209"/>
            <a:ext cx="2133600" cy="181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691063"/>
            <a:ext cx="2878667" cy="1936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008" y="4811209"/>
            <a:ext cx="2946207" cy="1649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2434" y="2627226"/>
            <a:ext cx="152400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81337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Airborne</a:t>
            </a:r>
            <a:endParaRPr lang="en-US" dirty="0" smtClean="0"/>
          </a:p>
          <a:p>
            <a:pPr lvl="2"/>
            <a:r>
              <a:rPr lang="en-US" dirty="0" smtClean="0"/>
              <a:t>Droplet</a:t>
            </a:r>
          </a:p>
          <a:p>
            <a:pPr lvl="3"/>
            <a:r>
              <a:rPr lang="en-US" dirty="0" smtClean="0"/>
              <a:t>Heavy</a:t>
            </a:r>
          </a:p>
          <a:p>
            <a:pPr lvl="3"/>
            <a:r>
              <a:rPr lang="en-US" dirty="0" smtClean="0"/>
              <a:t>Go short distance</a:t>
            </a:r>
          </a:p>
          <a:p>
            <a:pPr lvl="2"/>
            <a:r>
              <a:rPr lang="en-US" dirty="0" smtClean="0"/>
              <a:t>Droplet nuclei</a:t>
            </a:r>
          </a:p>
          <a:p>
            <a:pPr lvl="3"/>
            <a:r>
              <a:rPr lang="en-US" dirty="0" smtClean="0"/>
              <a:t>Lighter</a:t>
            </a:r>
          </a:p>
          <a:p>
            <a:pPr lvl="3"/>
            <a:r>
              <a:rPr lang="en-US" dirty="0" smtClean="0"/>
              <a:t>Float through the air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Vector – can move organisms by them selves</a:t>
            </a:r>
          </a:p>
          <a:p>
            <a:pPr lvl="2"/>
            <a:r>
              <a:rPr lang="en-US" dirty="0" smtClean="0"/>
              <a:t>Tick</a:t>
            </a:r>
          </a:p>
          <a:p>
            <a:pPr lvl="2"/>
            <a:r>
              <a:rPr lang="en-US" dirty="0" err="1" smtClean="0"/>
              <a:t>Mosquitoe</a:t>
            </a:r>
            <a:endParaRPr lang="en-US" dirty="0" smtClean="0"/>
          </a:p>
          <a:p>
            <a:pPr lvl="2"/>
            <a:r>
              <a:rPr lang="en-US" dirty="0" smtClean="0"/>
              <a:t>Flea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560" y="1371600"/>
            <a:ext cx="4655440" cy="2294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818" y="4866538"/>
            <a:ext cx="2369092" cy="2167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359" y="4939670"/>
            <a:ext cx="2734641" cy="191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3238"/>
            <a:ext cx="7313613" cy="5287962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Must enter a </a:t>
            </a:r>
            <a:r>
              <a:rPr lang="en-US" dirty="0" smtClean="0">
                <a:solidFill>
                  <a:srgbClr val="F3302F"/>
                </a:solidFill>
                <a:latin typeface="BlairMdITC TT-Medium"/>
                <a:cs typeface="BlairMdITC TT-Medium"/>
              </a:rPr>
              <a:t>susceptible host</a:t>
            </a:r>
          </a:p>
          <a:p>
            <a:pPr marL="742950" lvl="2" indent="-342900"/>
            <a:r>
              <a:rPr lang="en-US" dirty="0" smtClean="0"/>
              <a:t>Age </a:t>
            </a:r>
          </a:p>
          <a:p>
            <a:pPr marL="1200150" lvl="3" indent="-342900"/>
            <a:r>
              <a:rPr lang="en-US" dirty="0" smtClean="0"/>
              <a:t>Older and very young</a:t>
            </a:r>
          </a:p>
          <a:p>
            <a:pPr marL="1200150" lvl="3" indent="-342900"/>
            <a:endParaRPr lang="en-US" dirty="0" smtClean="0"/>
          </a:p>
          <a:p>
            <a:pPr marL="742950" lvl="2" indent="-342900"/>
            <a:r>
              <a:rPr lang="en-US" dirty="0" smtClean="0"/>
              <a:t>Diseases</a:t>
            </a:r>
          </a:p>
          <a:p>
            <a:pPr marL="1200150" lvl="3" indent="-342900"/>
            <a:r>
              <a:rPr lang="en-US" dirty="0" smtClean="0"/>
              <a:t>Diabetes, cancer, respiratory disease</a:t>
            </a:r>
          </a:p>
          <a:p>
            <a:pPr marL="1200150" lvl="3" indent="-342900"/>
            <a:endParaRPr lang="en-US" dirty="0" smtClean="0"/>
          </a:p>
          <a:p>
            <a:pPr marL="742950" lvl="2" indent="-342900"/>
            <a:r>
              <a:rPr lang="en-US" dirty="0" smtClean="0"/>
              <a:t>Nutritional state</a:t>
            </a:r>
          </a:p>
          <a:p>
            <a:pPr marL="742950" lvl="2" indent="-342900"/>
            <a:endParaRPr lang="en-US" dirty="0" smtClean="0"/>
          </a:p>
          <a:p>
            <a:pPr marL="742950" lvl="2" indent="-342900"/>
            <a:endParaRPr lang="en-US" dirty="0" smtClean="0"/>
          </a:p>
          <a:p>
            <a:pPr marL="742950" lvl="2" indent="-342900"/>
            <a:r>
              <a:rPr lang="en-US" dirty="0" smtClean="0"/>
              <a:t>Compromised immunity</a:t>
            </a:r>
          </a:p>
          <a:p>
            <a:pPr marL="1200150" lvl="3" indent="-342900"/>
            <a:r>
              <a:rPr lang="en-US" dirty="0" smtClean="0"/>
              <a:t>AIDS, chemotherapy, on </a:t>
            </a:r>
            <a:r>
              <a:rPr lang="en-US" dirty="0" smtClean="0"/>
              <a:t>steroids, other infections</a:t>
            </a:r>
          </a:p>
          <a:p>
            <a:pPr marL="858838" lvl="2" indent="-342900"/>
            <a:endParaRPr lang="en-US" dirty="0" smtClean="0"/>
          </a:p>
          <a:p>
            <a:pPr marL="858838" lvl="2" indent="-342900"/>
            <a:r>
              <a:rPr lang="en-US" dirty="0" smtClean="0"/>
              <a:t>Trauma</a:t>
            </a:r>
          </a:p>
          <a:p>
            <a:pPr marL="1200150" lvl="3" indent="-342900">
              <a:buNone/>
            </a:pPr>
            <a:endParaRPr lang="en-US" dirty="0" smtClean="0"/>
          </a:p>
          <a:p>
            <a:pPr marL="1657350" lvl="4" indent="-34290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854" y="961497"/>
            <a:ext cx="1495813" cy="1350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108" y="745067"/>
            <a:ext cx="1243225" cy="1566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470" y="2844799"/>
            <a:ext cx="1519638" cy="1595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495" y="3014134"/>
            <a:ext cx="2339676" cy="1426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5334000"/>
            <a:ext cx="2032000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cs typeface="BlairMdITC TT-Medium"/>
              </a:rPr>
              <a:t>Have a </a:t>
            </a:r>
            <a:r>
              <a:rPr lang="en-US" dirty="0" smtClean="0">
                <a:solidFill>
                  <a:srgbClr val="F3302F"/>
                </a:solidFill>
                <a:latin typeface="BlairMdITC TT-Medium"/>
                <a:cs typeface="BlairMdITC TT-Medium"/>
              </a:rPr>
              <a:t>Portal </a:t>
            </a:r>
            <a:r>
              <a:rPr lang="en-US" dirty="0" smtClean="0">
                <a:solidFill>
                  <a:srgbClr val="F3302F"/>
                </a:solidFill>
                <a:latin typeface="BlairMdITC TT-Medium"/>
                <a:cs typeface="BlairMdITC TT-Medium"/>
              </a:rPr>
              <a:t>of Entry</a:t>
            </a:r>
          </a:p>
          <a:p>
            <a:pPr lvl="1"/>
            <a:r>
              <a:rPr lang="en-US" dirty="0" smtClean="0"/>
              <a:t>Respiratory tract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Skin / mucous </a:t>
            </a:r>
            <a:r>
              <a:rPr lang="en-US" dirty="0" smtClean="0"/>
              <a:t>membrane</a:t>
            </a:r>
          </a:p>
          <a:p>
            <a:pPr lvl="2"/>
            <a:r>
              <a:rPr lang="en-US" dirty="0" smtClean="0"/>
              <a:t>In not intact (broken)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Parenteral</a:t>
            </a:r>
            <a:endParaRPr lang="en-US" dirty="0" smtClean="0"/>
          </a:p>
          <a:p>
            <a:pPr lvl="2"/>
            <a:r>
              <a:rPr lang="en-US" dirty="0" smtClean="0"/>
              <a:t>Needle </a:t>
            </a:r>
            <a:r>
              <a:rPr lang="en-US" dirty="0" smtClean="0"/>
              <a:t>puncture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Urinary / reproductive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935" y="769408"/>
            <a:ext cx="2440517" cy="1828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082" y="2597440"/>
            <a:ext cx="2206923" cy="166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754" y="4012858"/>
            <a:ext cx="2041903" cy="1573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SCN2026_17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527851" y="0"/>
            <a:ext cx="124699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Infection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Cleaning</a:t>
            </a:r>
          </a:p>
          <a:p>
            <a:endParaRPr lang="en-US" dirty="0" smtClean="0"/>
          </a:p>
          <a:p>
            <a:r>
              <a:rPr lang="en-US" dirty="0" smtClean="0"/>
              <a:t>Disinfection</a:t>
            </a:r>
          </a:p>
          <a:p>
            <a:endParaRPr lang="en-US" dirty="0" smtClean="0"/>
          </a:p>
          <a:p>
            <a:r>
              <a:rPr lang="en-US" dirty="0" smtClean="0"/>
              <a:t>Sterilization</a:t>
            </a:r>
          </a:p>
          <a:p>
            <a:endParaRPr lang="en-US" dirty="0" smtClean="0"/>
          </a:p>
          <a:p>
            <a:r>
              <a:rPr lang="en-US" dirty="0" smtClean="0"/>
              <a:t>Sterility Maintenance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315" y="1351815"/>
            <a:ext cx="1497468" cy="169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9" y="3047999"/>
            <a:ext cx="2321984" cy="1748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4334933"/>
            <a:ext cx="2540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the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Microorganisms from one patient</a:t>
            </a:r>
          </a:p>
          <a:p>
            <a:pPr lvl="1"/>
            <a:r>
              <a:rPr lang="en-US" dirty="0" smtClean="0"/>
              <a:t>Must not be passed on to </a:t>
            </a:r>
            <a:r>
              <a:rPr lang="en-US" dirty="0" smtClean="0"/>
              <a:t>another</a:t>
            </a:r>
          </a:p>
          <a:p>
            <a:pPr lvl="1"/>
            <a:r>
              <a:rPr lang="en-US" dirty="0" smtClean="0"/>
              <a:t>Go back to slide 32 and discuss how </a:t>
            </a:r>
            <a:r>
              <a:rPr lang="en-US" smtClean="0"/>
              <a:t>to prevent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Using</a:t>
            </a:r>
            <a:endParaRPr lang="en-US" dirty="0" smtClean="0"/>
          </a:p>
          <a:p>
            <a:pPr lvl="1"/>
            <a:r>
              <a:rPr lang="en-US" dirty="0" smtClean="0"/>
              <a:t>Cleaning</a:t>
            </a:r>
          </a:p>
          <a:p>
            <a:pPr lvl="1"/>
            <a:r>
              <a:rPr lang="en-US" dirty="0" smtClean="0"/>
              <a:t>Disinfection</a:t>
            </a:r>
          </a:p>
          <a:p>
            <a:pPr lvl="1"/>
            <a:r>
              <a:rPr lang="en-US" dirty="0" smtClean="0"/>
              <a:t>Sterilization</a:t>
            </a:r>
          </a:p>
          <a:p>
            <a:pPr lvl="1"/>
            <a:r>
              <a:rPr lang="en-US" dirty="0" smtClean="0"/>
              <a:t>HAND washing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eaking the chain of infection.jpg"/>
          <p:cNvPicPr>
            <a:picLocks noGrp="1" noChangeAspect="1"/>
          </p:cNvPicPr>
          <p:nvPr/>
        </p:nvPicPr>
        <p:blipFill>
          <a:blip r:embed="rId2"/>
          <a:srcRect l="-21975" r="-21975"/>
          <a:stretch>
            <a:fillRect/>
          </a:stretch>
        </p:blipFill>
        <p:spPr>
          <a:xfrm>
            <a:off x="-2313724" y="0"/>
            <a:ext cx="138224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C.S.T.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spread of microorganisms</a:t>
            </a:r>
          </a:p>
          <a:p>
            <a:r>
              <a:rPr lang="en-US" dirty="0" smtClean="0"/>
              <a:t>Prevent INFECTION</a:t>
            </a:r>
          </a:p>
          <a:p>
            <a:pPr lvl="1"/>
            <a:r>
              <a:rPr lang="en-US" dirty="0" smtClean="0"/>
              <a:t>Clean</a:t>
            </a:r>
          </a:p>
          <a:p>
            <a:pPr lvl="1"/>
            <a:r>
              <a:rPr lang="en-US" dirty="0" smtClean="0"/>
              <a:t>Disinfection</a:t>
            </a:r>
          </a:p>
          <a:p>
            <a:pPr lvl="1"/>
            <a:r>
              <a:rPr lang="en-US" dirty="0" smtClean="0"/>
              <a:t>Sterilization</a:t>
            </a:r>
          </a:p>
          <a:p>
            <a:pPr lvl="1"/>
            <a:r>
              <a:rPr lang="en-US" dirty="0" smtClean="0"/>
              <a:t>Maintaining Sterile / clean items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029"/>
          </a:xfrm>
        </p:spPr>
        <p:txBody>
          <a:bodyPr/>
          <a:lstStyle/>
          <a:p>
            <a:r>
              <a:rPr lang="en-US" dirty="0" smtClean="0"/>
              <a:t>Microorganisms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68"/>
            <a:ext cx="8229600" cy="5025496"/>
          </a:xfrm>
        </p:spPr>
        <p:txBody>
          <a:bodyPr>
            <a:normAutofit/>
          </a:bodyPr>
          <a:lstStyle/>
          <a:p>
            <a:r>
              <a:rPr lang="en-US" dirty="0" smtClean="0"/>
              <a:t>Micro</a:t>
            </a:r>
          </a:p>
          <a:p>
            <a:pPr lvl="1"/>
            <a:r>
              <a:rPr lang="en-US" dirty="0" smtClean="0"/>
              <a:t>Very small</a:t>
            </a:r>
          </a:p>
          <a:p>
            <a:pPr lvl="1"/>
            <a:r>
              <a:rPr lang="en-US" dirty="0" smtClean="0"/>
              <a:t>Needs microscope</a:t>
            </a:r>
          </a:p>
          <a:p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Non pathogens – can be helpful</a:t>
            </a:r>
          </a:p>
          <a:p>
            <a:pPr lvl="1"/>
            <a:r>
              <a:rPr lang="en-US" dirty="0" smtClean="0"/>
              <a:t>Pathogens – causes disease</a:t>
            </a:r>
          </a:p>
          <a:p>
            <a:r>
              <a:rPr lang="en-US" dirty="0" smtClean="0"/>
              <a:t>Found</a:t>
            </a:r>
          </a:p>
          <a:p>
            <a:pPr lvl="1"/>
            <a:r>
              <a:rPr lang="en-US" dirty="0" smtClean="0"/>
              <a:t>Everywhere</a:t>
            </a:r>
          </a:p>
          <a:p>
            <a:pPr lvl="1"/>
            <a:r>
              <a:rPr lang="en-US" dirty="0" smtClean="0"/>
              <a:t>In / on the body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57" y="3844350"/>
            <a:ext cx="2065867" cy="1528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57" y="1600199"/>
            <a:ext cx="2029460" cy="1691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749" y="2079688"/>
            <a:ext cx="1530350" cy="1764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090" y="5373092"/>
            <a:ext cx="2536378" cy="1687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516" y="5373092"/>
            <a:ext cx="2730500" cy="177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Shape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Color change</a:t>
            </a:r>
          </a:p>
          <a:p>
            <a:pPr>
              <a:buNone/>
            </a:pPr>
            <a:r>
              <a:rPr lang="en-US" dirty="0" smtClean="0"/>
              <a:t>(gram stain)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Need for Oxygen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033" y="3321050"/>
            <a:ext cx="33782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033" y="1289050"/>
            <a:ext cx="2032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16" y="1600200"/>
            <a:ext cx="8401384" cy="452596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Shape</a:t>
            </a:r>
          </a:p>
          <a:p>
            <a:pPr lvl="1"/>
            <a:r>
              <a:rPr lang="en-US" dirty="0" smtClean="0"/>
              <a:t>Cocci – round balls</a:t>
            </a:r>
          </a:p>
          <a:p>
            <a:pPr lvl="2"/>
            <a:r>
              <a:rPr lang="en-US" dirty="0" smtClean="0"/>
              <a:t>Coccus – single cell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In Pairs – </a:t>
            </a:r>
            <a:r>
              <a:rPr lang="en-US" dirty="0" err="1" smtClean="0"/>
              <a:t>Diplococci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In  Clusters -  Staphylococci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In Chairs – Streptococci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>
                <a:hlinkClick r:id="rId2"/>
              </a:rPr>
              <a:t>http://www.youtube.com/watch?v=eoK3XcwChW4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889" y="4253063"/>
            <a:ext cx="1761067" cy="1307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957" y="3224101"/>
            <a:ext cx="1625600" cy="162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890" y="2717800"/>
            <a:ext cx="1761067" cy="1319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2958" y="1371600"/>
            <a:ext cx="12192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Bacillus - Rods – (stick like)</a:t>
            </a:r>
          </a:p>
          <a:p>
            <a:pPr lvl="2"/>
            <a:r>
              <a:rPr lang="en-US" dirty="0" err="1" smtClean="0"/>
              <a:t>Bacillum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Diplobacilli – a pair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Streptobacilli – a chain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717" y="3271959"/>
            <a:ext cx="4307283" cy="3226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880" y="503238"/>
            <a:ext cx="2506133" cy="25061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Spirillum – spirals 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638" y="2301672"/>
            <a:ext cx="2627920" cy="1970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3522580"/>
            <a:ext cx="2379838" cy="260358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3773</TotalTime>
  <Words>1245</Words>
  <Application>Microsoft Macintosh PowerPoint</Application>
  <PresentationFormat>On-screen Show (4:3)</PresentationFormat>
  <Paragraphs>331</Paragraphs>
  <Slides>42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Inkwell</vt:lpstr>
      <vt:lpstr>Microbiology</vt:lpstr>
      <vt:lpstr>Microorganisms</vt:lpstr>
      <vt:lpstr>Why ?</vt:lpstr>
      <vt:lpstr>CS Infection Control</vt:lpstr>
      <vt:lpstr>Microorganisms </vt:lpstr>
      <vt:lpstr>Identifying Bacteria</vt:lpstr>
      <vt:lpstr>Identifying Bacteria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Conditions for Growth</vt:lpstr>
      <vt:lpstr>Slide 16</vt:lpstr>
      <vt:lpstr>Slide 17</vt:lpstr>
      <vt:lpstr>Slide 18</vt:lpstr>
      <vt:lpstr>U.V. light</vt:lpstr>
      <vt:lpstr>Slide 20</vt:lpstr>
      <vt:lpstr>Human Body and Bacteria</vt:lpstr>
      <vt:lpstr>Slide 22</vt:lpstr>
      <vt:lpstr>Slide 23</vt:lpstr>
      <vt:lpstr>Other Organisms</vt:lpstr>
      <vt:lpstr>Slide 25</vt:lpstr>
      <vt:lpstr>Slide 26</vt:lpstr>
      <vt:lpstr>Slide 27</vt:lpstr>
      <vt:lpstr>Slide 28</vt:lpstr>
      <vt:lpstr>Slide 29</vt:lpstr>
      <vt:lpstr>Microorganism Transmission</vt:lpstr>
      <vt:lpstr>Slide 31</vt:lpstr>
      <vt:lpstr>Breaking the Chain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Break the Chain</vt:lpstr>
      <vt:lpstr>Slide 41</vt:lpstr>
      <vt:lpstr>Goal of C.S.T.</vt:lpstr>
    </vt:vector>
  </TitlesOfParts>
  <Company>Renton technical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Thurston</dc:creator>
  <cp:lastModifiedBy>Thurston</cp:lastModifiedBy>
  <cp:revision>11</cp:revision>
  <dcterms:created xsi:type="dcterms:W3CDTF">2013-04-16T19:36:41Z</dcterms:created>
  <dcterms:modified xsi:type="dcterms:W3CDTF">2013-04-16T20:16:08Z</dcterms:modified>
</cp:coreProperties>
</file>