
<file path=[Content_Types].xml><?xml version="1.0" encoding="utf-8"?>
<Types xmlns="http://schemas.openxmlformats.org/package/2006/content-types">
  <Override PartName="/ppt/slideLayouts/slideLayout10.xml" ContentType="application/vnd.openxmlformats-officedocument.presentationml.slideLayout+xml"/>
  <Default Extension="rels" ContentType="application/vnd.openxmlformats-package.relationships+xml"/>
  <Override PartName="/ppt/slides/slide69.xml" ContentType="application/vnd.openxmlformats-officedocument.presentationml.slide+xml"/>
  <Override PartName="/ppt/slides/slide14.xml" ContentType="application/vnd.openxmlformats-officedocument.presentationml.slide+xml"/>
  <Override PartName="/ppt/slides/slide62.xml" ContentType="application/vnd.openxmlformats-officedocument.presentationml.slide+xml"/>
  <Override PartName="/ppt/slides/slide78.xml" ContentType="application/vnd.openxmlformats-officedocument.presentationml.slide+xml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slides/slide28.xml" ContentType="application/vnd.openxmlformats-officedocument.presentationml.slide+xml"/>
  <Override PartName="/ppt/slides/slide54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68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slides/slide61.xml" ContentType="application/vnd.openxmlformats-officedocument.presentationml.slide+xml"/>
  <Override PartName="/ppt/slides/slide77.xml" ContentType="application/vnd.openxmlformats-officedocument.presentationml.slide+xml"/>
  <Override PartName="/ppt/slides/slide44.xml" ContentType="application/vnd.openxmlformats-officedocument.presentationml.slide+xml"/>
  <Override PartName="/ppt/slides/slide27.xml" ContentType="application/vnd.openxmlformats-officedocument.presentationml.slide+xml"/>
  <Override PartName="/ppt/slides/slide53.xml" ContentType="application/vnd.openxmlformats-officedocument.presentationml.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slides/slide67.xml" ContentType="application/vnd.openxmlformats-officedocument.presentationml.slide+xml"/>
  <Override PartName="/ppt/slides/slide12.xml" ContentType="application/vnd.openxmlformats-officedocument.presentationml.slide+xml"/>
  <Override PartName="/ppt/slides/slide60.xml" ContentType="application/vnd.openxmlformats-officedocument.presentationml.slide+xml"/>
  <Override PartName="/ppt/slides/slide76.xml" ContentType="application/vnd.openxmlformats-officedocument.presentationml.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59.xml" ContentType="application/vnd.openxmlformats-officedocument.presentationml.slide+xml"/>
  <Override PartName="/ppt/slides/slide26.xml" ContentType="application/vnd.openxmlformats-officedocument.presentationml.slide+xml"/>
  <Override PartName="/ppt/slides/slide52.xml" ContentType="application/vnd.openxmlformats-officedocument.presentationml.slide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66.xml" ContentType="application/vnd.openxmlformats-officedocument.presentationml.slide+xml"/>
  <Override PartName="/ppt/slides/slide11.xml" ContentType="application/vnd.openxmlformats-officedocument.presentationml.slide+xml"/>
  <Override PartName="/ppt/slides/slide49.xml" ContentType="application/vnd.openxmlformats-officedocument.presentationml.slide+xml"/>
  <Override PartName="/ppt/slides/slide75.xml" ContentType="application/vnd.openxmlformats-officedocument.presentationml.slide+xml"/>
  <Override PartName="/ppt/slides/slide42.xml" ContentType="application/vnd.openxmlformats-officedocument.presentationml.slide+xml"/>
  <Override PartName="/ppt/slides/slide58.xml" ContentType="application/vnd.openxmlformats-officedocument.presentationml.slide+xml"/>
  <Override PartName="/ppt/slides/slide25.xml" ContentType="application/vnd.openxmlformats-officedocument.presentationml.slide+xml"/>
  <Override PartName="/ppt/slides/slide51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65.xml" ContentType="application/vnd.openxmlformats-officedocument.presentationml.slide+xml"/>
  <Override PartName="/ppt/slides/slide10.xml" ContentType="application/vnd.openxmlformats-officedocument.presentationml.slide+xml"/>
  <Override PartName="/docProps/app.xml" ContentType="application/vnd.openxmlformats-officedocument.extended-properties+xml"/>
  <Override PartName="/ppt/slides/slide48.xml" ContentType="application/vnd.openxmlformats-officedocument.presentationml.slide+xml"/>
  <Override PartName="/ppt/slides/slide74.xml" ContentType="application/vnd.openxmlformats-officedocument.presentationml.slide+xml"/>
  <Override PartName="/ppt/slides/slide41.xml" ContentType="application/vnd.openxmlformats-officedocument.presentationml.slide+xml"/>
  <Override PartName="/ppt/slides/slide57.xml" ContentType="application/vnd.openxmlformats-officedocument.presentationml.slide+xml"/>
  <Override PartName="/ppt/slides/slide24.xml" ContentType="application/vnd.openxmlformats-officedocument.presentationml.slide+xml"/>
  <Override PartName="/ppt/slides/slide50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viewProps.xml" ContentType="application/vnd.openxmlformats-officedocument.presentationml.viewProps+xml"/>
  <Override PartName="/ppt/slides/slide64.xml" ContentType="application/vnd.openxmlformats-officedocument.presentationml.slide+xml"/>
  <Default Extension="jpeg" ContentType="image/jpeg"/>
  <Override PartName="/ppt/slides/slide47.xml" ContentType="application/vnd.openxmlformats-officedocument.presentationml.slide+xml"/>
  <Override PartName="/ppt/slides/slide73.xml" ContentType="application/vnd.openxmlformats-officedocument.presentationml.slide+xml"/>
  <Override PartName="/ppt/slides/slide40.xml" ContentType="application/vnd.openxmlformats-officedocument.presentationml.slide+xml"/>
  <Override PartName="/ppt/slides/slide56.xml" ContentType="application/vnd.openxmlformats-officedocument.presentationml.slide+xml"/>
  <Override PartName="/ppt/slides/slide23.xml" ContentType="application/vnd.openxmlformats-officedocument.presentationml.slide+xml"/>
  <Override PartName="/ppt/slides/slide39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71.xml" ContentType="application/vnd.openxmlformats-officedocument.presentationml.slide+xml"/>
  <Override PartName="/ppt/slides/slide3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15.xml" ContentType="application/vnd.openxmlformats-officedocument.presentationml.slide+xml"/>
  <Override PartName="/ppt/slides/slide63.xml" ContentType="application/vnd.openxmlformats-officedocument.presentationml.slide+xml"/>
  <Override PartName="/ppt/slides/slide79.xml" ContentType="application/vnd.openxmlformats-officedocument.presentationml.slide+xml"/>
  <Override PartName="/ppt/slides/slide46.xml" ContentType="application/vnd.openxmlformats-officedocument.presentationml.slide+xml"/>
  <Override PartName="/ppt/slides/slide72.xml" ContentType="application/vnd.openxmlformats-officedocument.presentationml.slide+xml"/>
  <Override PartName="/ppt/slides/slide29.xml" ContentType="application/vnd.openxmlformats-officedocument.presentationml.slide+xml"/>
  <Override PartName="/ppt/slides/slide55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Default Extension="bin" ContentType="application/vnd.openxmlformats-officedocument.presentationml.printerSettings"/>
  <Override PartName="/ppt/slides/slide70.xml" ContentType="application/vnd.openxmlformats-officedocument.presentationml.slide+xml"/>
  <Override PartName="/ppt/slides/slide31.xml" ContentType="application/vnd.openxmlformats-officedocument.presentationml.slide+xml"/>
  <Override PartName="/ppt/slideLayouts/slideLayout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2" r:id="rId13"/>
    <p:sldId id="267" r:id="rId14"/>
    <p:sldId id="269" r:id="rId15"/>
    <p:sldId id="270" r:id="rId16"/>
    <p:sldId id="273" r:id="rId17"/>
    <p:sldId id="271" r:id="rId18"/>
    <p:sldId id="274" r:id="rId19"/>
    <p:sldId id="275" r:id="rId20"/>
    <p:sldId id="276" r:id="rId21"/>
    <p:sldId id="278" r:id="rId22"/>
    <p:sldId id="334" r:id="rId23"/>
    <p:sldId id="277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91" r:id="rId35"/>
    <p:sldId id="292" r:id="rId36"/>
    <p:sldId id="294" r:id="rId37"/>
    <p:sldId id="293" r:id="rId38"/>
    <p:sldId id="289" r:id="rId39"/>
    <p:sldId id="290" r:id="rId40"/>
    <p:sldId id="295" r:id="rId41"/>
    <p:sldId id="296" r:id="rId42"/>
    <p:sldId id="297" r:id="rId43"/>
    <p:sldId id="298" r:id="rId44"/>
    <p:sldId id="299" r:id="rId45"/>
    <p:sldId id="300" r:id="rId46"/>
    <p:sldId id="302" r:id="rId47"/>
    <p:sldId id="301" r:id="rId48"/>
    <p:sldId id="303" r:id="rId49"/>
    <p:sldId id="306" r:id="rId50"/>
    <p:sldId id="304" r:id="rId51"/>
    <p:sldId id="307" r:id="rId52"/>
    <p:sldId id="308" r:id="rId53"/>
    <p:sldId id="310" r:id="rId54"/>
    <p:sldId id="333" r:id="rId55"/>
    <p:sldId id="311" r:id="rId56"/>
    <p:sldId id="305" r:id="rId57"/>
    <p:sldId id="309" r:id="rId58"/>
    <p:sldId id="312" r:id="rId59"/>
    <p:sldId id="313" r:id="rId60"/>
    <p:sldId id="314" r:id="rId61"/>
    <p:sldId id="315" r:id="rId62"/>
    <p:sldId id="316" r:id="rId63"/>
    <p:sldId id="318" r:id="rId64"/>
    <p:sldId id="317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  <p:sldId id="268" r:id="rId8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8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slide" Target="slides/slide79.xml"/><Relationship Id="rId81" Type="http://schemas.openxmlformats.org/officeDocument/2006/relationships/printerSettings" Target="printerSettings/printerSettings1.bin"/><Relationship Id="rId82" Type="http://schemas.openxmlformats.org/officeDocument/2006/relationships/presProps" Target="presProps.xml"/><Relationship Id="rId83" Type="http://schemas.openxmlformats.org/officeDocument/2006/relationships/viewProps" Target="viewProps.xml"/><Relationship Id="rId84" Type="http://schemas.openxmlformats.org/officeDocument/2006/relationships/theme" Target="theme/theme1.xml"/><Relationship Id="rId85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D4B5D2E-03EA-D447-B989-F2BAD8AA1FF3}" type="datetimeFigureOut">
              <a:rPr lang="en-US" smtClean="0"/>
              <a:pPr/>
              <a:t>1/16/13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97D06DD-7626-0E4F-B530-C965F11797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B5D2E-03EA-D447-B989-F2BAD8AA1FF3}" type="datetimeFigureOut">
              <a:rPr lang="en-US" smtClean="0"/>
              <a:pPr/>
              <a:t>1/16/13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D06DD-7626-0E4F-B530-C965F11797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B5D2E-03EA-D447-B989-F2BAD8AA1FF3}" type="datetimeFigureOut">
              <a:rPr lang="en-US" smtClean="0"/>
              <a:pPr/>
              <a:t>1/16/13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D06DD-7626-0E4F-B530-C965F11797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B5D2E-03EA-D447-B989-F2BAD8AA1FF3}" type="datetimeFigureOut">
              <a:rPr lang="en-US" smtClean="0"/>
              <a:pPr/>
              <a:t>1/16/13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D06DD-7626-0E4F-B530-C965F11797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B5D2E-03EA-D447-B989-F2BAD8AA1FF3}" type="datetimeFigureOut">
              <a:rPr lang="en-US" smtClean="0"/>
              <a:pPr/>
              <a:t>1/16/13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D06DD-7626-0E4F-B530-C965F11797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B5D2E-03EA-D447-B989-F2BAD8AA1FF3}" type="datetimeFigureOut">
              <a:rPr lang="en-US" smtClean="0"/>
              <a:pPr/>
              <a:t>1/16/13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D06DD-7626-0E4F-B530-C965F11797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B5D2E-03EA-D447-B989-F2BAD8AA1FF3}" type="datetimeFigureOut">
              <a:rPr lang="en-US" smtClean="0"/>
              <a:pPr/>
              <a:t>1/16/13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D06DD-7626-0E4F-B530-C965F11797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B5D2E-03EA-D447-B989-F2BAD8AA1FF3}" type="datetimeFigureOut">
              <a:rPr lang="en-US" smtClean="0"/>
              <a:pPr/>
              <a:t>1/16/13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D06DD-7626-0E4F-B530-C965F11797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B5D2E-03EA-D447-B989-F2BAD8AA1FF3}" type="datetimeFigureOut">
              <a:rPr lang="en-US" smtClean="0"/>
              <a:pPr/>
              <a:t>1/16/13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D06DD-7626-0E4F-B530-C965F11797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ED4B5D2E-03EA-D447-B989-F2BAD8AA1FF3}" type="datetimeFigureOut">
              <a:rPr lang="en-US" smtClean="0"/>
              <a:pPr/>
              <a:t>1/16/13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D06DD-7626-0E4F-B530-C965F11797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D4B5D2E-03EA-D447-B989-F2BAD8AA1FF3}" type="datetimeFigureOut">
              <a:rPr lang="en-US" smtClean="0"/>
              <a:pPr/>
              <a:t>1/16/13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97D06DD-7626-0E4F-B530-C965F11797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fld id="{ED4B5D2E-03EA-D447-B989-F2BAD8AA1FF3}" type="datetimeFigureOut">
              <a:rPr lang="en-US" smtClean="0"/>
              <a:pPr/>
              <a:t>1/16/13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297D06DD-7626-0E4F-B530-C965F11797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6u_MRTv3awQ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Relationship Id="rId3" Type="http://schemas.openxmlformats.org/officeDocument/2006/relationships/image" Target="../media/image55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Relationship Id="rId3" Type="http://schemas.openxmlformats.org/officeDocument/2006/relationships/image" Target="../media/image57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PwTfXduC7F8&amp;feature=fvsr" TargetMode="External"/><Relationship Id="rId3" Type="http://schemas.openxmlformats.org/officeDocument/2006/relationships/image" Target="../media/image5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ryBVlIoLULk&amp;feature=related" TargetMode="Externa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5GdTFwmnoDY" TargetMode="Externa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Ya6ganI2SIA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0lQJ9t5md4Y" TargetMode="Externa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Relationship Id="rId3" Type="http://schemas.openxmlformats.org/officeDocument/2006/relationships/image" Target="../media/image64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4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4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4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4NPo-zagUFk" TargetMode="Externa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png"/><Relationship Id="rId3" Type="http://schemas.openxmlformats.org/officeDocument/2006/relationships/image" Target="../media/image75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png"/><Relationship Id="rId3" Type="http://schemas.openxmlformats.org/officeDocument/2006/relationships/image" Target="../media/image77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8.png"/><Relationship Id="rId3" Type="http://schemas.openxmlformats.org/officeDocument/2006/relationships/image" Target="../media/image79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1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82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4" Type="http://schemas.openxmlformats.org/officeDocument/2006/relationships/image" Target="../media/image85.png"/><Relationship Id="rId5" Type="http://schemas.openxmlformats.org/officeDocument/2006/relationships/image" Target="../media/image86.png"/><Relationship Id="rId6" Type="http://schemas.openxmlformats.org/officeDocument/2006/relationships/image" Target="../media/image87.png"/><Relationship Id="rId7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3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4" Type="http://schemas.openxmlformats.org/officeDocument/2006/relationships/image" Target="../media/image91.png"/><Relationship Id="rId5" Type="http://schemas.openxmlformats.org/officeDocument/2006/relationships/image" Target="../media/image92.png"/><Relationship Id="rId6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9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Cleaning and Decontamination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9    7</a:t>
            </a:r>
            <a:r>
              <a:rPr lang="en-US" baseline="30000" dirty="0" smtClean="0"/>
              <a:t>th</a:t>
            </a:r>
            <a:r>
              <a:rPr lang="en-US" dirty="0" smtClean="0"/>
              <a:t> Ed.</a:t>
            </a:r>
          </a:p>
          <a:p>
            <a:r>
              <a:rPr lang="en-US" dirty="0" smtClean="0"/>
              <a:t>Rosemary Thurston RN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Contaminated items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Pose infection risk to staff</a:t>
            </a:r>
          </a:p>
          <a:p>
            <a:pPr lvl="1"/>
            <a:endParaRPr lang="en-US" dirty="0" smtClean="0"/>
          </a:p>
          <a:p>
            <a:pPr lvl="1"/>
            <a:r>
              <a:rPr lang="en-US" b="1" i="1" dirty="0" smtClean="0"/>
              <a:t>OSHA</a:t>
            </a:r>
            <a:r>
              <a:rPr lang="en-US" dirty="0" smtClean="0"/>
              <a:t> requires</a:t>
            </a:r>
          </a:p>
          <a:p>
            <a:pPr lvl="2"/>
            <a:r>
              <a:rPr lang="en-US" dirty="0" err="1" smtClean="0">
                <a:solidFill>
                  <a:srgbClr val="FF0000"/>
                </a:solidFill>
              </a:rPr>
              <a:t>Bloodborne</a:t>
            </a:r>
            <a:r>
              <a:rPr lang="en-US" dirty="0" smtClean="0">
                <a:solidFill>
                  <a:srgbClr val="FF0000"/>
                </a:solidFill>
              </a:rPr>
              <a:t> Precautions </a:t>
            </a:r>
            <a:r>
              <a:rPr lang="en-US" dirty="0" smtClean="0"/>
              <a:t>must be                               followed</a:t>
            </a:r>
          </a:p>
          <a:p>
            <a:pPr lvl="3"/>
            <a:r>
              <a:rPr lang="en-US" dirty="0" smtClean="0"/>
              <a:t>Procedures and effective work practices</a:t>
            </a:r>
          </a:p>
          <a:p>
            <a:pPr lvl="3"/>
            <a:r>
              <a:rPr lang="en-US" dirty="0" smtClean="0"/>
              <a:t>Training of personnel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Staff Safety - Attire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6411" y="3330660"/>
            <a:ext cx="2501900" cy="3251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Personal Protective Equipment – </a:t>
            </a:r>
            <a:r>
              <a:rPr lang="en-US" b="1" i="1" dirty="0" smtClean="0"/>
              <a:t>PPE</a:t>
            </a:r>
          </a:p>
          <a:p>
            <a:pPr lvl="1"/>
            <a:r>
              <a:rPr lang="en-US" dirty="0" smtClean="0"/>
              <a:t>Protect against</a:t>
            </a:r>
          </a:p>
          <a:p>
            <a:pPr lvl="2"/>
            <a:r>
              <a:rPr lang="en-US" dirty="0" smtClean="0"/>
              <a:t>Splashes</a:t>
            </a:r>
          </a:p>
          <a:p>
            <a:pPr lvl="2"/>
            <a:r>
              <a:rPr lang="en-US" dirty="0" smtClean="0"/>
              <a:t>Contact</a:t>
            </a:r>
          </a:p>
          <a:p>
            <a:pPr lvl="2"/>
            <a:r>
              <a:rPr lang="en-US" dirty="0" smtClean="0"/>
              <a:t>spills</a:t>
            </a:r>
          </a:p>
          <a:p>
            <a:pPr lvl="2"/>
            <a:r>
              <a:rPr lang="en-US" dirty="0" smtClean="0"/>
              <a:t>Other contamination of yourself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Provided by the employer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Damaged / contaminated</a:t>
            </a:r>
          </a:p>
          <a:p>
            <a:pPr lvl="2"/>
            <a:r>
              <a:rPr lang="en-US" dirty="0" smtClean="0"/>
              <a:t>Should be discarded</a:t>
            </a:r>
          </a:p>
          <a:p>
            <a:pPr lvl="2"/>
            <a:r>
              <a:rPr lang="en-US" dirty="0" smtClean="0"/>
              <a:t>Blood soaked</a:t>
            </a:r>
          </a:p>
          <a:p>
            <a:pPr lvl="2"/>
            <a:r>
              <a:rPr lang="en-US" dirty="0" smtClean="0"/>
              <a:t>Torn barrier</a:t>
            </a:r>
          </a:p>
          <a:p>
            <a:pPr lvl="2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9808"/>
            <a:ext cx="7388578" cy="5688191"/>
          </a:xfrm>
        </p:spPr>
        <p:txBody>
          <a:bodyPr numCol="2">
            <a:normAutofit/>
          </a:bodyPr>
          <a:lstStyle/>
          <a:p>
            <a:r>
              <a:rPr lang="en-US" dirty="0" smtClean="0"/>
              <a:t>Hair covering</a:t>
            </a:r>
          </a:p>
          <a:p>
            <a:endParaRPr lang="en-US" dirty="0" smtClean="0"/>
          </a:p>
          <a:p>
            <a:r>
              <a:rPr lang="en-US" dirty="0" smtClean="0"/>
              <a:t>Eye protection</a:t>
            </a:r>
          </a:p>
          <a:p>
            <a:pPr lvl="1"/>
            <a:r>
              <a:rPr lang="en-US" dirty="0" smtClean="0"/>
              <a:t>Goggles</a:t>
            </a:r>
          </a:p>
          <a:p>
            <a:pPr lvl="1"/>
            <a:r>
              <a:rPr lang="en-US" dirty="0" err="1" smtClean="0"/>
              <a:t>Faceshield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Mask</a:t>
            </a:r>
          </a:p>
          <a:p>
            <a:pPr lvl="1"/>
            <a:r>
              <a:rPr lang="en-US" dirty="0" smtClean="0"/>
              <a:t>Fluid-resistant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Gown</a:t>
            </a:r>
          </a:p>
          <a:p>
            <a:pPr lvl="1"/>
            <a:r>
              <a:rPr lang="en-US" dirty="0" smtClean="0"/>
              <a:t>Reinforced sleeves</a:t>
            </a:r>
          </a:p>
          <a:p>
            <a:pPr lvl="1"/>
            <a:r>
              <a:rPr lang="en-US" dirty="0" smtClean="0"/>
              <a:t>Fluid barrier in front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Gloves</a:t>
            </a:r>
          </a:p>
          <a:p>
            <a:pPr lvl="1"/>
            <a:r>
              <a:rPr lang="en-US" dirty="0" smtClean="0"/>
              <a:t>General purpose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Shoe covers</a:t>
            </a:r>
          </a:p>
          <a:p>
            <a:pPr lvl="1"/>
            <a:r>
              <a:rPr lang="en-US" dirty="0" smtClean="0"/>
              <a:t>Skid resistance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Scrubs</a:t>
            </a:r>
          </a:p>
          <a:p>
            <a:pPr lvl="1"/>
            <a:r>
              <a:rPr lang="en-US" dirty="0" smtClean="0"/>
              <a:t>Clean for each shift</a:t>
            </a:r>
          </a:p>
          <a:p>
            <a:pPr lvl="1"/>
            <a:endParaRPr lang="en-US" dirty="0"/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PPE’s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999" y="2746904"/>
            <a:ext cx="1524000" cy="2768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9999" y="465138"/>
            <a:ext cx="1524000" cy="1905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7946" y="5220044"/>
            <a:ext cx="1532053" cy="163795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Personal</a:t>
            </a:r>
          </a:p>
          <a:p>
            <a:pPr lvl="1"/>
            <a:r>
              <a:rPr lang="en-US" dirty="0" smtClean="0"/>
              <a:t>Jewelry</a:t>
            </a:r>
          </a:p>
          <a:p>
            <a:pPr lvl="2"/>
            <a:r>
              <a:rPr lang="en-US" dirty="0" smtClean="0"/>
              <a:t>Harbor organisms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Acrylic nails</a:t>
            </a:r>
          </a:p>
          <a:p>
            <a:pPr lvl="2"/>
            <a:r>
              <a:rPr lang="en-US" dirty="0" smtClean="0"/>
              <a:t>Harbor organisms between nail and natural nail</a:t>
            </a:r>
          </a:p>
          <a:p>
            <a:pPr lvl="2"/>
            <a:r>
              <a:rPr lang="en-US" dirty="0" smtClean="0"/>
              <a:t>Can cause fungal growth of natural nails</a:t>
            </a:r>
          </a:p>
          <a:p>
            <a:pPr lvl="2"/>
            <a:r>
              <a:rPr lang="en-US" dirty="0" smtClean="0"/>
              <a:t>Can’t be sealed to prevent organisms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Food and Drink</a:t>
            </a:r>
          </a:p>
          <a:p>
            <a:pPr lvl="2"/>
            <a:r>
              <a:rPr lang="en-US" dirty="0" smtClean="0"/>
              <a:t>Can become contaminated</a:t>
            </a:r>
          </a:p>
          <a:p>
            <a:pPr lvl="2"/>
            <a:r>
              <a:rPr lang="en-US" dirty="0" smtClean="0"/>
              <a:t>Can’t be handled without contamination</a:t>
            </a:r>
          </a:p>
          <a:p>
            <a:pPr lvl="2"/>
            <a:r>
              <a:rPr lang="en-US" dirty="0" smtClean="0"/>
              <a:t>Can invite insect infestation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385" y="1417638"/>
            <a:ext cx="1456362" cy="14563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4453" y="3727547"/>
            <a:ext cx="2015953" cy="13415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4453" y="5248547"/>
            <a:ext cx="2022347" cy="134578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Washing hands</a:t>
            </a:r>
          </a:p>
          <a:p>
            <a:pPr lvl="1"/>
            <a:r>
              <a:rPr lang="en-US" dirty="0" smtClean="0"/>
              <a:t>After completing tasks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After removing gloves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When soiled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Should have hand washing only </a:t>
            </a:r>
          </a:p>
          <a:p>
            <a:pPr lvl="1">
              <a:buNone/>
            </a:pPr>
            <a:r>
              <a:rPr lang="en-US" dirty="0" smtClean="0"/>
              <a:t> 	sink in decontamination area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1167" y="1417638"/>
            <a:ext cx="3196865" cy="21663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9060" y="4317073"/>
            <a:ext cx="2258972" cy="208520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Standard Precautions</a:t>
            </a:r>
          </a:p>
          <a:p>
            <a:pPr lvl="1"/>
            <a:r>
              <a:rPr lang="en-US" dirty="0" smtClean="0"/>
              <a:t>ALL BODY FLUIDS</a:t>
            </a:r>
          </a:p>
          <a:p>
            <a:pPr lvl="1"/>
            <a:r>
              <a:rPr lang="en-US" dirty="0" smtClean="0"/>
              <a:t>ALL ITEMS contacted with BODILY FLUIDS</a:t>
            </a:r>
          </a:p>
          <a:p>
            <a:pPr lvl="1"/>
            <a:r>
              <a:rPr lang="en-US" dirty="0" smtClean="0"/>
              <a:t>ARE </a:t>
            </a:r>
            <a:r>
              <a:rPr lang="en-US" b="1" i="1" dirty="0" smtClean="0"/>
              <a:t>POTENTIALLY INFECTIOUS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All ITEMS coming into </a:t>
            </a:r>
          </a:p>
          <a:p>
            <a:pPr>
              <a:buNone/>
            </a:pPr>
            <a:r>
              <a:rPr lang="en-US" dirty="0" smtClean="0"/>
              <a:t>								Decontamination</a:t>
            </a:r>
          </a:p>
          <a:p>
            <a:pPr lvl="1"/>
            <a:r>
              <a:rPr lang="en-US" dirty="0" smtClean="0"/>
              <a:t>Are CONTAMINATED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8957" y="-903112"/>
            <a:ext cx="2305043" cy="34638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7347" y="4250842"/>
            <a:ext cx="1689453" cy="232493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Staff Education / Training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Before being assigned to decontamination</a:t>
            </a:r>
          </a:p>
          <a:p>
            <a:pPr lvl="2"/>
            <a:r>
              <a:rPr lang="en-US" dirty="0" smtClean="0"/>
              <a:t>Must receive thorough orientation to include:</a:t>
            </a:r>
          </a:p>
          <a:p>
            <a:pPr lvl="3"/>
            <a:r>
              <a:rPr lang="en-US" dirty="0" smtClean="0"/>
              <a:t>Use of PPE</a:t>
            </a:r>
          </a:p>
          <a:p>
            <a:pPr lvl="3"/>
            <a:r>
              <a:rPr lang="en-US" dirty="0" smtClean="0"/>
              <a:t>General safety</a:t>
            </a:r>
          </a:p>
          <a:p>
            <a:pPr lvl="3"/>
            <a:r>
              <a:rPr lang="en-US" dirty="0" smtClean="0"/>
              <a:t>Hand washing</a:t>
            </a:r>
          </a:p>
          <a:p>
            <a:pPr lvl="3"/>
            <a:r>
              <a:rPr lang="en-US" dirty="0" smtClean="0"/>
              <a:t>Proper handling of contaminated items</a:t>
            </a:r>
          </a:p>
          <a:p>
            <a:pPr lvl="3"/>
            <a:endParaRPr lang="en-US" dirty="0" smtClean="0"/>
          </a:p>
          <a:p>
            <a:pPr lvl="1"/>
            <a:r>
              <a:rPr lang="en-US" dirty="0" smtClean="0"/>
              <a:t>Regular updates for current staff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8673" y="4887231"/>
            <a:ext cx="2414454" cy="173111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Hepatitis B Immunization</a:t>
            </a:r>
          </a:p>
          <a:p>
            <a:pPr lvl="1"/>
            <a:r>
              <a:rPr lang="en-US" dirty="0" smtClean="0"/>
              <a:t>Require immunization</a:t>
            </a:r>
          </a:p>
          <a:p>
            <a:pPr lvl="2"/>
            <a:r>
              <a:rPr lang="en-US" dirty="0" smtClean="0"/>
              <a:t>If denied – waiver must be signed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Policies for injuries</a:t>
            </a:r>
          </a:p>
          <a:p>
            <a:pPr lvl="1"/>
            <a:r>
              <a:rPr lang="en-US" dirty="0" smtClean="0"/>
              <a:t>Reporting</a:t>
            </a:r>
          </a:p>
          <a:p>
            <a:pPr lvl="1"/>
            <a:r>
              <a:rPr lang="en-US" dirty="0" smtClean="0"/>
              <a:t>Treatment</a:t>
            </a:r>
          </a:p>
          <a:p>
            <a:pPr lvl="1"/>
            <a:r>
              <a:rPr lang="en-US" dirty="0" smtClean="0"/>
              <a:t>Follow-up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9705" y="4127914"/>
            <a:ext cx="2509193" cy="2509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8703" y="1600200"/>
            <a:ext cx="1626466" cy="187549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Manufacturer </a:t>
            </a:r>
            <a:r>
              <a:rPr lang="en-US" sz="2400" dirty="0" smtClean="0"/>
              <a:t> </a:t>
            </a:r>
            <a:r>
              <a:rPr lang="en-US" sz="2000" dirty="0" smtClean="0"/>
              <a:t>(OEM –Original Equipment Manufacturer)</a:t>
            </a:r>
          </a:p>
          <a:p>
            <a:endParaRPr lang="en-US" sz="2000" dirty="0" smtClean="0"/>
          </a:p>
          <a:p>
            <a:pPr lvl="1"/>
            <a:r>
              <a:rPr lang="en-US" dirty="0" smtClean="0"/>
              <a:t>Provides written cleaning recommendations</a:t>
            </a:r>
          </a:p>
          <a:p>
            <a:pPr lvl="2"/>
            <a:r>
              <a:rPr lang="en-US" dirty="0" smtClean="0"/>
              <a:t>Can damage equipment if not followed</a:t>
            </a:r>
          </a:p>
          <a:p>
            <a:pPr lvl="3"/>
            <a:r>
              <a:rPr lang="en-US" dirty="0" smtClean="0"/>
              <a:t>Wrong detergent</a:t>
            </a:r>
          </a:p>
          <a:p>
            <a:pPr lvl="3"/>
            <a:r>
              <a:rPr lang="en-US" dirty="0" smtClean="0"/>
              <a:t>Improper usage</a:t>
            </a:r>
          </a:p>
          <a:p>
            <a:pPr lvl="3"/>
            <a:endParaRPr lang="en-US" dirty="0" smtClean="0"/>
          </a:p>
          <a:p>
            <a:pPr lvl="2"/>
            <a:r>
              <a:rPr lang="en-US" dirty="0" smtClean="0"/>
              <a:t>Equipment is </a:t>
            </a:r>
            <a:r>
              <a:rPr lang="en-US" b="1" i="1" dirty="0" smtClean="0"/>
              <a:t>VERY EXPENSIVE</a:t>
            </a:r>
            <a:endParaRPr lang="en-US" dirty="0" smtClean="0"/>
          </a:p>
          <a:p>
            <a:pPr lvl="3"/>
            <a:r>
              <a:rPr lang="en-US" dirty="0" smtClean="0"/>
              <a:t>Can be costly to hospital</a:t>
            </a:r>
          </a:p>
          <a:p>
            <a:endParaRPr lang="en-US" dirty="0" smtClean="0"/>
          </a:p>
          <a:p>
            <a:r>
              <a:rPr lang="en-US" dirty="0" smtClean="0"/>
              <a:t>Techs require training with new equipment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Cleaning Agents and Lubricants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Qualities of effective cleaning agents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Non-abrasive</a:t>
            </a:r>
          </a:p>
          <a:p>
            <a:pPr lvl="1"/>
            <a:r>
              <a:rPr lang="en-US" dirty="0" smtClean="0"/>
              <a:t>Low-foaming</a:t>
            </a:r>
          </a:p>
          <a:p>
            <a:pPr lvl="1"/>
            <a:r>
              <a:rPr lang="en-US" dirty="0" smtClean="0"/>
              <a:t>Free-rinsing – removal of any residue of cleaning agents</a:t>
            </a:r>
          </a:p>
          <a:p>
            <a:pPr lvl="1"/>
            <a:r>
              <a:rPr lang="en-US" dirty="0" smtClean="0"/>
              <a:t>Biodegradable</a:t>
            </a:r>
          </a:p>
          <a:p>
            <a:pPr lvl="1"/>
            <a:r>
              <a:rPr lang="en-US" dirty="0" smtClean="0"/>
              <a:t>Give rapid soil dispersion</a:t>
            </a:r>
          </a:p>
          <a:p>
            <a:pPr lvl="1"/>
            <a:r>
              <a:rPr lang="en-US" dirty="0" smtClean="0"/>
              <a:t>Non-toxic</a:t>
            </a:r>
          </a:p>
          <a:p>
            <a:pPr lvl="1"/>
            <a:r>
              <a:rPr lang="en-US" dirty="0" smtClean="0"/>
              <a:t>Effective on all soils</a:t>
            </a:r>
          </a:p>
          <a:p>
            <a:pPr lvl="1"/>
            <a:r>
              <a:rPr lang="en-US" dirty="0" smtClean="0"/>
              <a:t>Long shelf-life</a:t>
            </a:r>
          </a:p>
          <a:p>
            <a:pPr lvl="1"/>
            <a:r>
              <a:rPr lang="en-US" dirty="0" smtClean="0"/>
              <a:t>Cost-effective</a:t>
            </a:r>
          </a:p>
          <a:p>
            <a:pPr lvl="1"/>
            <a:r>
              <a:rPr lang="en-US" dirty="0" smtClean="0"/>
              <a:t>Can monitor effectiveness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Decontamination Area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Design</a:t>
            </a:r>
          </a:p>
          <a:p>
            <a:pPr lvl="1"/>
            <a:endParaRPr lang="en-US" dirty="0" smtClean="0"/>
          </a:p>
          <a:p>
            <a:pPr lvl="2"/>
            <a:r>
              <a:rPr lang="en-US" dirty="0" smtClean="0"/>
              <a:t>Should be centralized</a:t>
            </a:r>
          </a:p>
          <a:p>
            <a:pPr lvl="3"/>
            <a:r>
              <a:rPr lang="en-US" dirty="0" smtClean="0"/>
              <a:t>Expensive process</a:t>
            </a:r>
          </a:p>
          <a:p>
            <a:pPr lvl="3"/>
            <a:r>
              <a:rPr lang="en-US" dirty="0" smtClean="0"/>
              <a:t>Don’t want to duplicate</a:t>
            </a:r>
          </a:p>
          <a:p>
            <a:pPr lvl="3"/>
            <a:endParaRPr lang="en-US" dirty="0" smtClean="0"/>
          </a:p>
          <a:p>
            <a:pPr lvl="2"/>
            <a:r>
              <a:rPr lang="en-US" dirty="0" smtClean="0"/>
              <a:t>Must consider transport</a:t>
            </a:r>
          </a:p>
          <a:p>
            <a:pPr lvl="3"/>
            <a:r>
              <a:rPr lang="en-US" dirty="0" smtClean="0"/>
              <a:t>Transportation from point of use</a:t>
            </a:r>
          </a:p>
          <a:p>
            <a:pPr lvl="3"/>
            <a:r>
              <a:rPr lang="en-US" dirty="0" smtClean="0"/>
              <a:t>Containment during transport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Factors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1100"/>
            <a:ext cx="8229600" cy="632302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Wetting Agent</a:t>
            </a:r>
          </a:p>
          <a:p>
            <a:pPr lvl="1"/>
            <a:r>
              <a:rPr lang="en-US" dirty="0" smtClean="0"/>
              <a:t>Primary agent for cleaning</a:t>
            </a:r>
          </a:p>
          <a:p>
            <a:pPr lvl="1"/>
            <a:r>
              <a:rPr lang="en-US" dirty="0" smtClean="0"/>
              <a:t>Water quality should be check periodically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Characteristics</a:t>
            </a:r>
          </a:p>
          <a:p>
            <a:pPr lvl="1"/>
            <a:r>
              <a:rPr lang="en-US" dirty="0" smtClean="0"/>
              <a:t>Temp – Chapter 7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Purity – Chapter 7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pH  - acid or alkaline</a:t>
            </a:r>
          </a:p>
          <a:p>
            <a:pPr lvl="2"/>
            <a:r>
              <a:rPr lang="en-US" dirty="0" smtClean="0"/>
              <a:t>Influence effectiveness of enzymes and detergents</a:t>
            </a:r>
          </a:p>
          <a:p>
            <a:pPr lvl="2"/>
            <a:r>
              <a:rPr lang="en-US" dirty="0" smtClean="0"/>
              <a:t>Extreme levels can inactivate cleaners</a:t>
            </a:r>
          </a:p>
          <a:p>
            <a:pPr lvl="3"/>
            <a:endParaRPr lang="en-US" dirty="0" smtClean="0"/>
          </a:p>
          <a:p>
            <a:pPr lvl="1"/>
            <a:endParaRPr lang="en-US" dirty="0" smtClean="0"/>
          </a:p>
          <a:p>
            <a:pPr lvl="3"/>
            <a:endParaRPr lang="en-US" dirty="0" smtClean="0"/>
          </a:p>
          <a:p>
            <a:pPr lvl="2"/>
            <a:endParaRPr lang="en-US" dirty="0" smtClean="0"/>
          </a:p>
          <a:p>
            <a:pPr lvl="4"/>
            <a:endParaRPr lang="en-US" dirty="0" smtClean="0"/>
          </a:p>
          <a:p>
            <a:pPr lvl="1">
              <a:buNone/>
            </a:pPr>
            <a:r>
              <a:rPr lang="en-US" dirty="0" smtClean="0"/>
              <a:t>		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Water 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Hardness – minerals in the water</a:t>
            </a:r>
          </a:p>
          <a:p>
            <a:pPr lvl="2"/>
            <a:r>
              <a:rPr lang="en-US" dirty="0" smtClean="0"/>
              <a:t>Chelating (sequestering) agents</a:t>
            </a:r>
          </a:p>
          <a:p>
            <a:pPr lvl="3"/>
            <a:r>
              <a:rPr lang="en-US" dirty="0" smtClean="0"/>
              <a:t>Minimize formation of insoluble deposits</a:t>
            </a:r>
          </a:p>
          <a:p>
            <a:pPr lvl="3"/>
            <a:r>
              <a:rPr lang="en-US" dirty="0" smtClean="0"/>
              <a:t>Prevents </a:t>
            </a:r>
          </a:p>
          <a:p>
            <a:pPr lvl="4"/>
            <a:r>
              <a:rPr lang="en-US" dirty="0" smtClean="0"/>
              <a:t>instrument spotting</a:t>
            </a:r>
          </a:p>
          <a:p>
            <a:pPr lvl="4"/>
            <a:r>
              <a:rPr lang="en-US" dirty="0" smtClean="0"/>
              <a:t>Equipment scaling</a:t>
            </a:r>
          </a:p>
          <a:p>
            <a:pPr lvl="4"/>
            <a:endParaRPr lang="en-US" dirty="0" smtClean="0"/>
          </a:p>
          <a:p>
            <a:pPr lvl="2"/>
            <a:r>
              <a:rPr lang="en-US" dirty="0" smtClean="0"/>
              <a:t>Softeners</a:t>
            </a:r>
          </a:p>
          <a:p>
            <a:pPr lvl="3"/>
            <a:r>
              <a:rPr lang="en-US" dirty="0" smtClean="0"/>
              <a:t>Removes minerals – reduces scale</a:t>
            </a:r>
          </a:p>
          <a:p>
            <a:pPr lvl="3"/>
            <a:r>
              <a:rPr lang="en-US" dirty="0" smtClean="0"/>
              <a:t>For wash water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dirty="0" smtClean="0"/>
              <a:t>Steam Line Filters</a:t>
            </a:r>
          </a:p>
          <a:p>
            <a:pPr lvl="3"/>
            <a:r>
              <a:rPr lang="en-US" dirty="0" smtClean="0"/>
              <a:t>For washer equipment</a:t>
            </a:r>
          </a:p>
          <a:p>
            <a:pPr lvl="3"/>
            <a:endParaRPr lang="en-US" dirty="0" smtClean="0"/>
          </a:p>
          <a:p>
            <a:pPr lvl="2"/>
            <a:r>
              <a:rPr lang="en-US" dirty="0" smtClean="0"/>
              <a:t>Distilled or De-Ionized water</a:t>
            </a:r>
          </a:p>
          <a:p>
            <a:pPr lvl="3"/>
            <a:r>
              <a:rPr lang="en-US" dirty="0" smtClean="0"/>
              <a:t>Minerals removed</a:t>
            </a:r>
          </a:p>
          <a:p>
            <a:pPr lvl="3"/>
            <a:r>
              <a:rPr lang="en-US" dirty="0" smtClean="0"/>
              <a:t>Prevents mineral deposits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</a:t>
            </a:r>
            <a:r>
              <a:rPr lang="en-US" dirty="0" smtClean="0"/>
              <a:t>olid /liquid soils</a:t>
            </a:r>
          </a:p>
          <a:p>
            <a:pPr lvl="1"/>
            <a:r>
              <a:rPr lang="en-US" dirty="0" smtClean="0"/>
              <a:t>Are dislodged, removed and dispersed from surface</a:t>
            </a:r>
          </a:p>
          <a:p>
            <a:pPr lvl="1"/>
            <a:r>
              <a:rPr lang="en-US" dirty="0" smtClean="0"/>
              <a:t>By:</a:t>
            </a:r>
          </a:p>
          <a:p>
            <a:pPr lvl="2"/>
            <a:r>
              <a:rPr lang="en-US" dirty="0" smtClean="0"/>
              <a:t>Lowering surface tension</a:t>
            </a:r>
          </a:p>
          <a:p>
            <a:pPr lvl="3"/>
            <a:r>
              <a:rPr lang="en-US" dirty="0" smtClean="0"/>
              <a:t>Liquid can penetrate the soil on surface</a:t>
            </a:r>
          </a:p>
          <a:p>
            <a:pPr lvl="3"/>
            <a:endParaRPr lang="en-US" dirty="0" smtClean="0"/>
          </a:p>
          <a:p>
            <a:pPr lvl="2"/>
            <a:r>
              <a:rPr lang="en-US" dirty="0" err="1" smtClean="0"/>
              <a:t>Deflocculate</a:t>
            </a:r>
            <a:r>
              <a:rPr lang="en-US" dirty="0" smtClean="0"/>
              <a:t> (break up and disperse)</a:t>
            </a:r>
          </a:p>
          <a:p>
            <a:pPr lvl="3"/>
            <a:r>
              <a:rPr lang="en-US" dirty="0" smtClean="0"/>
              <a:t>Separate clumps of dirt</a:t>
            </a:r>
          </a:p>
          <a:p>
            <a:pPr lvl="3"/>
            <a:r>
              <a:rPr lang="en-US" dirty="0" smtClean="0"/>
              <a:t>Dissolve or suspend particles in water / fluid</a:t>
            </a:r>
          </a:p>
          <a:p>
            <a:pPr lvl="3"/>
            <a:endParaRPr lang="en-US" dirty="0" smtClean="0"/>
          </a:p>
          <a:p>
            <a:pPr lvl="2"/>
            <a:r>
              <a:rPr lang="en-US" dirty="0" smtClean="0"/>
              <a:t>Keep solids in suspension</a:t>
            </a:r>
          </a:p>
          <a:p>
            <a:pPr lvl="3"/>
            <a:r>
              <a:rPr lang="en-US" dirty="0" smtClean="0"/>
              <a:t>Until they can be rinsed away</a:t>
            </a:r>
          </a:p>
          <a:p>
            <a:pPr lvl="1"/>
            <a:r>
              <a:rPr lang="en-US" dirty="0" smtClean="0"/>
              <a:t>Also </a:t>
            </a:r>
          </a:p>
          <a:p>
            <a:pPr lvl="2"/>
            <a:r>
              <a:rPr lang="en-US" dirty="0" smtClean="0"/>
              <a:t>Low foaming </a:t>
            </a:r>
          </a:p>
          <a:p>
            <a:pPr lvl="3"/>
            <a:r>
              <a:rPr lang="en-US" dirty="0" smtClean="0"/>
              <a:t>Can hinder washer disinfector high-pressure jets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Detergents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pH </a:t>
            </a:r>
          </a:p>
          <a:p>
            <a:pPr lvl="2"/>
            <a:r>
              <a:rPr lang="en-US" dirty="0" smtClean="0"/>
              <a:t>Low 0 – 6 is acidic</a:t>
            </a:r>
          </a:p>
          <a:p>
            <a:pPr lvl="3"/>
            <a:r>
              <a:rPr lang="en-US" dirty="0" smtClean="0"/>
              <a:t>Vinegar and lemon</a:t>
            </a:r>
          </a:p>
          <a:p>
            <a:pPr lvl="3"/>
            <a:endParaRPr lang="en-US" dirty="0" smtClean="0"/>
          </a:p>
          <a:p>
            <a:pPr lvl="2"/>
            <a:r>
              <a:rPr lang="en-US" dirty="0" smtClean="0"/>
              <a:t>High 8 – 14 is alkaline</a:t>
            </a:r>
          </a:p>
          <a:p>
            <a:pPr lvl="3"/>
            <a:r>
              <a:rPr lang="en-US" dirty="0" smtClean="0"/>
              <a:t>Soap</a:t>
            </a:r>
          </a:p>
          <a:p>
            <a:pPr lvl="3"/>
            <a:endParaRPr lang="en-US" dirty="0" smtClean="0"/>
          </a:p>
          <a:p>
            <a:pPr lvl="2"/>
            <a:r>
              <a:rPr lang="en-US" dirty="0" smtClean="0"/>
              <a:t>Mild alkaline detergents are preferred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Break down “digest” large organic molecules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Facilitates removal</a:t>
            </a:r>
          </a:p>
          <a:p>
            <a:pPr lvl="2"/>
            <a:r>
              <a:rPr lang="en-US" dirty="0" smtClean="0"/>
              <a:t>Finds them, locks on, breaks apart – </a:t>
            </a:r>
            <a:r>
              <a:rPr lang="en-US" i="1" dirty="0" smtClean="0"/>
              <a:t>gone!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Used to clean heavily soiled items</a:t>
            </a:r>
          </a:p>
          <a:p>
            <a:pPr lvl="2"/>
            <a:r>
              <a:rPr lang="en-US" dirty="0" smtClean="0"/>
              <a:t>Must be moist to work (May have to re-hydrate)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Use in CS</a:t>
            </a:r>
          </a:p>
          <a:p>
            <a:pPr lvl="2"/>
            <a:r>
              <a:rPr lang="en-US" dirty="0" smtClean="0"/>
              <a:t>Protease enzymes – </a:t>
            </a:r>
          </a:p>
          <a:p>
            <a:pPr lvl="3"/>
            <a:r>
              <a:rPr lang="en-US" dirty="0" smtClean="0"/>
              <a:t>Break down Blood, Mucus, Feces, Albumin (blood protein)</a:t>
            </a:r>
          </a:p>
          <a:p>
            <a:pPr lvl="3"/>
            <a:endParaRPr lang="en-US" dirty="0" smtClean="0"/>
          </a:p>
          <a:p>
            <a:pPr lvl="2"/>
            <a:r>
              <a:rPr lang="en-US" dirty="0" smtClean="0"/>
              <a:t>Lipase – </a:t>
            </a:r>
          </a:p>
          <a:p>
            <a:pPr lvl="3"/>
            <a:r>
              <a:rPr lang="en-US" dirty="0" smtClean="0"/>
              <a:t>Breaks down fats – bone marrow and adipose</a:t>
            </a:r>
          </a:p>
          <a:p>
            <a:pPr lvl="3"/>
            <a:endParaRPr lang="en-US" dirty="0" smtClean="0"/>
          </a:p>
          <a:p>
            <a:pPr lvl="2"/>
            <a:r>
              <a:rPr lang="en-US" dirty="0" smtClean="0"/>
              <a:t>Amylase – </a:t>
            </a:r>
          </a:p>
          <a:p>
            <a:pPr lvl="3"/>
            <a:r>
              <a:rPr lang="en-US" dirty="0" smtClean="0"/>
              <a:t>Breaks down starch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Enzymes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Enzymatic Detergents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Neutral pH detergent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Enzymes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Surfactant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Are</a:t>
            </a:r>
          </a:p>
          <a:p>
            <a:pPr lvl="2"/>
            <a:r>
              <a:rPr lang="en-US" dirty="0" err="1" smtClean="0"/>
              <a:t>Biodegradeable</a:t>
            </a:r>
            <a:endParaRPr lang="en-US" dirty="0" smtClean="0"/>
          </a:p>
          <a:p>
            <a:pPr lvl="3"/>
            <a:r>
              <a:rPr lang="en-US" dirty="0" smtClean="0"/>
              <a:t>Will be broken down and decompose</a:t>
            </a:r>
          </a:p>
          <a:p>
            <a:pPr lvl="2"/>
            <a:r>
              <a:rPr lang="en-US" dirty="0" smtClean="0"/>
              <a:t>Temperature</a:t>
            </a:r>
          </a:p>
          <a:p>
            <a:pPr lvl="3"/>
            <a:r>
              <a:rPr lang="en-US" dirty="0" smtClean="0"/>
              <a:t>Too high – inactivates enzyme</a:t>
            </a:r>
          </a:p>
          <a:p>
            <a:pPr lvl="3"/>
            <a:r>
              <a:rPr lang="en-US" dirty="0" smtClean="0"/>
              <a:t>Too low – may not activate the enzyme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Selecting enzymatic detergents- Consider:</a:t>
            </a:r>
          </a:p>
          <a:p>
            <a:pPr lvl="1"/>
            <a:r>
              <a:rPr lang="en-US" dirty="0" smtClean="0"/>
              <a:t>Water temp in </a:t>
            </a:r>
            <a:r>
              <a:rPr lang="en-US" dirty="0" err="1" smtClean="0"/>
              <a:t>decontam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Room temp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Useful life and stability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Expiration date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Material of the item being cleaned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Approved by EPA</a:t>
            </a:r>
          </a:p>
          <a:p>
            <a:pPr lvl="1"/>
            <a:r>
              <a:rPr lang="en-US" sz="1800" dirty="0" smtClean="0">
                <a:hlinkClick r:id="rId2"/>
              </a:rPr>
              <a:t>http://www.youtube.com/watch?v=6u_MRTv3awQ</a:t>
            </a:r>
            <a:r>
              <a:rPr lang="en-US" sz="1800" dirty="0" smtClean="0"/>
              <a:t>  1:32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Specific for ultrasonic cleaners</a:t>
            </a:r>
          </a:p>
          <a:p>
            <a:pPr lvl="1"/>
            <a:r>
              <a:rPr lang="en-US" dirty="0" smtClean="0"/>
              <a:t>Low – foaming to prevent interfering with ultrasonic action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Contain</a:t>
            </a:r>
          </a:p>
          <a:p>
            <a:pPr lvl="2"/>
            <a:r>
              <a:rPr lang="en-US" dirty="0" smtClean="0"/>
              <a:t>Surfactants</a:t>
            </a:r>
          </a:p>
          <a:p>
            <a:pPr lvl="2"/>
            <a:r>
              <a:rPr lang="en-US" dirty="0" smtClean="0"/>
              <a:t>Chelating agents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Prevent </a:t>
            </a:r>
          </a:p>
          <a:p>
            <a:pPr lvl="2"/>
            <a:r>
              <a:rPr lang="en-US" dirty="0" smtClean="0"/>
              <a:t>Re-deposit of solids on items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Ultrasonic detergents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Called “Instrument Milk”</a:t>
            </a:r>
          </a:p>
          <a:p>
            <a:endParaRPr lang="en-US" dirty="0" smtClean="0"/>
          </a:p>
          <a:p>
            <a:r>
              <a:rPr lang="en-US" dirty="0" smtClean="0"/>
              <a:t>Maintain integrity of instruments</a:t>
            </a:r>
          </a:p>
          <a:p>
            <a:pPr lvl="1"/>
            <a:r>
              <a:rPr lang="en-US" dirty="0" smtClean="0"/>
              <a:t>Prolongs life of instrument</a:t>
            </a:r>
          </a:p>
          <a:p>
            <a:pPr lvl="2"/>
            <a:r>
              <a:rPr lang="en-US" dirty="0" smtClean="0"/>
              <a:t>Protects finish on surface</a:t>
            </a:r>
          </a:p>
          <a:p>
            <a:pPr lvl="1"/>
            <a:r>
              <a:rPr lang="en-US" dirty="0" smtClean="0"/>
              <a:t>Prevents abrasion on scissor blades</a:t>
            </a:r>
          </a:p>
          <a:p>
            <a:pPr lvl="2"/>
            <a:r>
              <a:rPr lang="en-US" dirty="0" smtClean="0"/>
              <a:t>Increases cutting action</a:t>
            </a:r>
          </a:p>
          <a:p>
            <a:pPr lvl="1"/>
            <a:r>
              <a:rPr lang="en-US" dirty="0" smtClean="0"/>
              <a:t>Action</a:t>
            </a:r>
          </a:p>
          <a:p>
            <a:pPr lvl="2"/>
            <a:r>
              <a:rPr lang="en-US" dirty="0" smtClean="0"/>
              <a:t>Water soluble – so steam sterilization can occur through it</a:t>
            </a:r>
          </a:p>
          <a:p>
            <a:pPr lvl="2"/>
            <a:r>
              <a:rPr lang="en-US" dirty="0" smtClean="0"/>
              <a:t>Sprayed on instruments</a:t>
            </a:r>
          </a:p>
          <a:p>
            <a:pPr lvl="3"/>
            <a:r>
              <a:rPr lang="en-US" dirty="0" smtClean="0"/>
              <a:t>Contact time and proper dilution is needed</a:t>
            </a:r>
          </a:p>
          <a:p>
            <a:pPr lvl="2"/>
            <a:r>
              <a:rPr lang="en-US" dirty="0" smtClean="0"/>
              <a:t>Must be compatible with sterilization process being used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Lubricants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Cleaning- </a:t>
            </a:r>
            <a:r>
              <a:rPr lang="en-US" sz="2400" dirty="0" smtClean="0"/>
              <a:t>removal of all visible and non-visible soil or other foreign material from the device</a:t>
            </a:r>
          </a:p>
          <a:p>
            <a:endParaRPr lang="en-US" sz="2400" dirty="0" smtClean="0"/>
          </a:p>
          <a:p>
            <a:pPr lvl="1"/>
            <a:r>
              <a:rPr lang="en-US" dirty="0" smtClean="0"/>
              <a:t>Improperly cleaned devices can cause:</a:t>
            </a:r>
          </a:p>
          <a:p>
            <a:pPr lvl="1"/>
            <a:r>
              <a:rPr lang="en-US" dirty="0" smtClean="0"/>
              <a:t> </a:t>
            </a:r>
          </a:p>
          <a:p>
            <a:pPr lvl="2"/>
            <a:r>
              <a:rPr lang="en-US" dirty="0"/>
              <a:t>D</a:t>
            </a:r>
            <a:r>
              <a:rPr lang="en-US" dirty="0" smtClean="0"/>
              <a:t>isease transmission </a:t>
            </a:r>
          </a:p>
          <a:p>
            <a:pPr lvl="3"/>
            <a:r>
              <a:rPr lang="en-US" dirty="0"/>
              <a:t>B</a:t>
            </a:r>
            <a:r>
              <a:rPr lang="en-US" dirty="0" smtClean="0"/>
              <a:t>etween patients</a:t>
            </a:r>
          </a:p>
          <a:p>
            <a:pPr lvl="3"/>
            <a:r>
              <a:rPr lang="en-US" dirty="0" smtClean="0"/>
              <a:t>From the environment to patients</a:t>
            </a:r>
          </a:p>
          <a:p>
            <a:pPr lvl="3"/>
            <a:endParaRPr lang="en-US" dirty="0" smtClean="0"/>
          </a:p>
          <a:p>
            <a:pPr lvl="2"/>
            <a:r>
              <a:rPr lang="en-US" dirty="0" smtClean="0"/>
              <a:t>Device malfunction or failure</a:t>
            </a:r>
          </a:p>
          <a:p>
            <a:pPr lvl="3"/>
            <a:r>
              <a:rPr lang="en-US" dirty="0" smtClean="0"/>
              <a:t>From debris or rust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Cleaning is Fundamental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1879" y="4514476"/>
            <a:ext cx="3084921" cy="2164049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Cleaning – removal of soil</a:t>
            </a:r>
          </a:p>
          <a:p>
            <a:pPr lvl="1"/>
            <a:r>
              <a:rPr lang="en-US" dirty="0" smtClean="0"/>
              <a:t>From:</a:t>
            </a:r>
          </a:p>
          <a:p>
            <a:pPr lvl="2"/>
            <a:r>
              <a:rPr lang="en-US" dirty="0" smtClean="0"/>
              <a:t>Surfaces</a:t>
            </a:r>
          </a:p>
          <a:p>
            <a:pPr lvl="2"/>
            <a:r>
              <a:rPr lang="en-US" dirty="0" smtClean="0"/>
              <a:t>Crevices</a:t>
            </a:r>
          </a:p>
          <a:p>
            <a:pPr lvl="2"/>
            <a:r>
              <a:rPr lang="en-US" dirty="0" smtClean="0"/>
              <a:t>Serrations</a:t>
            </a:r>
          </a:p>
          <a:p>
            <a:pPr lvl="2"/>
            <a:r>
              <a:rPr lang="en-US" dirty="0" smtClean="0"/>
              <a:t>Joints</a:t>
            </a:r>
          </a:p>
          <a:p>
            <a:pPr lvl="2"/>
            <a:r>
              <a:rPr lang="en-US" dirty="0" smtClean="0"/>
              <a:t>Lumens</a:t>
            </a:r>
          </a:p>
          <a:p>
            <a:pPr lvl="2"/>
            <a:r>
              <a:rPr lang="en-US" dirty="0" smtClean="0"/>
              <a:t>Devices</a:t>
            </a:r>
          </a:p>
          <a:p>
            <a:pPr lvl="2"/>
            <a:r>
              <a:rPr lang="en-US" dirty="0" smtClean="0"/>
              <a:t>Equipment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Cleaning/ Decontamination Processes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Remove Gross Soil “</a:t>
            </a:r>
            <a:r>
              <a:rPr lang="en-US" dirty="0" err="1" smtClean="0"/>
              <a:t>asap</a:t>
            </a:r>
            <a:r>
              <a:rPr lang="en-US" dirty="0" smtClean="0"/>
              <a:t>”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Reduce number of org. on item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Reduce nutrients that support org. growth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Reduce environmental contamination through:</a:t>
            </a:r>
          </a:p>
          <a:p>
            <a:pPr lvl="2"/>
            <a:r>
              <a:rPr lang="en-US" dirty="0" smtClean="0"/>
              <a:t>Spillage</a:t>
            </a:r>
          </a:p>
          <a:p>
            <a:pPr lvl="2"/>
            <a:r>
              <a:rPr lang="en-US" dirty="0" err="1" smtClean="0"/>
              <a:t>Aerosolization</a:t>
            </a:r>
            <a:endParaRPr lang="en-US" dirty="0" smtClean="0"/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Minimize damage to items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“</a:t>
            </a:r>
            <a:r>
              <a:rPr lang="en-US" b="1" i="1" dirty="0" smtClean="0">
                <a:solidFill>
                  <a:srgbClr val="FF0000"/>
                </a:solidFill>
              </a:rPr>
              <a:t>You can clean without sterilizing/disinfecting – You can’t sterilize/disinfect without cleaning.”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Without clean items, this can happen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Growth of organisms</a:t>
            </a:r>
          </a:p>
          <a:p>
            <a:pPr lvl="2"/>
            <a:r>
              <a:rPr lang="en-US" dirty="0" smtClean="0"/>
              <a:t>Cause infection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Patient foreign body reaction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Patient </a:t>
            </a:r>
            <a:r>
              <a:rPr lang="en-US" dirty="0" err="1" smtClean="0"/>
              <a:t>pyrogenic</a:t>
            </a:r>
            <a:r>
              <a:rPr lang="en-US" dirty="0" smtClean="0"/>
              <a:t> reaction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Debris can cause device to not function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Purpose</a:t>
            </a:r>
          </a:p>
          <a:p>
            <a:pPr lvl="1"/>
            <a:r>
              <a:rPr lang="en-US" dirty="0" smtClean="0"/>
              <a:t>Make items safe to handle without gloves</a:t>
            </a:r>
          </a:p>
          <a:p>
            <a:pPr lvl="1"/>
            <a:r>
              <a:rPr lang="en-US" dirty="0" smtClean="0"/>
              <a:t>Reduce bioburden for next steps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Process			</a:t>
            </a:r>
          </a:p>
          <a:p>
            <a:pPr lvl="1"/>
            <a:r>
              <a:rPr lang="en-US" dirty="0" smtClean="0"/>
              <a:t>Uses physical or chemical procedures 		</a:t>
            </a:r>
          </a:p>
          <a:p>
            <a:pPr lvl="1"/>
            <a:r>
              <a:rPr lang="en-US" dirty="0" smtClean="0"/>
              <a:t>To remove, inactivate, or destroy pathogens on an item’s surface</a:t>
            </a:r>
          </a:p>
          <a:p>
            <a:pPr lvl="1">
              <a:buNone/>
            </a:pPr>
            <a:r>
              <a:rPr lang="en-US" dirty="0" smtClean="0"/>
              <a:t>	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Decontamination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9361" y="1600200"/>
            <a:ext cx="1016000" cy="152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5567" y="4666962"/>
            <a:ext cx="2647755" cy="1993483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May involve:</a:t>
            </a:r>
          </a:p>
          <a:p>
            <a:pPr lvl="2"/>
            <a:r>
              <a:rPr lang="en-US" dirty="0" smtClean="0"/>
              <a:t>Cleaning</a:t>
            </a:r>
          </a:p>
          <a:p>
            <a:pPr lvl="3"/>
            <a:r>
              <a:rPr lang="en-US" dirty="0" smtClean="0"/>
              <a:t>Items not exposed to broken skin</a:t>
            </a:r>
          </a:p>
          <a:p>
            <a:pPr lvl="4"/>
            <a:r>
              <a:rPr lang="en-US" dirty="0" smtClean="0"/>
              <a:t>IV pump</a:t>
            </a:r>
          </a:p>
          <a:p>
            <a:pPr lvl="4"/>
            <a:r>
              <a:rPr lang="en-US" dirty="0" smtClean="0"/>
              <a:t>Heating pad</a:t>
            </a:r>
          </a:p>
          <a:p>
            <a:pPr lvl="4">
              <a:buNone/>
            </a:pPr>
            <a:endParaRPr lang="en-US" dirty="0" smtClean="0"/>
          </a:p>
          <a:p>
            <a:pPr lvl="2"/>
            <a:r>
              <a:rPr lang="en-US" dirty="0" smtClean="0"/>
              <a:t> clean plus </a:t>
            </a:r>
            <a:r>
              <a:rPr lang="en-US" dirty="0" err="1" smtClean="0"/>
              <a:t>biocidal</a:t>
            </a:r>
            <a:r>
              <a:rPr lang="en-US" dirty="0" smtClean="0"/>
              <a:t> agent</a:t>
            </a:r>
          </a:p>
          <a:p>
            <a:pPr lvl="3"/>
            <a:r>
              <a:rPr lang="en-US" dirty="0" smtClean="0"/>
              <a:t>Items exposed to blood / body fluids / tissue</a:t>
            </a:r>
          </a:p>
          <a:p>
            <a:pPr lvl="4"/>
            <a:r>
              <a:rPr lang="en-US" dirty="0" smtClean="0"/>
              <a:t>Surgical instruments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2532" y="1417638"/>
            <a:ext cx="1784366" cy="23723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8067" y="4586918"/>
            <a:ext cx="3048000" cy="19812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Long narrow lumens and channels</a:t>
            </a:r>
          </a:p>
          <a:p>
            <a:pPr lvl="1"/>
            <a:r>
              <a:rPr lang="en-US" dirty="0" smtClean="0"/>
              <a:t>Single or multiple channels – endoscopes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Challenges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4400" y="3032146"/>
            <a:ext cx="2777639" cy="22736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847" y="3358602"/>
            <a:ext cx="2260154" cy="16951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3667" y="3032146"/>
            <a:ext cx="2182518" cy="3273777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Valves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Crevices, joints or surface pores</a:t>
            </a:r>
          </a:p>
          <a:p>
            <a:pPr lvl="1"/>
            <a:r>
              <a:rPr lang="en-US" dirty="0" smtClean="0"/>
              <a:t>Flexible </a:t>
            </a:r>
            <a:r>
              <a:rPr lang="en-US" dirty="0" err="1" smtClean="0"/>
              <a:t>neuro</a:t>
            </a:r>
            <a:r>
              <a:rPr lang="en-US" dirty="0" smtClean="0"/>
              <a:t> retractor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500" y="4144911"/>
            <a:ext cx="2889467" cy="2164311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91380" cy="4525963"/>
          </a:xfrm>
        </p:spPr>
        <p:txBody>
          <a:bodyPr/>
          <a:lstStyle/>
          <a:p>
            <a:r>
              <a:rPr lang="en-US" dirty="0" smtClean="0"/>
              <a:t>Parts that can’t be disassembled</a:t>
            </a:r>
          </a:p>
          <a:p>
            <a:pPr lvl="1"/>
            <a:r>
              <a:rPr lang="en-US" b="1" i="1" dirty="0" smtClean="0"/>
              <a:t>Rule: Anything that can be taken apart – must be taken apart.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Clamps that can’t be opened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Rough irregular surfaces    </a:t>
            </a:r>
          </a:p>
          <a:p>
            <a:pPr>
              <a:buNone/>
            </a:pPr>
            <a:r>
              <a:rPr lang="en-US" dirty="0" smtClean="0"/>
              <a:t>     that retain bioburden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4826" y="3425867"/>
            <a:ext cx="3372012" cy="2700296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Porous material</a:t>
            </a:r>
          </a:p>
          <a:p>
            <a:endParaRPr lang="en-US" dirty="0" smtClean="0"/>
          </a:p>
          <a:p>
            <a:r>
              <a:rPr lang="en-US" dirty="0" err="1" smtClean="0"/>
              <a:t>Luer</a:t>
            </a:r>
            <a:r>
              <a:rPr lang="en-US" dirty="0" smtClean="0"/>
              <a:t>-locks</a:t>
            </a:r>
          </a:p>
          <a:p>
            <a:endParaRPr lang="en-US" dirty="0" smtClean="0"/>
          </a:p>
          <a:p>
            <a:r>
              <a:rPr lang="en-US" dirty="0" smtClean="0"/>
              <a:t>3 way adaptors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1898" y="1417638"/>
            <a:ext cx="2457861" cy="21125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5868" y="2895180"/>
            <a:ext cx="2235200" cy="127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0765" y="4076700"/>
            <a:ext cx="2921000" cy="27813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Junction between insulating sheaths and activating mechanism</a:t>
            </a:r>
          </a:p>
          <a:p>
            <a:endParaRPr lang="en-US" dirty="0" smtClean="0"/>
          </a:p>
          <a:p>
            <a:r>
              <a:rPr lang="en-US" dirty="0" smtClean="0"/>
              <a:t>Electrical components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475" y="2510845"/>
            <a:ext cx="3060700" cy="2654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668" y="3901495"/>
            <a:ext cx="3213100" cy="25273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8731"/>
            <a:ext cx="8229600" cy="5238561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Cleaning – first step of reprocessing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Must remove foreign material on the outside and inside</a:t>
            </a:r>
          </a:p>
          <a:p>
            <a:pPr lvl="3"/>
            <a:r>
              <a:rPr lang="en-US" dirty="0" smtClean="0"/>
              <a:t>Soil</a:t>
            </a:r>
          </a:p>
          <a:p>
            <a:pPr lvl="3"/>
            <a:r>
              <a:rPr lang="en-US" dirty="0" smtClean="0"/>
              <a:t>Organic materials</a:t>
            </a:r>
          </a:p>
          <a:p>
            <a:pPr lvl="3"/>
            <a:r>
              <a:rPr lang="en-US" dirty="0" smtClean="0"/>
              <a:t>Microorganisms</a:t>
            </a:r>
          </a:p>
          <a:p>
            <a:pPr lvl="3"/>
            <a:r>
              <a:rPr lang="en-US" dirty="0" smtClean="0"/>
              <a:t>Inorganic materials</a:t>
            </a:r>
          </a:p>
          <a:p>
            <a:pPr lvl="3"/>
            <a:endParaRPr lang="en-US" dirty="0" smtClean="0"/>
          </a:p>
          <a:p>
            <a:pPr lvl="1"/>
            <a:r>
              <a:rPr lang="en-US" dirty="0" smtClean="0"/>
              <a:t>May hinder ability to sterilize or disinfect</a:t>
            </a:r>
          </a:p>
          <a:p>
            <a:pPr lvl="1"/>
            <a:r>
              <a:rPr lang="en-US" dirty="0" smtClean="0"/>
              <a:t>	</a:t>
            </a:r>
          </a:p>
          <a:p>
            <a:r>
              <a:rPr lang="en-US" dirty="0" smtClean="0"/>
              <a:t>“</a:t>
            </a:r>
            <a:r>
              <a:rPr lang="en-US" i="1" dirty="0" smtClean="0"/>
              <a:t>You can clean without sterilizing / disinfecting – </a:t>
            </a:r>
          </a:p>
          <a:p>
            <a:pPr>
              <a:buNone/>
            </a:pPr>
            <a:r>
              <a:rPr lang="en-US" i="1" dirty="0" smtClean="0"/>
              <a:t> you can’t sterilize / disinfect without cleaning!”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Heat sensitive materials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099" y="2285246"/>
            <a:ext cx="3403600" cy="23876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Purpose:</a:t>
            </a:r>
          </a:p>
          <a:p>
            <a:pPr lvl="1"/>
            <a:r>
              <a:rPr lang="en-US" dirty="0" smtClean="0"/>
              <a:t>Physically remove debris after pre-clean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How:</a:t>
            </a:r>
          </a:p>
          <a:p>
            <a:pPr lvl="1"/>
            <a:r>
              <a:rPr lang="en-US" dirty="0" smtClean="0"/>
              <a:t>Friction (elbow grease)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Used:</a:t>
            </a:r>
          </a:p>
          <a:p>
            <a:pPr lvl="1"/>
            <a:r>
              <a:rPr lang="en-US" dirty="0" smtClean="0"/>
              <a:t>Before mechanical cleaning</a:t>
            </a:r>
          </a:p>
          <a:p>
            <a:pPr lvl="1"/>
            <a:r>
              <a:rPr lang="en-US" dirty="0" smtClean="0"/>
              <a:t>If there is no ultrasonic or washer-sterilizer/decontaminator (Mechanical cleaning)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Manual Cleaning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5431" y="2721469"/>
            <a:ext cx="1346200" cy="16256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delicate or complex instruments</a:t>
            </a:r>
          </a:p>
          <a:p>
            <a:pPr lvl="1"/>
            <a:r>
              <a:rPr lang="en-US" dirty="0" smtClean="0"/>
              <a:t>Can’t be washed mechanically – </a:t>
            </a:r>
            <a:r>
              <a:rPr lang="en-US" sz="2400" dirty="0" smtClean="0"/>
              <a:t>would be damaged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221" y="3092244"/>
            <a:ext cx="4092703" cy="1713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9241" y="2976669"/>
            <a:ext cx="2964303" cy="3387775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power instruments that can’t be immersed</a:t>
            </a:r>
          </a:p>
          <a:p>
            <a:pPr lvl="1"/>
            <a:r>
              <a:rPr lang="en-US" dirty="0" smtClean="0"/>
              <a:t>Electric / battery / pneumatic devices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4850" y="2740582"/>
            <a:ext cx="2563948" cy="25639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2848" y="4467739"/>
            <a:ext cx="3136900" cy="2590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298" y="2740582"/>
            <a:ext cx="3048000" cy="2209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3927" y="3261282"/>
            <a:ext cx="2413000" cy="33782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0494"/>
            <a:ext cx="8229600" cy="4525963"/>
          </a:xfrm>
        </p:spPr>
        <p:txBody>
          <a:bodyPr/>
          <a:lstStyle/>
          <a:p>
            <a:r>
              <a:rPr lang="en-US" dirty="0" smtClean="0"/>
              <a:t>For instruments with lumens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130088" y="4224059"/>
            <a:ext cx="2368601" cy="15761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316" y="2636519"/>
            <a:ext cx="1896684" cy="28244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3035" y="2636519"/>
            <a:ext cx="2728399" cy="3112242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Process:</a:t>
            </a:r>
          </a:p>
          <a:p>
            <a:pPr lvl="1"/>
            <a:r>
              <a:rPr lang="en-US" dirty="0" smtClean="0"/>
              <a:t>Water must be below 110</a:t>
            </a:r>
            <a:r>
              <a:rPr lang="en-US" baseline="30000" dirty="0" smtClean="0"/>
              <a:t>o</a:t>
            </a:r>
            <a:r>
              <a:rPr lang="en-US" dirty="0" smtClean="0"/>
              <a:t> F / 43</a:t>
            </a:r>
            <a:r>
              <a:rPr lang="en-US" baseline="30000" dirty="0" smtClean="0"/>
              <a:t>o</a:t>
            </a:r>
            <a:r>
              <a:rPr lang="en-US" dirty="0" smtClean="0"/>
              <a:t>C</a:t>
            </a:r>
          </a:p>
          <a:p>
            <a:pPr lvl="2"/>
            <a:r>
              <a:rPr lang="en-US" dirty="0" smtClean="0"/>
              <a:t>Prevents coagulation (denaturing)                                     of Proteins</a:t>
            </a:r>
          </a:p>
          <a:p>
            <a:pPr lvl="2">
              <a:buNone/>
            </a:pPr>
            <a:endParaRPr lang="en-US" dirty="0" smtClean="0"/>
          </a:p>
          <a:p>
            <a:pPr lvl="1"/>
            <a:r>
              <a:rPr lang="en-US" dirty="0" smtClean="0"/>
              <a:t>Excessive detergent may be hard to rinse</a:t>
            </a:r>
          </a:p>
          <a:p>
            <a:pPr lvl="2"/>
            <a:r>
              <a:rPr lang="en-US" dirty="0" smtClean="0"/>
              <a:t>Will deteriorate instruments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0666" y="4016088"/>
            <a:ext cx="1468512" cy="19912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0666" y="1417638"/>
            <a:ext cx="1906134" cy="1682821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All instruments should be open to clean box-lock/hinge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Brush instruments under water</a:t>
            </a:r>
          </a:p>
          <a:p>
            <a:pPr lvl="2"/>
            <a:r>
              <a:rPr lang="en-US" dirty="0" smtClean="0"/>
              <a:t>Prevents </a:t>
            </a:r>
            <a:r>
              <a:rPr lang="en-US" dirty="0" err="1" smtClean="0"/>
              <a:t>aerosolization</a:t>
            </a:r>
            <a:r>
              <a:rPr lang="en-US" dirty="0" smtClean="0"/>
              <a:t> of contaminants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1341" y="2293822"/>
            <a:ext cx="2555459" cy="18896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1313" y="5176812"/>
            <a:ext cx="2237161" cy="1483335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 sink arrangements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Wash sink – water and detergent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Intermediate rinse</a:t>
            </a:r>
          </a:p>
          <a:p>
            <a:pPr lvl="2"/>
            <a:r>
              <a:rPr lang="en-US" dirty="0" smtClean="0"/>
              <a:t>Plain or softened (</a:t>
            </a:r>
            <a:r>
              <a:rPr lang="en-US" dirty="0" err="1" smtClean="0"/>
              <a:t>deionized</a:t>
            </a:r>
            <a:r>
              <a:rPr lang="en-US" dirty="0" smtClean="0"/>
              <a:t>) water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Final rinse</a:t>
            </a:r>
          </a:p>
          <a:p>
            <a:pPr lvl="2"/>
            <a:r>
              <a:rPr lang="en-US" dirty="0" smtClean="0"/>
              <a:t>Distilled / </a:t>
            </a:r>
            <a:r>
              <a:rPr lang="en-US" dirty="0" err="1" smtClean="0"/>
              <a:t>deionized</a:t>
            </a:r>
            <a:r>
              <a:rPr lang="en-US" dirty="0" smtClean="0"/>
              <a:t> water</a:t>
            </a:r>
          </a:p>
          <a:p>
            <a:pPr lvl="3"/>
            <a:r>
              <a:rPr lang="en-US" dirty="0" smtClean="0"/>
              <a:t>Prevents spotting on instruments</a:t>
            </a:r>
          </a:p>
          <a:p>
            <a:pPr lvl="3"/>
            <a:r>
              <a:rPr lang="en-US" dirty="0" smtClean="0"/>
              <a:t>Prevents debris </a:t>
            </a:r>
            <a:r>
              <a:rPr lang="en-US" dirty="0" err="1" smtClean="0"/>
              <a:t>redepositing</a:t>
            </a:r>
            <a:r>
              <a:rPr lang="en-US" dirty="0" smtClean="0"/>
              <a:t> on instruments</a:t>
            </a:r>
          </a:p>
          <a:p>
            <a:pPr lvl="3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0" y="2013829"/>
            <a:ext cx="2857500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Instruments with lumens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Vertical soaking cylinders are used</a:t>
            </a:r>
          </a:p>
          <a:p>
            <a:pPr lvl="1"/>
            <a:endParaRPr lang="en-US" dirty="0" smtClean="0"/>
          </a:p>
          <a:p>
            <a:pPr lvl="2"/>
            <a:r>
              <a:rPr lang="en-US" dirty="0" smtClean="0"/>
              <a:t>Allow agent to contact all surfaces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If soaked horizontally – air bubbles are trapped</a:t>
            </a:r>
          </a:p>
          <a:p>
            <a:pPr lvl="3"/>
            <a:r>
              <a:rPr lang="en-US" dirty="0" smtClean="0"/>
              <a:t>Doesn’t allow all surfaces to contact cleaning solution</a:t>
            </a:r>
          </a:p>
          <a:p>
            <a:pPr lvl="2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Ultrasonic Cleaners</a:t>
            </a:r>
          </a:p>
          <a:p>
            <a:pPr lvl="1"/>
            <a:r>
              <a:rPr lang="en-US" dirty="0" smtClean="0"/>
              <a:t>Pass Sound waves through liquid</a:t>
            </a:r>
          </a:p>
          <a:p>
            <a:pPr lvl="2"/>
            <a:r>
              <a:rPr lang="en-US" dirty="0" smtClean="0"/>
              <a:t>Creates vibrations</a:t>
            </a:r>
          </a:p>
          <a:p>
            <a:pPr lvl="2"/>
            <a:r>
              <a:rPr lang="en-US" sz="1946" dirty="0" smtClean="0">
                <a:hlinkClick r:id="rId2"/>
              </a:rPr>
              <a:t>http://www.youtube.com/watch?v=PwTfXduC7F8&amp;feature=fvsr</a:t>
            </a:r>
            <a:endParaRPr lang="en-US" sz="1946" dirty="0" smtClean="0"/>
          </a:p>
          <a:p>
            <a:pPr lvl="2"/>
            <a:endParaRPr lang="en-US" sz="1946" dirty="0" smtClean="0"/>
          </a:p>
          <a:p>
            <a:pPr lvl="2"/>
            <a:r>
              <a:rPr lang="en-US" sz="2800" b="1" i="1" dirty="0" err="1" smtClean="0"/>
              <a:t>Cavitation</a:t>
            </a:r>
            <a:endParaRPr lang="en-US" sz="2800" b="1" i="1" dirty="0" smtClean="0"/>
          </a:p>
          <a:p>
            <a:pPr lvl="3"/>
            <a:r>
              <a:rPr lang="en-US" dirty="0" smtClean="0"/>
              <a:t>Small gas bubbles are created</a:t>
            </a:r>
          </a:p>
          <a:p>
            <a:pPr lvl="3"/>
            <a:r>
              <a:rPr lang="en-US" dirty="0" smtClean="0"/>
              <a:t>Get larger and unstable</a:t>
            </a:r>
          </a:p>
          <a:p>
            <a:pPr lvl="3"/>
            <a:r>
              <a:rPr lang="en-US" dirty="0" smtClean="0"/>
              <a:t>Until they Implode (collapse on themselves)</a:t>
            </a:r>
          </a:p>
          <a:p>
            <a:pPr lvl="3"/>
            <a:r>
              <a:rPr lang="en-US" dirty="0" smtClean="0"/>
              <a:t>Creates vacuum in the area</a:t>
            </a:r>
          </a:p>
          <a:p>
            <a:pPr lvl="3"/>
            <a:r>
              <a:rPr lang="en-US" dirty="0" smtClean="0"/>
              <a:t>Pulls in particles on the instruments	</a:t>
            </a:r>
          </a:p>
          <a:p>
            <a:pPr lvl="3"/>
            <a:endParaRPr lang="en-US" dirty="0" smtClean="0"/>
          </a:p>
          <a:p>
            <a:pPr lvl="2"/>
            <a:r>
              <a:rPr lang="en-US" dirty="0" smtClean="0"/>
              <a:t>Able to thoroughly clean all hard to reach areas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Mechanical Cleaning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0234" y="1905516"/>
            <a:ext cx="3746500" cy="21717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Floors and Walls</a:t>
            </a:r>
          </a:p>
          <a:p>
            <a:pPr lvl="1"/>
            <a:r>
              <a:rPr lang="en-US" dirty="0" smtClean="0"/>
              <a:t>Made of materials – tolerate harsh chemicals</a:t>
            </a:r>
          </a:p>
          <a:p>
            <a:pPr lvl="2"/>
            <a:r>
              <a:rPr lang="en-US" dirty="0" smtClean="0"/>
              <a:t>Need frequent cleaning / disinfecting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Floor drains</a:t>
            </a:r>
          </a:p>
          <a:p>
            <a:pPr lvl="1"/>
            <a:r>
              <a:rPr lang="en-US" dirty="0" smtClean="0"/>
              <a:t>Provide adequate drainage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 Design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6641" y="2663242"/>
            <a:ext cx="1787457" cy="13388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4506" y="4289599"/>
            <a:ext cx="1682135" cy="1498372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DSCN2061_18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1063" y="-326182"/>
            <a:ext cx="10480426" cy="76907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67168"/>
          </a:xfrm>
        </p:spPr>
        <p:txBody>
          <a:bodyPr>
            <a:normAutofit/>
          </a:bodyPr>
          <a:lstStyle/>
          <a:p>
            <a:r>
              <a:rPr lang="en-US" dirty="0" smtClean="0"/>
              <a:t>Before ultrasonic cleaning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Remove gross soil / blood on instruments</a:t>
            </a:r>
          </a:p>
          <a:p>
            <a:pPr lvl="2"/>
            <a:r>
              <a:rPr lang="en-US" dirty="0" smtClean="0"/>
              <a:t>Keeps solution cleaner longer</a:t>
            </a:r>
          </a:p>
          <a:p>
            <a:pPr lvl="2"/>
            <a:r>
              <a:rPr lang="en-US" dirty="0" smtClean="0"/>
              <a:t>Coagulated protein absorbs sound</a:t>
            </a:r>
          </a:p>
          <a:p>
            <a:pPr lvl="3"/>
            <a:r>
              <a:rPr lang="en-US" dirty="0" smtClean="0"/>
              <a:t>Reduce cleaning action</a:t>
            </a:r>
          </a:p>
          <a:p>
            <a:pPr lvl="3"/>
            <a:endParaRPr lang="en-US" dirty="0" smtClean="0"/>
          </a:p>
          <a:p>
            <a:pPr lvl="1"/>
            <a:r>
              <a:rPr lang="en-US" dirty="0" smtClean="0"/>
              <a:t>Degas new water</a:t>
            </a:r>
          </a:p>
          <a:p>
            <a:pPr lvl="2"/>
            <a:r>
              <a:rPr lang="en-US" dirty="0" smtClean="0"/>
              <a:t>Remove excess bubbles after filling </a:t>
            </a:r>
          </a:p>
          <a:p>
            <a:pPr lvl="3"/>
            <a:r>
              <a:rPr lang="en-US" dirty="0" smtClean="0"/>
              <a:t>Will decrease energy of vacuum</a:t>
            </a:r>
          </a:p>
          <a:p>
            <a:pPr lvl="2"/>
            <a:r>
              <a:rPr lang="en-US" dirty="0" smtClean="0"/>
              <a:t>Run for 5-10 minutes</a:t>
            </a:r>
          </a:p>
          <a:p>
            <a:pPr lvl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9925" y="3793520"/>
            <a:ext cx="2374075" cy="1579839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During</a:t>
            </a:r>
          </a:p>
          <a:p>
            <a:pPr lvl="1"/>
            <a:r>
              <a:rPr lang="en-US" dirty="0" smtClean="0"/>
              <a:t>Use specific ultrasonic detergent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Temperature between 80</a:t>
            </a:r>
            <a:r>
              <a:rPr lang="en-US" baseline="30000" dirty="0" smtClean="0"/>
              <a:t>o</a:t>
            </a:r>
            <a:r>
              <a:rPr lang="en-US" dirty="0" smtClean="0"/>
              <a:t>F/27</a:t>
            </a:r>
            <a:r>
              <a:rPr lang="en-US" baseline="30000" dirty="0" smtClean="0"/>
              <a:t>o</a:t>
            </a:r>
            <a:r>
              <a:rPr lang="en-US" dirty="0" smtClean="0"/>
              <a:t>C  to 109</a:t>
            </a:r>
            <a:r>
              <a:rPr lang="en-US" baseline="30000" dirty="0" smtClean="0"/>
              <a:t>o</a:t>
            </a:r>
            <a:r>
              <a:rPr lang="en-US" dirty="0" smtClean="0"/>
              <a:t>F/43</a:t>
            </a:r>
            <a:r>
              <a:rPr lang="en-US" baseline="30000" dirty="0" smtClean="0"/>
              <a:t>o</a:t>
            </a:r>
            <a:r>
              <a:rPr lang="en-US" dirty="0" smtClean="0"/>
              <a:t>C</a:t>
            </a:r>
          </a:p>
          <a:p>
            <a:pPr lvl="2"/>
            <a:r>
              <a:rPr lang="en-US" dirty="0" smtClean="0"/>
              <a:t>Above 140</a:t>
            </a:r>
            <a:r>
              <a:rPr lang="en-US" baseline="30000" dirty="0" smtClean="0"/>
              <a:t>o</a:t>
            </a:r>
            <a:r>
              <a:rPr lang="en-US" dirty="0" smtClean="0"/>
              <a:t>F / 60</a:t>
            </a:r>
            <a:r>
              <a:rPr lang="en-US" baseline="30000" dirty="0" smtClean="0"/>
              <a:t>o</a:t>
            </a:r>
            <a:r>
              <a:rPr lang="en-US" dirty="0" smtClean="0"/>
              <a:t>C will coagulate protein</a:t>
            </a:r>
          </a:p>
          <a:p>
            <a:pPr lvl="2"/>
            <a:r>
              <a:rPr lang="en-US" dirty="0" smtClean="0"/>
              <a:t>Like cooked on food in a pan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Keep lid on at all times</a:t>
            </a:r>
          </a:p>
          <a:p>
            <a:pPr lvl="2"/>
            <a:r>
              <a:rPr lang="en-US" dirty="0" smtClean="0"/>
              <a:t>Prevents aerosols dispersing into area</a:t>
            </a:r>
          </a:p>
          <a:p>
            <a:pPr lvl="2"/>
            <a:r>
              <a:rPr lang="en-US" sz="1800" dirty="0" smtClean="0">
                <a:hlinkClick r:id="rId2"/>
              </a:rPr>
              <a:t>http://www.youtube.com/watch?v=ryBVlIoLULk&amp;feature=related</a:t>
            </a:r>
            <a:r>
              <a:rPr lang="en-US" sz="1800" dirty="0" smtClean="0"/>
              <a:t>  1:31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321"/>
          </a:xfrm>
        </p:spPr>
        <p:txBody>
          <a:bodyPr>
            <a:normAutofit/>
          </a:bodyPr>
          <a:lstStyle/>
          <a:p>
            <a:r>
              <a:rPr lang="en-US" dirty="0" smtClean="0"/>
              <a:t>Items in ultrasonic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Trays should have small wire and 8 opening / inch</a:t>
            </a:r>
          </a:p>
          <a:p>
            <a:pPr lvl="2"/>
            <a:r>
              <a:rPr lang="en-US" dirty="0" smtClean="0"/>
              <a:t>Allows transmission of waves</a:t>
            </a:r>
          </a:p>
          <a:p>
            <a:pPr lvl="2"/>
            <a:r>
              <a:rPr lang="en-US" dirty="0" smtClean="0"/>
              <a:t>Don’t overload trays –more than 3” high</a:t>
            </a:r>
          </a:p>
          <a:p>
            <a:pPr lvl="2"/>
            <a:r>
              <a:rPr lang="en-US" dirty="0" smtClean="0"/>
              <a:t>Only one tray at a time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Process all instruments – even if they look clean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57335">
            <a:off x="6015864" y="-202750"/>
            <a:ext cx="2005173" cy="2677009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All lumens must be filled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All instruments open and completely submerged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Orthopedic instruments </a:t>
            </a:r>
          </a:p>
          <a:p>
            <a:pPr lvl="2"/>
            <a:r>
              <a:rPr lang="en-US" dirty="0" smtClean="0"/>
              <a:t>May have fatty deposits</a:t>
            </a:r>
          </a:p>
          <a:p>
            <a:pPr lvl="2"/>
            <a:r>
              <a:rPr lang="en-US" dirty="0" smtClean="0"/>
              <a:t>Soil the water more quickly – change more frequently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Don’t mix metals</a:t>
            </a:r>
          </a:p>
          <a:p>
            <a:pPr lvl="2"/>
            <a:r>
              <a:rPr lang="en-US" dirty="0" smtClean="0"/>
              <a:t>May plate off onto another</a:t>
            </a:r>
          </a:p>
          <a:p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Don’t PUT IN ULTRASONIC</a:t>
            </a:r>
          </a:p>
          <a:p>
            <a:pPr lvl="2"/>
            <a:r>
              <a:rPr lang="en-US" dirty="0" smtClean="0"/>
              <a:t>Chrome-plated, ebonized, plastic, cork, glass, wood, rubber and needles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Check with manufacturer’s recommendations re:</a:t>
            </a:r>
          </a:p>
          <a:p>
            <a:pPr lvl="2"/>
            <a:r>
              <a:rPr lang="en-US" dirty="0" smtClean="0"/>
              <a:t>Delicate instruments</a:t>
            </a:r>
          </a:p>
          <a:p>
            <a:pPr lvl="3"/>
            <a:r>
              <a:rPr lang="en-US" dirty="0" smtClean="0"/>
              <a:t>May loosen tiny screws</a:t>
            </a:r>
          </a:p>
          <a:p>
            <a:pPr lvl="2"/>
            <a:r>
              <a:rPr lang="en-US" dirty="0" smtClean="0"/>
              <a:t>Flexible Endoscopes </a:t>
            </a:r>
          </a:p>
          <a:p>
            <a:pPr lvl="3"/>
            <a:r>
              <a:rPr lang="en-US" dirty="0" smtClean="0"/>
              <a:t>May have their own specific ultrasonic cleaner</a:t>
            </a:r>
          </a:p>
          <a:p>
            <a:pPr lvl="2"/>
            <a:r>
              <a:rPr lang="en-US" dirty="0" smtClean="0"/>
              <a:t>Rigid scopes will have </a:t>
            </a:r>
            <a:r>
              <a:rPr lang="en-US" dirty="0" err="1" smtClean="0"/>
              <a:t>fiberoptics</a:t>
            </a:r>
            <a:r>
              <a:rPr lang="en-US" dirty="0" smtClean="0"/>
              <a:t> damaged</a:t>
            </a:r>
          </a:p>
          <a:p>
            <a:pPr lvl="2"/>
            <a:r>
              <a:rPr lang="en-US" dirty="0" smtClean="0"/>
              <a:t>Aluminum devices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After ultrasonic cleaning</a:t>
            </a:r>
          </a:p>
          <a:p>
            <a:pPr lvl="1"/>
            <a:r>
              <a:rPr lang="en-US" dirty="0" smtClean="0"/>
              <a:t>Instruments must be rinsed</a:t>
            </a:r>
          </a:p>
          <a:p>
            <a:pPr lvl="2"/>
            <a:r>
              <a:rPr lang="en-US" dirty="0" smtClean="0"/>
              <a:t>Particles and detergent that might be on surface</a:t>
            </a:r>
          </a:p>
          <a:p>
            <a:pPr lvl="2"/>
            <a:r>
              <a:rPr lang="en-US" dirty="0" smtClean="0"/>
              <a:t>Sediment remains in the cleaner</a:t>
            </a:r>
          </a:p>
          <a:p>
            <a:pPr lvl="2"/>
            <a:r>
              <a:rPr lang="en-US" sz="1800" dirty="0" smtClean="0">
                <a:hlinkClick r:id="rId2"/>
              </a:rPr>
              <a:t>http://www.youtube.com/watch?v=5GdTFwmnoDY</a:t>
            </a:r>
            <a:r>
              <a:rPr lang="en-US" sz="1800" dirty="0" smtClean="0"/>
              <a:t>  1:40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Must be cleaned as needed / by schedule	</a:t>
            </a:r>
          </a:p>
          <a:p>
            <a:pPr lvl="2"/>
            <a:r>
              <a:rPr lang="en-US" dirty="0" smtClean="0"/>
              <a:t>Clean tank after emptying</a:t>
            </a:r>
          </a:p>
          <a:p>
            <a:pPr lvl="2"/>
            <a:r>
              <a:rPr lang="en-US" dirty="0" smtClean="0"/>
              <a:t>Check for debris in drain </a:t>
            </a:r>
          </a:p>
          <a:p>
            <a:pPr lvl="3"/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Impingement – </a:t>
            </a:r>
            <a:r>
              <a:rPr lang="en-US" sz="2800" dirty="0" smtClean="0"/>
              <a:t>Principle</a:t>
            </a:r>
          </a:p>
          <a:p>
            <a:pPr lvl="1"/>
            <a:r>
              <a:rPr lang="en-US" dirty="0" smtClean="0"/>
              <a:t>Spray force action of pressurized water</a:t>
            </a:r>
          </a:p>
          <a:p>
            <a:pPr lvl="1"/>
            <a:r>
              <a:rPr lang="en-US" dirty="0" smtClean="0"/>
              <a:t>Against instruments to remove bioburden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Uses – </a:t>
            </a:r>
            <a:r>
              <a:rPr lang="en-US" sz="2800" i="1" dirty="0" smtClean="0"/>
              <a:t>Like a dish washer</a:t>
            </a:r>
            <a:endParaRPr lang="en-US" i="1" dirty="0" smtClean="0"/>
          </a:p>
          <a:p>
            <a:pPr lvl="1"/>
            <a:r>
              <a:rPr lang="en-US" dirty="0" smtClean="0"/>
              <a:t>Spray action - </a:t>
            </a:r>
            <a:r>
              <a:rPr lang="en-US" i="1" dirty="0" smtClean="0"/>
              <a:t>Impingement</a:t>
            </a:r>
            <a:endParaRPr lang="en-US" dirty="0" smtClean="0"/>
          </a:p>
          <a:p>
            <a:pPr lvl="1"/>
            <a:r>
              <a:rPr lang="en-US" dirty="0" smtClean="0"/>
              <a:t>Temperature</a:t>
            </a:r>
          </a:p>
          <a:p>
            <a:pPr lvl="1"/>
            <a:r>
              <a:rPr lang="en-US" dirty="0" smtClean="0"/>
              <a:t>Detergent 	 </a:t>
            </a:r>
          </a:p>
          <a:p>
            <a:pPr lvl="2"/>
            <a:r>
              <a:rPr lang="en-US" dirty="0" smtClean="0"/>
              <a:t>Specifically for automated washers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Automated Mechanical Washers	</a:t>
            </a:r>
            <a:endParaRPr lang="en-US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Steps of wash cycle – (</a:t>
            </a:r>
            <a:r>
              <a:rPr lang="en-US" sz="2800" dirty="0" smtClean="0"/>
              <a:t>Like a Dishwasher) </a:t>
            </a:r>
            <a:endParaRPr lang="en-US" dirty="0" smtClean="0"/>
          </a:p>
          <a:p>
            <a:pPr lvl="1"/>
            <a:r>
              <a:rPr lang="en-US" dirty="0" smtClean="0"/>
              <a:t>Pre-rinse to wet instruments</a:t>
            </a:r>
          </a:p>
          <a:p>
            <a:pPr lvl="1"/>
            <a:r>
              <a:rPr lang="en-US" dirty="0" smtClean="0"/>
              <a:t>Detergent cycle</a:t>
            </a:r>
          </a:p>
          <a:p>
            <a:pPr lvl="1"/>
            <a:r>
              <a:rPr lang="en-US" dirty="0" smtClean="0"/>
              <a:t>Lubrication cycle</a:t>
            </a:r>
          </a:p>
          <a:p>
            <a:pPr lvl="1"/>
            <a:r>
              <a:rPr lang="en-US" dirty="0" smtClean="0"/>
              <a:t>Rinse cycle</a:t>
            </a:r>
          </a:p>
          <a:p>
            <a:pPr lvl="1"/>
            <a:r>
              <a:rPr lang="en-US" dirty="0" smtClean="0"/>
              <a:t>Dry cycle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Use</a:t>
            </a:r>
          </a:p>
          <a:p>
            <a:pPr lvl="1"/>
            <a:r>
              <a:rPr lang="en-US" dirty="0" smtClean="0"/>
              <a:t>Must be properly loaded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Trays</a:t>
            </a:r>
          </a:p>
          <a:p>
            <a:pPr lvl="2"/>
            <a:r>
              <a:rPr lang="en-US" dirty="0" smtClean="0"/>
              <a:t>Never overloaded</a:t>
            </a:r>
          </a:p>
          <a:p>
            <a:pPr lvl="2"/>
            <a:r>
              <a:rPr lang="en-US" dirty="0" smtClean="0"/>
              <a:t>Each tray placed separately</a:t>
            </a:r>
          </a:p>
          <a:p>
            <a:pPr lvl="2"/>
            <a:r>
              <a:rPr lang="en-US" dirty="0" smtClean="0"/>
              <a:t>Washer arm should be able to move freely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Instruments</a:t>
            </a:r>
          </a:p>
          <a:p>
            <a:pPr lvl="2"/>
            <a:r>
              <a:rPr lang="en-US" dirty="0" smtClean="0"/>
              <a:t>Disassembled</a:t>
            </a:r>
          </a:p>
          <a:p>
            <a:pPr lvl="2"/>
            <a:r>
              <a:rPr lang="en-US" dirty="0" smtClean="0"/>
              <a:t>Box-locks open</a:t>
            </a:r>
          </a:p>
          <a:p>
            <a:pPr lvl="2"/>
            <a:r>
              <a:rPr lang="en-US" dirty="0" smtClean="0">
                <a:hlinkClick r:id="rId2"/>
              </a:rPr>
              <a:t>http://www.youtube.com/watch?v=Ya6ganI2SIA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Ventilation system</a:t>
            </a:r>
          </a:p>
          <a:p>
            <a:pPr lvl="1"/>
            <a:r>
              <a:rPr lang="en-US" dirty="0" smtClean="0"/>
              <a:t>Must provide 10 air exchanges / hour</a:t>
            </a:r>
          </a:p>
          <a:p>
            <a:pPr lvl="1"/>
            <a:r>
              <a:rPr lang="en-US" dirty="0" smtClean="0"/>
              <a:t>Negative Air Pressure in </a:t>
            </a:r>
            <a:r>
              <a:rPr lang="en-US" dirty="0" err="1" smtClean="0"/>
              <a:t>Decon</a:t>
            </a:r>
            <a:r>
              <a:rPr lang="en-US" dirty="0" smtClean="0"/>
              <a:t>.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Temperature</a:t>
            </a:r>
          </a:p>
          <a:p>
            <a:pPr lvl="1"/>
            <a:r>
              <a:rPr lang="en-US" dirty="0" smtClean="0"/>
              <a:t>60 – 65</a:t>
            </a:r>
            <a:r>
              <a:rPr lang="en-US" baseline="30000" dirty="0" smtClean="0"/>
              <a:t>o</a:t>
            </a:r>
            <a:r>
              <a:rPr lang="en-US" dirty="0" smtClean="0"/>
              <a:t> F</a:t>
            </a:r>
          </a:p>
          <a:p>
            <a:pPr lvl="2"/>
            <a:r>
              <a:rPr lang="en-US" dirty="0" smtClean="0"/>
              <a:t>Helps inhibit growth of </a:t>
            </a:r>
            <a:r>
              <a:rPr lang="en-US" dirty="0" err="1" smtClean="0"/>
              <a:t>miroorganisms</a:t>
            </a:r>
            <a:endParaRPr lang="en-US" dirty="0" smtClean="0"/>
          </a:p>
          <a:p>
            <a:pPr lvl="2"/>
            <a:r>
              <a:rPr lang="en-US" dirty="0" smtClean="0"/>
              <a:t>Provides comfort for person wearing PPE</a:t>
            </a:r>
          </a:p>
          <a:p>
            <a:pPr lvl="3"/>
            <a:r>
              <a:rPr lang="en-US" dirty="0" smtClean="0"/>
              <a:t>Gets hot after an extended period of time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6825" y="2698534"/>
            <a:ext cx="3048000" cy="1257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1203" y="4287453"/>
            <a:ext cx="2368574" cy="1596402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Delicate instruments</a:t>
            </a:r>
          </a:p>
          <a:p>
            <a:pPr lvl="2"/>
            <a:r>
              <a:rPr lang="en-US" dirty="0" smtClean="0"/>
              <a:t>Placed in small perforated baskets with lids</a:t>
            </a:r>
          </a:p>
          <a:p>
            <a:pPr lvl="2"/>
            <a:r>
              <a:rPr lang="en-US" dirty="0" smtClean="0"/>
              <a:t>Prevents damage and loss from racks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Washer traps</a:t>
            </a:r>
          </a:p>
          <a:p>
            <a:pPr lvl="2"/>
            <a:r>
              <a:rPr lang="en-US" dirty="0" smtClean="0"/>
              <a:t>Inspect daily for debris</a:t>
            </a:r>
          </a:p>
          <a:p>
            <a:pPr lvl="2"/>
            <a:r>
              <a:rPr lang="en-US" dirty="0" smtClean="0"/>
              <a:t>Clear any obstructions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Cycles</a:t>
            </a:r>
          </a:p>
          <a:p>
            <a:pPr lvl="1"/>
            <a:r>
              <a:rPr lang="en-US" dirty="0" smtClean="0"/>
              <a:t>Instruments</a:t>
            </a:r>
          </a:p>
          <a:p>
            <a:pPr lvl="2"/>
            <a:r>
              <a:rPr lang="en-US" dirty="0" smtClean="0"/>
              <a:t>Usually the longest</a:t>
            </a:r>
          </a:p>
          <a:p>
            <a:pPr lvl="2"/>
            <a:r>
              <a:rPr lang="en-US" dirty="0" smtClean="0"/>
              <a:t>Must be set to meet needs of items processed  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Basins</a:t>
            </a:r>
          </a:p>
          <a:p>
            <a:pPr lvl="2"/>
            <a:r>
              <a:rPr lang="en-US" dirty="0" smtClean="0"/>
              <a:t>Run on utensil cycle</a:t>
            </a:r>
          </a:p>
          <a:p>
            <a:pPr lvl="2"/>
            <a:r>
              <a:rPr lang="en-US" dirty="0" smtClean="0"/>
              <a:t>Shorter because needs are not as complex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Mixed loads</a:t>
            </a:r>
          </a:p>
          <a:p>
            <a:pPr lvl="2"/>
            <a:r>
              <a:rPr lang="en-US" dirty="0" smtClean="0"/>
              <a:t>Used the instrument setting for max. effectiveness</a:t>
            </a:r>
          </a:p>
          <a:p>
            <a:pPr lvl="2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Used for</a:t>
            </a:r>
          </a:p>
          <a:p>
            <a:pPr lvl="1"/>
            <a:r>
              <a:rPr lang="en-US" dirty="0" smtClean="0"/>
              <a:t>Rigid containers</a:t>
            </a:r>
          </a:p>
          <a:p>
            <a:pPr lvl="1"/>
            <a:r>
              <a:rPr lang="en-US" dirty="0" smtClean="0"/>
              <a:t>Basins</a:t>
            </a:r>
          </a:p>
          <a:p>
            <a:pPr lvl="1"/>
            <a:r>
              <a:rPr lang="en-US" dirty="0" smtClean="0"/>
              <a:t>Surgical stainless steel tables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Quick and efficient</a:t>
            </a:r>
          </a:p>
          <a:p>
            <a:pPr lvl="1"/>
            <a:r>
              <a:rPr lang="en-US" dirty="0" smtClean="0"/>
              <a:t>Work like washer sterilizer / decontaminator</a:t>
            </a:r>
          </a:p>
          <a:p>
            <a:pPr lvl="1"/>
            <a:r>
              <a:rPr lang="en-US" dirty="0" smtClean="0"/>
              <a:t>Or car wash</a:t>
            </a:r>
          </a:p>
          <a:p>
            <a:r>
              <a:rPr lang="en-US" sz="1946" dirty="0" smtClean="0">
                <a:hlinkClick r:id="rId2"/>
              </a:rPr>
              <a:t>http://www.youtube.com/watch?v=0lQJ9t5md4Y</a:t>
            </a:r>
            <a:endParaRPr lang="en-US" sz="1946" dirty="0" smtClean="0"/>
          </a:p>
          <a:p>
            <a:endParaRPr lang="en-US" sz="2400" dirty="0" smtClean="0"/>
          </a:p>
          <a:p>
            <a:r>
              <a:rPr lang="en-US" sz="3027" dirty="0" smtClean="0"/>
              <a:t>Safety</a:t>
            </a:r>
          </a:p>
          <a:p>
            <a:pPr lvl="1"/>
            <a:r>
              <a:rPr lang="en-US" sz="2627" dirty="0" smtClean="0"/>
              <a:t>Uses very hot water – inside walls may be hot</a:t>
            </a:r>
          </a:p>
          <a:p>
            <a:pPr lvl="1"/>
            <a:r>
              <a:rPr lang="en-US" sz="2627" dirty="0" smtClean="0"/>
              <a:t>Door could close while inside – need emergency shutoff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Automated Cart Washer</a:t>
            </a:r>
            <a:endParaRPr lang="en-US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Carts</a:t>
            </a:r>
          </a:p>
          <a:p>
            <a:pPr lvl="2"/>
            <a:r>
              <a:rPr lang="en-US" dirty="0" smtClean="0"/>
              <a:t>Sold that are meant to go through cart washer</a:t>
            </a:r>
          </a:p>
          <a:p>
            <a:pPr lvl="3"/>
            <a:r>
              <a:rPr lang="en-US" dirty="0" smtClean="0"/>
              <a:t>Wheels that tolerate high temperature</a:t>
            </a:r>
          </a:p>
          <a:p>
            <a:pPr lvl="3"/>
            <a:r>
              <a:rPr lang="en-US" dirty="0" smtClean="0"/>
              <a:t>Design to drain off water</a:t>
            </a:r>
          </a:p>
          <a:p>
            <a:pPr lvl="3"/>
            <a:r>
              <a:rPr lang="en-US" dirty="0" smtClean="0"/>
              <a:t>	</a:t>
            </a:r>
          </a:p>
          <a:p>
            <a:pPr lvl="1"/>
            <a:r>
              <a:rPr lang="en-US" dirty="0" smtClean="0"/>
              <a:t>Manually washing </a:t>
            </a:r>
          </a:p>
          <a:p>
            <a:pPr lvl="2"/>
            <a:r>
              <a:rPr lang="en-US" dirty="0" smtClean="0"/>
              <a:t>Over floor drain</a:t>
            </a:r>
          </a:p>
          <a:p>
            <a:pPr lvl="2"/>
            <a:r>
              <a:rPr lang="en-US" dirty="0" smtClean="0"/>
              <a:t>Use a spray gun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0725"/>
          </a:xfrm>
        </p:spPr>
        <p:txBody>
          <a:bodyPr/>
          <a:lstStyle/>
          <a:p>
            <a:pPr lvl="1"/>
            <a:r>
              <a:rPr lang="en-US" dirty="0" smtClean="0"/>
              <a:t>Time to begin cleaning process</a:t>
            </a:r>
          </a:p>
          <a:p>
            <a:pPr lvl="2"/>
            <a:r>
              <a:rPr lang="en-US" dirty="0" smtClean="0"/>
              <a:t>Should be </a:t>
            </a:r>
          </a:p>
          <a:p>
            <a:pPr lvl="3"/>
            <a:r>
              <a:rPr lang="en-US" dirty="0"/>
              <a:t>C</a:t>
            </a:r>
            <a:r>
              <a:rPr lang="en-US" dirty="0" smtClean="0"/>
              <a:t>overed with moist towel    OR</a:t>
            </a:r>
          </a:p>
          <a:p>
            <a:pPr lvl="3"/>
            <a:r>
              <a:rPr lang="en-US" dirty="0" smtClean="0"/>
              <a:t>Placed in soak basin with water and enzyme</a:t>
            </a:r>
          </a:p>
          <a:p>
            <a:pPr lvl="2"/>
            <a:r>
              <a:rPr lang="en-US" dirty="0" smtClean="0"/>
              <a:t>15 – 60 min after being used</a:t>
            </a:r>
          </a:p>
          <a:p>
            <a:pPr lvl="2"/>
            <a:r>
              <a:rPr lang="en-US" dirty="0" smtClean="0"/>
              <a:t>Longer can lead to stains, pits, rust and dullness</a:t>
            </a:r>
          </a:p>
          <a:p>
            <a:pPr lvl="2"/>
            <a:endParaRPr lang="en-US" dirty="0" smtClean="0"/>
          </a:p>
          <a:p>
            <a:pPr lvl="2"/>
            <a:r>
              <a:rPr lang="en-US" dirty="0" err="1" smtClean="0"/>
              <a:t>Precleaning</a:t>
            </a:r>
            <a:r>
              <a:rPr lang="en-US" dirty="0" smtClean="0"/>
              <a:t> errors must be </a:t>
            </a:r>
          </a:p>
          <a:p>
            <a:pPr lvl="3"/>
            <a:r>
              <a:rPr lang="en-US" dirty="0" smtClean="0"/>
              <a:t>Identified </a:t>
            </a:r>
          </a:p>
          <a:p>
            <a:pPr lvl="3"/>
            <a:r>
              <a:rPr lang="en-US" dirty="0" smtClean="0"/>
              <a:t>Communicated</a:t>
            </a:r>
          </a:p>
          <a:p>
            <a:pPr lvl="3"/>
            <a:r>
              <a:rPr lang="en-US" dirty="0" smtClean="0"/>
              <a:t>Addressed</a:t>
            </a:r>
          </a:p>
          <a:p>
            <a:pPr lvl="3"/>
            <a:r>
              <a:rPr lang="en-US" dirty="0" smtClean="0"/>
              <a:t>Become part of Quality Control</a:t>
            </a:r>
          </a:p>
          <a:p>
            <a:pPr lvl="3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Instrument Cleaning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8161" y="1322058"/>
            <a:ext cx="2597709" cy="20616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4700" y="4394200"/>
            <a:ext cx="3289300" cy="246380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Instrument</a:t>
            </a:r>
          </a:p>
          <a:p>
            <a:pPr lvl="1"/>
            <a:r>
              <a:rPr lang="en-US" dirty="0" smtClean="0"/>
              <a:t>Must be disassembled</a:t>
            </a:r>
          </a:p>
          <a:p>
            <a:pPr lvl="1"/>
            <a:r>
              <a:rPr lang="en-US" dirty="0" smtClean="0"/>
              <a:t>Open jaws and inspect for bioburden</a:t>
            </a:r>
          </a:p>
          <a:p>
            <a:pPr lvl="2"/>
            <a:r>
              <a:rPr lang="en-US" dirty="0" smtClean="0"/>
              <a:t>Clean with brushes, pipe cleaners, forced air/water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Lumens</a:t>
            </a:r>
          </a:p>
          <a:p>
            <a:pPr lvl="2"/>
            <a:r>
              <a:rPr lang="en-US" dirty="0" smtClean="0"/>
              <a:t>Place under water and clean with brush</a:t>
            </a:r>
          </a:p>
          <a:p>
            <a:pPr lvl="2"/>
            <a:r>
              <a:rPr lang="en-US" dirty="0" smtClean="0"/>
              <a:t>Force water and enzymatic detergent                     through with syringe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551167" y="831921"/>
            <a:ext cx="2734708" cy="15365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7150242" y="4482319"/>
            <a:ext cx="1915219" cy="19152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0909" y="232846"/>
            <a:ext cx="2209333" cy="2209333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Curettes / orthopedic instruments</a:t>
            </a:r>
          </a:p>
          <a:p>
            <a:pPr lvl="2"/>
            <a:r>
              <a:rPr lang="en-US" dirty="0" smtClean="0"/>
              <a:t>May have bone / other tissue</a:t>
            </a:r>
          </a:p>
          <a:p>
            <a:pPr lvl="2"/>
            <a:r>
              <a:rPr lang="en-US" dirty="0" smtClean="0"/>
              <a:t>Clean out with brush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Instruments tagged for repair</a:t>
            </a:r>
          </a:p>
          <a:p>
            <a:pPr lvl="2"/>
            <a:r>
              <a:rPr lang="en-US" dirty="0" smtClean="0"/>
              <a:t>May be marked with a tag or wrapped </a:t>
            </a:r>
            <a:r>
              <a:rPr lang="en-US" dirty="0" err="1" smtClean="0"/>
              <a:t>pipecleaner</a:t>
            </a:r>
            <a:endParaRPr lang="en-US" dirty="0" smtClean="0"/>
          </a:p>
          <a:p>
            <a:pPr lvl="2"/>
            <a:r>
              <a:rPr lang="en-US" dirty="0" smtClean="0"/>
              <a:t>Must be decontaminated</a:t>
            </a:r>
          </a:p>
          <a:p>
            <a:pPr lvl="2"/>
            <a:r>
              <a:rPr lang="en-US" dirty="0" smtClean="0"/>
              <a:t>After repair – must go through decontamination process again</a:t>
            </a:r>
          </a:p>
          <a:p>
            <a:pPr lvl="2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1907" y="5020195"/>
            <a:ext cx="2032000" cy="152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646549" y="651828"/>
            <a:ext cx="2540000" cy="254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057888" y="1165810"/>
            <a:ext cx="2701358" cy="1350679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Instruments</a:t>
            </a:r>
          </a:p>
          <a:p>
            <a:pPr lvl="1"/>
            <a:r>
              <a:rPr lang="en-US" dirty="0" smtClean="0"/>
              <a:t>Lightweight</a:t>
            </a:r>
          </a:p>
          <a:p>
            <a:pPr lvl="1"/>
            <a:r>
              <a:rPr lang="en-US" dirty="0" smtClean="0"/>
              <a:t>Fine points and tips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End of procedure</a:t>
            </a:r>
          </a:p>
          <a:p>
            <a:pPr lvl="1"/>
            <a:r>
              <a:rPr lang="en-US" dirty="0" smtClean="0"/>
              <a:t>Separated from other instruments</a:t>
            </a:r>
          </a:p>
          <a:p>
            <a:pPr lvl="2"/>
            <a:r>
              <a:rPr lang="en-US" dirty="0" smtClean="0"/>
              <a:t>Prevents damage and misalignment</a:t>
            </a:r>
          </a:p>
          <a:p>
            <a:pPr lvl="2"/>
            <a:r>
              <a:rPr lang="en-US" dirty="0" smtClean="0"/>
              <a:t>May be placed in a basket with fine holes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Ophthalmic</a:t>
            </a:r>
          </a:p>
          <a:p>
            <a:pPr lvl="2"/>
            <a:r>
              <a:rPr lang="en-US" dirty="0" smtClean="0"/>
              <a:t>Use saline extensively</a:t>
            </a:r>
          </a:p>
          <a:p>
            <a:pPr lvl="2"/>
            <a:r>
              <a:rPr lang="en-US" dirty="0" smtClean="0"/>
              <a:t>Must be rinsed and lubricated often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Delicate Hard-to-clean Instruments</a:t>
            </a:r>
            <a:endParaRPr lang="en-US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Instruments with </a:t>
            </a:r>
            <a:r>
              <a:rPr lang="en-US" dirty="0" err="1" smtClean="0"/>
              <a:t>cabeling</a:t>
            </a:r>
            <a:endParaRPr lang="en-US" dirty="0" smtClean="0"/>
          </a:p>
          <a:p>
            <a:pPr lvl="2"/>
            <a:r>
              <a:rPr lang="en-US" dirty="0" smtClean="0"/>
              <a:t>Clean according to OEM recommendations</a:t>
            </a:r>
          </a:p>
          <a:p>
            <a:pPr lvl="2"/>
            <a:r>
              <a:rPr lang="en-US" sz="1800" dirty="0" smtClean="0">
                <a:hlinkClick r:id="rId2"/>
              </a:rPr>
              <a:t>http://www.youtube.com/watch?v=4NPo-zagUFk</a:t>
            </a:r>
            <a:endParaRPr lang="en-US" sz="1800" dirty="0" smtClean="0"/>
          </a:p>
          <a:p>
            <a:pPr lvl="2"/>
            <a:endParaRPr lang="en-US" sz="1800" dirty="0" smtClean="0"/>
          </a:p>
          <a:p>
            <a:pPr lvl="1"/>
            <a:r>
              <a:rPr lang="en-US" dirty="0" smtClean="0"/>
              <a:t>Joint replacement instruments</a:t>
            </a:r>
          </a:p>
          <a:p>
            <a:pPr lvl="2"/>
            <a:r>
              <a:rPr lang="en-US" dirty="0" smtClean="0"/>
              <a:t>Miscellaneous cutters contain gross blood, bone, tissue</a:t>
            </a:r>
          </a:p>
          <a:p>
            <a:pPr lvl="3"/>
            <a:r>
              <a:rPr lang="en-US" dirty="0" smtClean="0"/>
              <a:t>Are cleaned at POU</a:t>
            </a:r>
          </a:p>
          <a:p>
            <a:pPr lvl="2"/>
            <a:r>
              <a:rPr lang="en-US" dirty="0" smtClean="0"/>
              <a:t>Pre-soaking with enzymatic detergent</a:t>
            </a:r>
          </a:p>
          <a:p>
            <a:pPr lvl="2"/>
            <a:r>
              <a:rPr lang="en-US" dirty="0" smtClean="0"/>
              <a:t>Still require extensive hand cleaning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5743" y="3827031"/>
            <a:ext cx="1991040" cy="13401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4378" y="5183866"/>
            <a:ext cx="3289300" cy="2463800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Rigid containers</a:t>
            </a:r>
          </a:p>
          <a:p>
            <a:pPr lvl="1"/>
            <a:r>
              <a:rPr lang="en-US" dirty="0" smtClean="0"/>
              <a:t>Usually made of aluminum</a:t>
            </a:r>
          </a:p>
          <a:p>
            <a:pPr lvl="2"/>
            <a:r>
              <a:rPr lang="en-US" dirty="0"/>
              <a:t>N</a:t>
            </a:r>
            <a:r>
              <a:rPr lang="en-US" dirty="0" smtClean="0"/>
              <a:t>eed a neutral pH detergent to prevent etching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Inspect for cracks, missing pieces</a:t>
            </a:r>
          </a:p>
          <a:p>
            <a:pPr lvl="2"/>
            <a:r>
              <a:rPr lang="en-US" dirty="0" smtClean="0"/>
              <a:t>Handles</a:t>
            </a:r>
          </a:p>
          <a:p>
            <a:pPr lvl="2"/>
            <a:r>
              <a:rPr lang="en-US" dirty="0" smtClean="0"/>
              <a:t>Locking mechanisms</a:t>
            </a:r>
          </a:p>
          <a:p>
            <a:pPr lvl="2"/>
            <a:r>
              <a:rPr lang="en-US" dirty="0" smtClean="0"/>
              <a:t>Basin rims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Containers and Basins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300" y="3975597"/>
            <a:ext cx="3111500" cy="260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en-US" dirty="0" smtClean="0"/>
              <a:t>Relative Humidity</a:t>
            </a:r>
          </a:p>
          <a:p>
            <a:pPr lvl="2"/>
            <a:r>
              <a:rPr lang="en-US" dirty="0" smtClean="0"/>
              <a:t>30 – 60%</a:t>
            </a:r>
          </a:p>
          <a:p>
            <a:pPr lvl="3"/>
            <a:r>
              <a:rPr lang="en-US" dirty="0" smtClean="0"/>
              <a:t>Reduces static electricity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Lighting </a:t>
            </a:r>
          </a:p>
          <a:p>
            <a:pPr lvl="2"/>
            <a:r>
              <a:rPr lang="en-US" dirty="0" smtClean="0"/>
              <a:t>Adequate for detailed cleaning / inspection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Traffic</a:t>
            </a:r>
          </a:p>
          <a:p>
            <a:pPr lvl="2"/>
            <a:r>
              <a:rPr lang="en-US" dirty="0" smtClean="0"/>
              <a:t>Restricted to personnel in the area</a:t>
            </a:r>
          </a:p>
          <a:p>
            <a:pPr lvl="2"/>
            <a:r>
              <a:rPr lang="en-US" dirty="0" smtClean="0"/>
              <a:t>Emergency eyewash / shower</a:t>
            </a:r>
          </a:p>
          <a:p>
            <a:pPr lvl="3"/>
            <a:r>
              <a:rPr lang="en-US" dirty="0" smtClean="0"/>
              <a:t>Within 10 seconds / 30 meters of                                          potential exposure</a:t>
            </a:r>
          </a:p>
          <a:p>
            <a:pPr lvl="2"/>
            <a:r>
              <a:rPr lang="en-US" dirty="0" smtClean="0"/>
              <a:t>Hand washing stations should be hands</a:t>
            </a:r>
          </a:p>
          <a:p>
            <a:pPr lvl="2">
              <a:buNone/>
            </a:pPr>
            <a:r>
              <a:rPr lang="en-US" dirty="0" smtClean="0"/>
              <a:t>   free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7991" y="4840105"/>
            <a:ext cx="1941460" cy="17921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6385" y="3509424"/>
            <a:ext cx="3554959" cy="13306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0425" y="888858"/>
            <a:ext cx="3713575" cy="1958941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Basins</a:t>
            </a:r>
          </a:p>
          <a:p>
            <a:pPr lvl="1"/>
            <a:r>
              <a:rPr lang="en-US" dirty="0" smtClean="0"/>
              <a:t>May be cleaned on rack specific for them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3700" y="3005190"/>
            <a:ext cx="4940300" cy="1638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3005190"/>
            <a:ext cx="4184161" cy="3120973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Powered by</a:t>
            </a:r>
          </a:p>
          <a:p>
            <a:pPr lvl="1"/>
            <a:r>
              <a:rPr lang="en-US" dirty="0" smtClean="0"/>
              <a:t>Batteries</a:t>
            </a:r>
          </a:p>
          <a:p>
            <a:pPr lvl="1"/>
            <a:r>
              <a:rPr lang="en-US" dirty="0" smtClean="0"/>
              <a:t>Pneumatic air</a:t>
            </a:r>
          </a:p>
          <a:p>
            <a:pPr lvl="1"/>
            <a:r>
              <a:rPr lang="en-US" dirty="0" smtClean="0"/>
              <a:t>Electric cords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Manually cleaned /decontaminated</a:t>
            </a:r>
          </a:p>
          <a:p>
            <a:pPr lvl="1"/>
            <a:r>
              <a:rPr lang="en-US" dirty="0" smtClean="0"/>
              <a:t>Follow OEM’s written guidelines for</a:t>
            </a:r>
          </a:p>
          <a:p>
            <a:pPr lvl="2"/>
            <a:r>
              <a:rPr lang="en-US" dirty="0" smtClean="0"/>
              <a:t>Cleaning / Disinfection and sterilization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Equipment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1529" y="1600200"/>
            <a:ext cx="2654851" cy="19809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5727" y="1571231"/>
            <a:ext cx="2591708" cy="2009896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General manual cleaning</a:t>
            </a:r>
          </a:p>
          <a:p>
            <a:pPr lvl="2"/>
            <a:r>
              <a:rPr lang="en-US" dirty="0" smtClean="0"/>
              <a:t>Surface-wiped</a:t>
            </a:r>
          </a:p>
          <a:p>
            <a:pPr lvl="3"/>
            <a:r>
              <a:rPr lang="en-US" dirty="0" smtClean="0"/>
              <a:t>Clean </a:t>
            </a:r>
          </a:p>
          <a:p>
            <a:pPr lvl="3"/>
            <a:r>
              <a:rPr lang="en-US" dirty="0" smtClean="0"/>
              <a:t>Soft cloth</a:t>
            </a:r>
          </a:p>
          <a:p>
            <a:pPr lvl="3"/>
            <a:r>
              <a:rPr lang="en-US" dirty="0" smtClean="0"/>
              <a:t>Water</a:t>
            </a:r>
          </a:p>
          <a:p>
            <a:pPr lvl="3"/>
            <a:r>
              <a:rPr lang="en-US" dirty="0" smtClean="0"/>
              <a:t>Neutral pH enzymatic detergent</a:t>
            </a:r>
          </a:p>
          <a:p>
            <a:pPr lvl="3"/>
            <a:endParaRPr lang="en-US" dirty="0" smtClean="0"/>
          </a:p>
          <a:p>
            <a:pPr lvl="2"/>
            <a:r>
              <a:rPr lang="en-US" dirty="0" smtClean="0"/>
              <a:t>Care at connection points and battery contacts</a:t>
            </a:r>
          </a:p>
          <a:p>
            <a:pPr lvl="3"/>
            <a:r>
              <a:rPr lang="en-US" dirty="0" smtClean="0"/>
              <a:t>Can cause loss of electrical contact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Cannulated</a:t>
            </a:r>
            <a:r>
              <a:rPr lang="en-US" dirty="0" smtClean="0"/>
              <a:t> Drills</a:t>
            </a:r>
          </a:p>
          <a:p>
            <a:pPr lvl="1"/>
            <a:r>
              <a:rPr lang="en-US" dirty="0" smtClean="0"/>
              <a:t>Lumens cleaned with rap water</a:t>
            </a:r>
          </a:p>
          <a:p>
            <a:pPr lvl="1"/>
            <a:r>
              <a:rPr lang="en-US" dirty="0" smtClean="0"/>
              <a:t>Chucks brushed with pipe cleaners, soft brush</a:t>
            </a:r>
          </a:p>
          <a:p>
            <a:pPr lvl="1"/>
            <a:r>
              <a:rPr lang="en-US" dirty="0" smtClean="0"/>
              <a:t>Syringe can delivery agents to hard to reach areas</a:t>
            </a:r>
          </a:p>
          <a:p>
            <a:pPr lvl="1"/>
            <a:r>
              <a:rPr lang="en-US" dirty="0" smtClean="0"/>
              <a:t>Then flushed with distilled /</a:t>
            </a:r>
            <a:r>
              <a:rPr lang="en-US" dirty="0" err="1" smtClean="0"/>
              <a:t>deionized</a:t>
            </a:r>
            <a:r>
              <a:rPr lang="en-US" dirty="0" smtClean="0"/>
              <a:t> water to remove any residual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000" y="274638"/>
            <a:ext cx="3175000" cy="1981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7900" y="4626701"/>
            <a:ext cx="4356100" cy="1866900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en-US" dirty="0" smtClean="0"/>
              <a:t>Made of many different materials</a:t>
            </a:r>
          </a:p>
          <a:p>
            <a:pPr lvl="1"/>
            <a:r>
              <a:rPr lang="en-US" dirty="0" smtClean="0"/>
              <a:t>Require agents that won’t damage surfaces</a:t>
            </a:r>
          </a:p>
          <a:p>
            <a:pPr lvl="1"/>
            <a:r>
              <a:rPr lang="en-US" dirty="0" smtClean="0"/>
              <a:t>Follow OEM’s instructions</a:t>
            </a:r>
          </a:p>
          <a:p>
            <a:r>
              <a:rPr lang="en-US" dirty="0" smtClean="0"/>
              <a:t>Devices with access doors and hatches</a:t>
            </a:r>
          </a:p>
          <a:p>
            <a:pPr lvl="1"/>
            <a:r>
              <a:rPr lang="en-US" dirty="0" smtClean="0"/>
              <a:t>Cleaned with soft materials                                       and applicator</a:t>
            </a:r>
          </a:p>
          <a:p>
            <a:pPr lvl="1"/>
            <a:r>
              <a:rPr lang="en-US" dirty="0" smtClean="0"/>
              <a:t>Clean around switches and cords</a:t>
            </a:r>
          </a:p>
          <a:p>
            <a:pPr lvl="2"/>
            <a:r>
              <a:rPr lang="en-US" dirty="0" smtClean="0"/>
              <a:t>Cloth should not be too wet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Pt. Care Equipment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326" y="3708400"/>
            <a:ext cx="3149600" cy="3149600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Specialty carts</a:t>
            </a:r>
          </a:p>
          <a:p>
            <a:pPr lvl="1"/>
            <a:r>
              <a:rPr lang="en-US" dirty="0" smtClean="0"/>
              <a:t>Isolation, special procedure                                    and others</a:t>
            </a:r>
          </a:p>
          <a:p>
            <a:pPr lvl="1"/>
            <a:r>
              <a:rPr lang="en-US" dirty="0" smtClean="0"/>
              <a:t>On return to Central Service</a:t>
            </a:r>
          </a:p>
          <a:p>
            <a:pPr lvl="2"/>
            <a:r>
              <a:rPr lang="en-US" dirty="0" smtClean="0"/>
              <a:t>Remove clean contents from cart</a:t>
            </a:r>
          </a:p>
          <a:p>
            <a:pPr lvl="3"/>
            <a:r>
              <a:rPr lang="en-US" dirty="0" smtClean="0"/>
              <a:t>Place in plastic bags</a:t>
            </a:r>
          </a:p>
          <a:p>
            <a:pPr lvl="2"/>
            <a:r>
              <a:rPr lang="en-US" dirty="0" smtClean="0"/>
              <a:t>Take empty cart to decontamination area</a:t>
            </a:r>
          </a:p>
          <a:p>
            <a:pPr lvl="3"/>
            <a:r>
              <a:rPr lang="en-US" dirty="0" smtClean="0"/>
              <a:t>Clean all surfaces inside and out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600" y="679823"/>
            <a:ext cx="2616200" cy="3098800"/>
          </a:xfrm>
          <a:prstGeom prst="rect">
            <a:avLst/>
          </a:prstGeo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Categorized:</a:t>
            </a:r>
          </a:p>
          <a:p>
            <a:pPr lvl="1"/>
            <a:r>
              <a:rPr lang="en-US" dirty="0" smtClean="0"/>
              <a:t>General trash – </a:t>
            </a:r>
          </a:p>
          <a:p>
            <a:pPr lvl="2"/>
            <a:r>
              <a:rPr lang="en-US" dirty="0" smtClean="0"/>
              <a:t>Garbage that goes to local solid waste facility</a:t>
            </a:r>
          </a:p>
          <a:p>
            <a:pPr lvl="1"/>
            <a:r>
              <a:rPr lang="en-US" dirty="0" smtClean="0"/>
              <a:t>Regulated Medical Waste</a:t>
            </a:r>
          </a:p>
          <a:p>
            <a:pPr lvl="2"/>
            <a:r>
              <a:rPr lang="en-US" dirty="0" smtClean="0"/>
              <a:t>May transmit infectious disease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Red Bag – </a:t>
            </a:r>
            <a:r>
              <a:rPr lang="en-US" dirty="0" err="1" smtClean="0">
                <a:solidFill>
                  <a:srgbClr val="FF0000"/>
                </a:solidFill>
              </a:rPr>
              <a:t>Biohazardous</a:t>
            </a:r>
            <a:endParaRPr lang="en-US" dirty="0" smtClean="0"/>
          </a:p>
          <a:p>
            <a:pPr lvl="1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Infectious Waste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9424" y="3810000"/>
            <a:ext cx="2311400" cy="304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2316" y="902422"/>
            <a:ext cx="2217015" cy="2217015"/>
          </a:xfrm>
          <a:prstGeom prst="rect">
            <a:avLst/>
          </a:prstGeo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Regulated waste includes:</a:t>
            </a:r>
          </a:p>
          <a:p>
            <a:pPr lvl="1"/>
            <a:r>
              <a:rPr lang="en-US" dirty="0" smtClean="0"/>
              <a:t>Sharps</a:t>
            </a:r>
          </a:p>
          <a:p>
            <a:pPr lvl="2"/>
            <a:r>
              <a:rPr lang="en-US" dirty="0" smtClean="0"/>
              <a:t>Needles</a:t>
            </a:r>
          </a:p>
          <a:p>
            <a:pPr lvl="2"/>
            <a:r>
              <a:rPr lang="en-US" dirty="0" smtClean="0"/>
              <a:t>Syringes with needles</a:t>
            </a:r>
          </a:p>
          <a:p>
            <a:pPr lvl="2"/>
            <a:r>
              <a:rPr lang="en-US" dirty="0" err="1" smtClean="0"/>
              <a:t>Trocars</a:t>
            </a:r>
            <a:endParaRPr lang="en-US" dirty="0" smtClean="0"/>
          </a:p>
          <a:p>
            <a:pPr lvl="2"/>
            <a:r>
              <a:rPr lang="en-US" dirty="0" smtClean="0"/>
              <a:t>Pipettes</a:t>
            </a:r>
          </a:p>
          <a:p>
            <a:pPr lvl="2"/>
            <a:r>
              <a:rPr lang="en-US" dirty="0" err="1" smtClean="0"/>
              <a:t>Scapel</a:t>
            </a:r>
            <a:r>
              <a:rPr lang="en-US" dirty="0" smtClean="0"/>
              <a:t> blades</a:t>
            </a:r>
          </a:p>
          <a:p>
            <a:pPr lvl="2"/>
            <a:r>
              <a:rPr lang="en-US" dirty="0" smtClean="0"/>
              <a:t>Broken glass</a:t>
            </a:r>
          </a:p>
          <a:p>
            <a:pPr lvl="2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5722" y="2524191"/>
            <a:ext cx="1928703" cy="14446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5722" y="1600200"/>
            <a:ext cx="1228241" cy="12282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8103" y="3184185"/>
            <a:ext cx="2265897" cy="15693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9027" y="3883990"/>
            <a:ext cx="1739076" cy="17390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4425" y="4864209"/>
            <a:ext cx="1078375" cy="15177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4611" y="5027804"/>
            <a:ext cx="901104" cy="1354118"/>
          </a:xfrm>
          <a:prstGeom prst="rect">
            <a:avLst/>
          </a:prstGeo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67168"/>
          </a:xfrm>
        </p:spPr>
        <p:txBody>
          <a:bodyPr>
            <a:normAutofit/>
          </a:bodyPr>
          <a:lstStyle/>
          <a:p>
            <a:r>
              <a:rPr lang="en-US" dirty="0" smtClean="0"/>
              <a:t>Selected isolation waste:</a:t>
            </a:r>
          </a:p>
          <a:p>
            <a:pPr lvl="1"/>
            <a:r>
              <a:rPr lang="en-US" dirty="0" smtClean="0"/>
              <a:t>Materials contaminated with </a:t>
            </a:r>
          </a:p>
          <a:p>
            <a:pPr lvl="2"/>
            <a:r>
              <a:rPr lang="en-US" dirty="0" smtClean="0"/>
              <a:t>Blood</a:t>
            </a:r>
          </a:p>
          <a:p>
            <a:pPr lvl="2"/>
            <a:r>
              <a:rPr lang="en-US" dirty="0" smtClean="0"/>
              <a:t>Excretion</a:t>
            </a:r>
          </a:p>
          <a:p>
            <a:pPr lvl="2"/>
            <a:r>
              <a:rPr lang="en-US" dirty="0" smtClean="0"/>
              <a:t>Exudates</a:t>
            </a:r>
          </a:p>
          <a:p>
            <a:pPr lvl="2"/>
            <a:r>
              <a:rPr lang="en-US" dirty="0" smtClean="0"/>
              <a:t>Secretions </a:t>
            </a:r>
          </a:p>
          <a:p>
            <a:pPr lvl="1"/>
            <a:r>
              <a:rPr lang="en-US" dirty="0" smtClean="0"/>
              <a:t>Isolation protects others from infectious diseases</a:t>
            </a:r>
          </a:p>
          <a:p>
            <a:r>
              <a:rPr lang="en-US" dirty="0" smtClean="0"/>
              <a:t>Pathology</a:t>
            </a:r>
          </a:p>
          <a:p>
            <a:r>
              <a:rPr lang="en-US" dirty="0" smtClean="0"/>
              <a:t>Blood </a:t>
            </a:r>
            <a:r>
              <a:rPr lang="en-US" dirty="0" smtClean="0"/>
              <a:t>products</a:t>
            </a:r>
          </a:p>
          <a:p>
            <a:r>
              <a:rPr lang="en-US" smtClean="0"/>
              <a:t>.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3155" y="274638"/>
            <a:ext cx="2563645" cy="19202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4955" y="5098539"/>
            <a:ext cx="1280327" cy="13688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7845" y="1786285"/>
            <a:ext cx="1906155" cy="19665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9220" y="3148505"/>
            <a:ext cx="1618144" cy="12154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0295" y="5098539"/>
            <a:ext cx="1435100" cy="2159000"/>
          </a:xfrm>
          <a:prstGeom prst="rect">
            <a:avLst/>
          </a:prstGeo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2319" y="2841272"/>
            <a:ext cx="1966255" cy="1993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 microbial count in decontamination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Central point for handling contaminated devices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Cleaning</a:t>
            </a:r>
          </a:p>
          <a:p>
            <a:pPr lvl="2"/>
            <a:r>
              <a:rPr lang="en-US" dirty="0" smtClean="0"/>
              <a:t>Reduces contamination</a:t>
            </a:r>
          </a:p>
          <a:p>
            <a:pPr lvl="2"/>
            <a:r>
              <a:rPr lang="en-US" dirty="0" smtClean="0"/>
              <a:t>Requires special attention</a:t>
            </a:r>
          </a:p>
          <a:p>
            <a:pPr lvl="2"/>
            <a:r>
              <a:rPr lang="en-US" dirty="0" smtClean="0"/>
              <a:t>Tools – mops, etc</a:t>
            </a:r>
          </a:p>
          <a:p>
            <a:pPr lvl="3"/>
            <a:r>
              <a:rPr lang="en-US" dirty="0" smtClean="0"/>
              <a:t>Not used anywhere else</a:t>
            </a:r>
          </a:p>
          <a:p>
            <a:pPr lvl="3"/>
            <a:r>
              <a:rPr lang="en-US" dirty="0" smtClean="0"/>
              <a:t>Cleaned after use	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Housekeeping Concerns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1038" y="3693290"/>
            <a:ext cx="1615762" cy="217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8911" y="4779890"/>
            <a:ext cx="1439333" cy="134627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38369"/>
          </a:xfrm>
        </p:spPr>
        <p:txBody>
          <a:bodyPr/>
          <a:lstStyle/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Horizontal surfaces</a:t>
            </a:r>
          </a:p>
          <a:p>
            <a:pPr marL="1314450" lvl="2" indent="-514350"/>
            <a:r>
              <a:rPr lang="en-US" dirty="0" smtClean="0"/>
              <a:t>Cleaned at beginning and end of each shift</a:t>
            </a:r>
          </a:p>
          <a:p>
            <a:pPr marL="1314450" lvl="2" indent="-514350"/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Spills</a:t>
            </a:r>
          </a:p>
          <a:p>
            <a:pPr marL="1314450" lvl="2" indent="-514350"/>
            <a:r>
              <a:rPr lang="en-US" dirty="0" smtClean="0"/>
              <a:t>Spot – cleaned immediately</a:t>
            </a:r>
          </a:p>
          <a:p>
            <a:pPr marL="1314450" lvl="2" indent="-514350"/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Floors </a:t>
            </a:r>
          </a:p>
          <a:p>
            <a:pPr marL="1314450" lvl="2" indent="-514350"/>
            <a:r>
              <a:rPr lang="en-US" dirty="0" smtClean="0"/>
              <a:t>Cleaned and disinfected daily</a:t>
            </a:r>
          </a:p>
          <a:p>
            <a:pPr marL="1314450" lvl="2" indent="-514350"/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r>
              <a:rPr lang="en-US" dirty="0" err="1" smtClean="0"/>
              <a:t>Biohazardous</a:t>
            </a:r>
            <a:r>
              <a:rPr lang="en-US" dirty="0" smtClean="0"/>
              <a:t> waste </a:t>
            </a:r>
          </a:p>
          <a:p>
            <a:pPr marL="1314450" lvl="2" indent="-514350"/>
            <a:r>
              <a:rPr lang="en-US" dirty="0" smtClean="0"/>
              <a:t>Removed frequently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8941" y="347620"/>
            <a:ext cx="1672259" cy="12525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8941" y="2441504"/>
            <a:ext cx="1233810" cy="11998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5468" y="3641384"/>
            <a:ext cx="1304513" cy="13045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6513" y="4945898"/>
            <a:ext cx="1069333" cy="1410109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Concourse.thmx</Template>
  <TotalTime>1495</TotalTime>
  <Words>2480</Words>
  <Application>Microsoft Macintosh PowerPoint</Application>
  <PresentationFormat>On-screen Show (4:3)</PresentationFormat>
  <Paragraphs>730</Paragraphs>
  <Slides>79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0" baseType="lpstr">
      <vt:lpstr>Concourse</vt:lpstr>
      <vt:lpstr>Cleaning and Decontamination</vt:lpstr>
      <vt:lpstr>Basic Factors</vt:lpstr>
      <vt:lpstr>Cleaning is Fundamental</vt:lpstr>
      <vt:lpstr>  </vt:lpstr>
      <vt:lpstr>Environmental Design</vt:lpstr>
      <vt:lpstr>Slide 6</vt:lpstr>
      <vt:lpstr>Slide 7</vt:lpstr>
      <vt:lpstr>Housekeeping Concerns</vt:lpstr>
      <vt:lpstr>Slide 9</vt:lpstr>
      <vt:lpstr>Staff Safety - Attire</vt:lpstr>
      <vt:lpstr>Slide 11</vt:lpstr>
      <vt:lpstr>PPE’s</vt:lpstr>
      <vt:lpstr>Slide 13</vt:lpstr>
      <vt:lpstr>Slide 14</vt:lpstr>
      <vt:lpstr>Slide 15</vt:lpstr>
      <vt:lpstr>Slide 16</vt:lpstr>
      <vt:lpstr>Slide 17</vt:lpstr>
      <vt:lpstr>Cleaning Agents and Lubricants</vt:lpstr>
      <vt:lpstr>Slide 19</vt:lpstr>
      <vt:lpstr>Water </vt:lpstr>
      <vt:lpstr>Slide 21</vt:lpstr>
      <vt:lpstr>Slide 22</vt:lpstr>
      <vt:lpstr>Detergents</vt:lpstr>
      <vt:lpstr>Slide 24</vt:lpstr>
      <vt:lpstr>Enzymes</vt:lpstr>
      <vt:lpstr>Slide 26</vt:lpstr>
      <vt:lpstr>Slide 27</vt:lpstr>
      <vt:lpstr>Ultrasonic detergents</vt:lpstr>
      <vt:lpstr>Lubricants</vt:lpstr>
      <vt:lpstr>Cleaning/ Decontamination Processes</vt:lpstr>
      <vt:lpstr>Slide 31</vt:lpstr>
      <vt:lpstr>Slide 32</vt:lpstr>
      <vt:lpstr>Decontamination</vt:lpstr>
      <vt:lpstr>Slide 34</vt:lpstr>
      <vt:lpstr>New Challenges</vt:lpstr>
      <vt:lpstr>Slide 36</vt:lpstr>
      <vt:lpstr>Slide 37</vt:lpstr>
      <vt:lpstr>Slide 38</vt:lpstr>
      <vt:lpstr>Slide 39</vt:lpstr>
      <vt:lpstr>Slide 40</vt:lpstr>
      <vt:lpstr>Manual Cleaning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Mechanical Cleaning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Automated Mechanical Washers </vt:lpstr>
      <vt:lpstr>Slide 58</vt:lpstr>
      <vt:lpstr>Slide 59</vt:lpstr>
      <vt:lpstr>Slide 60</vt:lpstr>
      <vt:lpstr>Slide 61</vt:lpstr>
      <vt:lpstr>Automated Cart Washer</vt:lpstr>
      <vt:lpstr>Slide 63</vt:lpstr>
      <vt:lpstr>Basic Instrument Cleaning</vt:lpstr>
      <vt:lpstr>Slide 65</vt:lpstr>
      <vt:lpstr>Slide 66</vt:lpstr>
      <vt:lpstr>Delicate Hard-to-clean Instruments</vt:lpstr>
      <vt:lpstr>Slide 68</vt:lpstr>
      <vt:lpstr>Containers and Basins</vt:lpstr>
      <vt:lpstr>Slide 70</vt:lpstr>
      <vt:lpstr>Power Equipment</vt:lpstr>
      <vt:lpstr>Slide 72</vt:lpstr>
      <vt:lpstr>Slide 73</vt:lpstr>
      <vt:lpstr>Mobile Pt. Care Equipment</vt:lpstr>
      <vt:lpstr>Slide 75</vt:lpstr>
      <vt:lpstr>Infectious Waste</vt:lpstr>
      <vt:lpstr>Slide 77</vt:lpstr>
      <vt:lpstr>Slide 78</vt:lpstr>
      <vt:lpstr>Slide 79</vt:lpstr>
    </vt:vector>
  </TitlesOfParts>
  <Company>Renton technical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Cleaning and Decontamination</dc:title>
  <dc:creator>Thurston</dc:creator>
  <cp:lastModifiedBy>Thurston</cp:lastModifiedBy>
  <cp:revision>4</cp:revision>
  <dcterms:created xsi:type="dcterms:W3CDTF">2013-01-16T20:53:33Z</dcterms:created>
  <dcterms:modified xsi:type="dcterms:W3CDTF">2013-01-16T20:54:04Z</dcterms:modified>
</cp:coreProperties>
</file>