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slides/slide41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17.xml" ContentType="application/vnd.openxmlformats-officedocument.presentationml.slide+xml"/>
  <Override PartName="/ppt/slides/slide50.xml" ContentType="application/vnd.openxmlformats-officedocument.presentationml.slide+xml"/>
  <Override PartName="/ppt/slides/slide18.xml" ContentType="application/vnd.openxmlformats-officedocument.presentationml.slide+xml"/>
  <Override PartName="/ppt/slides/slide127.xml" ContentType="application/vnd.openxmlformats-officedocument.presentationml.slide+xml"/>
  <Override PartName="/ppt/slides/slide60.xml" ContentType="application/vnd.openxmlformats-officedocument.presentationml.slide+xml"/>
  <Override PartName="/ppt/slides/slide28.xml" ContentType="application/vnd.openxmlformats-officedocument.presentationml.slide+xml"/>
  <Override PartName="/ppt/slides/slide136.xml" ContentType="application/vnd.openxmlformats-officedocument.presentationml.slide+xml"/>
  <Override PartName="/ppt/slides/slide37.xml" ContentType="application/vnd.openxmlformats-officedocument.presentationml.slide+xml"/>
  <Override PartName="/ppt/slides/slide70.xml" ContentType="application/vnd.openxmlformats-officedocument.presentationml.slide+xml"/>
  <Override PartName="/ppt/slides/slide9.xml" ContentType="application/vnd.openxmlformats-officedocument.presentationml.slide+xml"/>
  <Override PartName="/ppt/slides/slide146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66.xml" ContentType="application/vnd.openxmlformats-officedocument.presentationml.slide+xml"/>
  <Override PartName="/ppt/theme/theme1.xml" ContentType="application/vnd.openxmlformats-officedocument.theme+xml"/>
  <Override PartName="/ppt/slides/slide75.xml" ContentType="application/vnd.openxmlformats-officedocument.presentationml.slide+xml"/>
  <Override PartName="/ppt/slides/slide85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Default Extension="jpeg" ContentType="image/jpeg"/>
  <Override PartName="/ppt/slides/slide112.xml" ContentType="application/vnd.openxmlformats-officedocument.presentationml.slide+xml"/>
  <Override PartName="/ppt/slides/slide13.xml" ContentType="application/vnd.openxmlformats-officedocument.presentationml.slide+xml"/>
  <Override PartName="/ppt/slides/slide122.xml" ContentType="application/vnd.openxmlformats-officedocument.presentationml.slide+xml"/>
  <Override PartName="/ppt/slides/slide23.xml" ContentType="application/vnd.openxmlformats-officedocument.presentationml.slide+xml"/>
  <Override PartName="/ppt/slides/slide1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108.xml" ContentType="application/vnd.openxmlformats-officedocument.presentationml.slide+xml"/>
  <Override PartName="/ppt/slides/slide1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18.xml" ContentType="application/vnd.openxmlformats-officedocument.presentationml.slide+xml"/>
  <Override PartName="/ppt/slides/slide51.xml" ContentType="application/vnd.openxmlformats-officedocument.presentationml.slide+xml"/>
  <Override PartName="/ppt/slides/slide19.xml" ContentType="application/vnd.openxmlformats-officedocument.presentationml.slide+xml"/>
  <Override PartName="/ppt/slides/slide128.xml" ContentType="application/vnd.openxmlformats-officedocument.presentationml.slide+xml"/>
  <Override PartName="/ppt/slides/slide61.xml" ContentType="application/vnd.openxmlformats-officedocument.presentationml.slide+xml"/>
  <Override PartName="/ppt/slides/slide29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37.xml" ContentType="application/vnd.openxmlformats-officedocument.presentationml.slide+xml"/>
  <Override PartName="/ppt/slides/slide38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90.xml" ContentType="application/vnd.openxmlformats-officedocument.presentationml.slide+xml"/>
  <Override PartName="/ppt/slides/slide67.xml" ContentType="application/vnd.openxmlformats-officedocument.presentationml.slide+xml"/>
  <Override PartName="/ppt/slides/slide76.xml" ContentType="application/vnd.openxmlformats-officedocument.presentationml.slide+xml"/>
  <Override PartName="/ppt/slides/slide86.xml" ContentType="application/vnd.openxmlformats-officedocument.presentationml.slide+xml"/>
  <Override PartName="/ppt/slides/slide113.xml" ContentType="application/vnd.openxmlformats-officedocument.presentationml.slide+xml"/>
  <Override PartName="/ppt/slides/slide14.xml" ContentType="application/vnd.openxmlformats-officedocument.presentationml.slide+xml"/>
  <Override PartName="/ppt/slides/slide123.xml" ContentType="application/vnd.openxmlformats-officedocument.presentationml.slide+xml"/>
  <Override PartName="/ppt/slides/slide24.xml" ContentType="application/vnd.openxmlformats-officedocument.presentationml.slide+xml"/>
  <Default Extension="bin" ContentType="application/vnd.openxmlformats-officedocument.presentationml.printerSettings"/>
  <Override PartName="/ppt/slides/slide132.xml" ContentType="application/vnd.openxmlformats-officedocument.presentationml.slide+xml"/>
  <Override PartName="/ppt/slides/slide33.xml" ContentType="application/vnd.openxmlformats-officedocument.presentationml.slide+xml"/>
  <Override PartName="/ppt/slides/slide5.xml" ContentType="application/vnd.openxmlformats-officedocument.presentationml.slide+xml"/>
  <Default Extension="xml" ContentType="application/xml"/>
  <Override PartName="/ppt/slides/slide109.xml" ContentType="application/vnd.openxmlformats-officedocument.presentationml.slide+xml"/>
  <Override PartName="/ppt/slides/slide142.xml" ContentType="application/vnd.openxmlformats-officedocument.presentationml.slide+xml"/>
  <Override PartName="/ppt/slides/slide43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6.xml" ContentType="application/vnd.openxmlformats-officedocument.presentationml.slideLayout+xml"/>
  <Override PartName="/ppt/slides/slide119.xml" ContentType="application/vnd.openxmlformats-officedocument.presentationml.slide+xml"/>
  <Override PartName="/ppt/slides/slide52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62.xml" ContentType="application/vnd.openxmlformats-officedocument.presentationml.slide+xml"/>
  <Override PartName="/ppt/slides/slide138.xml" ContentType="application/vnd.openxmlformats-officedocument.presentationml.slide+xml"/>
  <Override PartName="/docProps/app.xml" ContentType="application/vnd.openxmlformats-officedocument.extended-properties+xml"/>
  <Override PartName="/ppt/slides/slide39.xml" ContentType="application/vnd.openxmlformats-officedocument.presentationml.slide+xml"/>
  <Override PartName="/ppt/slides/slide81.xml" ContentType="application/vnd.openxmlformats-officedocument.presentationml.slide+xml"/>
  <Override PartName="/ppt/slides/slide49.xml" ContentType="application/vnd.openxmlformats-officedocument.presentationml.slide+xml"/>
  <Override PartName="/ppt/slides/slide58.xml" ContentType="application/vnd.openxmlformats-officedocument.presentationml.slide+xml"/>
  <Override PartName="/ppt/slides/slide91.xml" ContentType="application/vnd.openxmlformats-officedocument.presentationml.slide+xml"/>
  <Override PartName="/docProps/core.xml" ContentType="application/vnd.openxmlformats-package.core-properties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04.xml" ContentType="application/vnd.openxmlformats-officedocument.presentationml.slide+xml"/>
  <Override PartName="/ppt/slides/slide114.xml" ContentType="application/vnd.openxmlformats-officedocument.presentationml.slide+xml"/>
  <Override PartName="/ppt/slides/slide15.xml" ContentType="application/vnd.openxmlformats-officedocument.presentationml.slide+xml"/>
  <Override PartName="/ppt/slides/slide124.xml" ContentType="application/vnd.openxmlformats-officedocument.presentationml.slide+xml"/>
  <Override PartName="/ppt/slides/slide25.xml" ContentType="application/vnd.openxmlformats-officedocument.presentationml.slide+xml"/>
  <Override PartName="/ppt/slides/slide133.xml" ContentType="application/vnd.openxmlformats-officedocument.presentationml.slide+xml"/>
  <Override PartName="/ppt/slides/slide34.xml" ContentType="application/vnd.openxmlformats-officedocument.presentationml.slide+xml"/>
  <Override PartName="/ppt/slides/slide6.xml" ContentType="application/vnd.openxmlformats-officedocument.presentationml.slide+xml"/>
  <Override PartName="/ppt/slides/slide143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129.xml" ContentType="application/vnd.openxmlformats-officedocument.presentationml.slide+xml"/>
  <Override PartName="/ppt/slides/slide63.xml" ContentType="application/vnd.openxmlformats-officedocument.presentationml.slide+xml"/>
  <Override PartName="/ppt/slides/slide139.xml" ContentType="application/vnd.openxmlformats-officedocument.presentationml.slide+xml"/>
  <Override PartName="/ppt/slides/slide72.xml" ContentType="application/vnd.openxmlformats-officedocument.presentationml.slide+xml"/>
  <Override PartName="/ppt/slides/slide82.xml" ContentType="application/vnd.openxmlformats-officedocument.presentationml.slide+xml"/>
  <Override PartName="/ppt/slides/slide92.xml" ContentType="application/vnd.openxmlformats-officedocument.presentationml.slide+xml"/>
  <Override PartName="/ppt/slides/slide59.xml" ContentType="application/vnd.openxmlformats-officedocument.presentationml.slide+xml"/>
  <Override PartName="/ppt/slides/slide100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10.xml" ContentType="application/vnd.openxmlformats-officedocument.presentationml.slide+xml"/>
  <Override PartName="/ppt/slides/slide88.xml" ContentType="application/vnd.openxmlformats-officedocument.presentationml.slide+xml"/>
  <Override PartName="/ppt/slides/slide20.xml" ContentType="application/vnd.openxmlformats-officedocument.presentationml.slide+xml"/>
  <Override PartName="/ppt/slides/slide97.xml" ContentType="application/vnd.openxmlformats-officedocument.presentationml.slide+xml"/>
  <Override PartName="/ppt/slides/slide1.xml" ContentType="application/vnd.openxmlformats-officedocument.presentationml.slide+xml"/>
  <Override PartName="/ppt/slides/slide105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15.xml" ContentType="application/vnd.openxmlformats-officedocument.presentationml.slide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125.xml" ContentType="application/vnd.openxmlformats-officedocument.presentationml.slide+xml"/>
  <Default Extension="rels" ContentType="application/vnd.openxmlformats-package.relationships+xml"/>
  <Override PartName="/ppt/slides/slide26.xml" ContentType="application/vnd.openxmlformats-officedocument.presentationml.slide+xml"/>
  <Override PartName="/ppt/slides/slide134.xml" ContentType="application/vnd.openxmlformats-officedocument.presentationml.slide+xml"/>
  <Override PartName="/ppt/slides/slide35.xml" ContentType="application/vnd.openxmlformats-officedocument.presentationml.slide+xml"/>
  <Override PartName="/ppt/slides/slide7.xml" ContentType="application/vnd.openxmlformats-officedocument.presentationml.slide+xml"/>
  <Override PartName="/ppt/slides/slide144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s/slide73.xml" ContentType="application/vnd.openxmlformats-officedocument.presentationml.slide+xml"/>
  <Override PartName="/ppt/presentation.xml" ContentType="application/vnd.openxmlformats-officedocument.presentationml.presentation.main+xml"/>
  <Override PartName="/ppt/slides/slide83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79.xml" ContentType="application/vnd.openxmlformats-officedocument.presentationml.slide+xml"/>
  <Override PartName="/ppt/slides/slide110.xml" ContentType="application/vnd.openxmlformats-officedocument.presentationml.slide+xml"/>
  <Override PartName="/ppt/slides/slide11.xml" ContentType="application/vnd.openxmlformats-officedocument.presentationml.slide+xml"/>
  <Override PartName="/ppt/slides/slide120.xml" ContentType="application/vnd.openxmlformats-officedocument.presentationml.slide+xml"/>
  <Override PartName="/ppt/slides/slide89.xml" ContentType="application/vnd.openxmlformats-officedocument.presentationml.slide+xml"/>
  <Override PartName="/ppt/slides/slide21.xml" ContentType="application/vnd.openxmlformats-officedocument.presentationml.slide+xml"/>
  <Override PartName="/ppt/slides/slide98.xml" ContentType="application/vnd.openxmlformats-officedocument.presentationml.slide+xml"/>
  <Override PartName="/ppt/slides/slide30.xml" ContentType="application/vnd.openxmlformats-officedocument.presentationml.slide+xml"/>
  <Override PartName="/ppt/slides/slide2.xml" ContentType="application/vnd.openxmlformats-officedocument.presentationml.slide+xml"/>
  <Override PartName="/ppt/slides/slide10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40.xml" ContentType="application/vnd.openxmlformats-officedocument.presentationml.slide+xml"/>
  <Override PartName="/ppt/slides/slide116.xml" ContentType="application/vnd.openxmlformats-officedocument.presentationml.slide+xml"/>
  <Override PartName="/ppt/slides/slide17.xml" ContentType="application/vnd.openxmlformats-officedocument.presentationml.slide+xml"/>
  <Override PartName="/ppt/slides/slide126.xml" ContentType="application/vnd.openxmlformats-officedocument.presentationml.slide+xml"/>
  <Override PartName="/ppt/slides/slide27.xml" ContentType="application/vnd.openxmlformats-officedocument.presentationml.slide+xml"/>
  <Override PartName="/ppt/slides/slide135.xml" ContentType="application/vnd.openxmlformats-officedocument.presentationml.slide+xml"/>
  <Override PartName="/ppt/slides/slide36.xml" ContentType="application/vnd.openxmlformats-officedocument.presentationml.slide+xml"/>
  <Override PartName="/ppt/slides/slide8.xml" ContentType="application/vnd.openxmlformats-officedocument.presentationml.slide+xml"/>
  <Override PartName="/ppt/slides/slide145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5.xml" ContentType="application/vnd.openxmlformats-officedocument.presentationml.slide+xml"/>
  <Override PartName="/ppt/slides/slide74.xml" ContentType="application/vnd.openxmlformats-officedocument.presentationml.slide+xml"/>
  <Override PartName="/ppt/slides/slide84.xml" ContentType="application/vnd.openxmlformats-officedocument.presentationml.slide+xml"/>
  <Override PartName="/ppt/slides/slide94.xml" ContentType="application/vnd.openxmlformats-officedocument.presentationml.slide+xml"/>
  <Override PartName="/ppt/slides/slide102.xml" ContentType="application/vnd.openxmlformats-officedocument.presentationml.slide+xml"/>
  <Override PartName="/ppt/slides/slide111.xml" ContentType="application/vnd.openxmlformats-officedocument.presentationml.slide+xml"/>
  <Override PartName="/ppt/slides/slide12.xml" ContentType="application/vnd.openxmlformats-officedocument.presentationml.slide+xml"/>
  <Override PartName="/ppt/slides/slide121.xml" ContentType="application/vnd.openxmlformats-officedocument.presentationml.slide+xml"/>
  <Override PartName="/ppt/slides/slide22.xml" ContentType="application/vnd.openxmlformats-officedocument.presentationml.slide+xml"/>
  <Override PartName="/ppt/slides/slide130.xml" ContentType="application/vnd.openxmlformats-officedocument.presentationml.slide+xml"/>
  <Override PartName="/ppt/slides/slide99.xml" ContentType="application/vnd.openxmlformats-officedocument.presentationml.slide+xml"/>
  <Override PartName="/ppt/slides/slide31.xml" ContentType="application/vnd.openxmlformats-officedocument.presentationml.slide+xml"/>
  <Override PartName="/ppt/slides/slide3.xml" ContentType="application/vnd.openxmlformats-officedocument.presentationml.slide+xml"/>
  <Override PartName="/ppt/slides/slide107.xml" ContentType="application/vnd.openxmlformats-officedocument.presentationml.slide+xml"/>
  <Override PartName="/ppt/slides/slide1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40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1" r:id="rId137"/>
    <p:sldId id="392" r:id="rId138"/>
    <p:sldId id="393" r:id="rId139"/>
    <p:sldId id="394" r:id="rId140"/>
    <p:sldId id="395" r:id="rId141"/>
    <p:sldId id="396" r:id="rId142"/>
    <p:sldId id="397" r:id="rId143"/>
    <p:sldId id="398" r:id="rId144"/>
    <p:sldId id="399" r:id="rId145"/>
    <p:sldId id="400" r:id="rId146"/>
    <p:sldId id="401" r:id="rId1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585" autoAdjust="0"/>
    <p:restoredTop sz="94660"/>
  </p:normalViewPr>
  <p:slideViewPr>
    <p:cSldViewPr>
      <p:cViewPr varScale="1">
        <p:scale>
          <a:sx n="92" d="100"/>
          <a:sy n="92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120" Type="http://schemas.openxmlformats.org/officeDocument/2006/relationships/slide" Target="slides/slide119.xml"/><Relationship Id="rId121" Type="http://schemas.openxmlformats.org/officeDocument/2006/relationships/slide" Target="slides/slide120.xml"/><Relationship Id="rId122" Type="http://schemas.openxmlformats.org/officeDocument/2006/relationships/slide" Target="slides/slide121.xml"/><Relationship Id="rId123" Type="http://schemas.openxmlformats.org/officeDocument/2006/relationships/slide" Target="slides/slide122.xml"/><Relationship Id="rId124" Type="http://schemas.openxmlformats.org/officeDocument/2006/relationships/slide" Target="slides/slide123.xml"/><Relationship Id="rId125" Type="http://schemas.openxmlformats.org/officeDocument/2006/relationships/slide" Target="slides/slide124.xml"/><Relationship Id="rId126" Type="http://schemas.openxmlformats.org/officeDocument/2006/relationships/slide" Target="slides/slide125.xml"/><Relationship Id="rId127" Type="http://schemas.openxmlformats.org/officeDocument/2006/relationships/slide" Target="slides/slide126.xml"/><Relationship Id="rId128" Type="http://schemas.openxmlformats.org/officeDocument/2006/relationships/slide" Target="slides/slide127.xml"/><Relationship Id="rId129" Type="http://schemas.openxmlformats.org/officeDocument/2006/relationships/slide" Target="slides/slide1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slide" Target="slides/slide92.xml"/><Relationship Id="rId94" Type="http://schemas.openxmlformats.org/officeDocument/2006/relationships/slide" Target="slides/slide93.xml"/><Relationship Id="rId95" Type="http://schemas.openxmlformats.org/officeDocument/2006/relationships/slide" Target="slides/slide94.xml"/><Relationship Id="rId96" Type="http://schemas.openxmlformats.org/officeDocument/2006/relationships/slide" Target="slides/slide95.xml"/><Relationship Id="rId101" Type="http://schemas.openxmlformats.org/officeDocument/2006/relationships/slide" Target="slides/slide100.xml"/><Relationship Id="rId102" Type="http://schemas.openxmlformats.org/officeDocument/2006/relationships/slide" Target="slides/slide101.xml"/><Relationship Id="rId103" Type="http://schemas.openxmlformats.org/officeDocument/2006/relationships/slide" Target="slides/slide102.xml"/><Relationship Id="rId104" Type="http://schemas.openxmlformats.org/officeDocument/2006/relationships/slide" Target="slides/slide103.xml"/><Relationship Id="rId105" Type="http://schemas.openxmlformats.org/officeDocument/2006/relationships/slide" Target="slides/slide104.xml"/><Relationship Id="rId106" Type="http://schemas.openxmlformats.org/officeDocument/2006/relationships/slide" Target="slides/slide105.xml"/><Relationship Id="rId107" Type="http://schemas.openxmlformats.org/officeDocument/2006/relationships/slide" Target="slides/slide106.xml"/><Relationship Id="rId108" Type="http://schemas.openxmlformats.org/officeDocument/2006/relationships/slide" Target="slides/slide107.xml"/><Relationship Id="rId109" Type="http://schemas.openxmlformats.org/officeDocument/2006/relationships/slide" Target="slides/slide108.xml"/><Relationship Id="rId97" Type="http://schemas.openxmlformats.org/officeDocument/2006/relationships/slide" Target="slides/slide96.xml"/><Relationship Id="rId98" Type="http://schemas.openxmlformats.org/officeDocument/2006/relationships/slide" Target="slides/slide97.xml"/><Relationship Id="rId99" Type="http://schemas.openxmlformats.org/officeDocument/2006/relationships/slide" Target="slides/slide98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00" Type="http://schemas.openxmlformats.org/officeDocument/2006/relationships/slide" Target="slides/slide99.xml"/><Relationship Id="rId150" Type="http://schemas.openxmlformats.org/officeDocument/2006/relationships/viewProps" Target="viewProps.xml"/><Relationship Id="rId151" Type="http://schemas.openxmlformats.org/officeDocument/2006/relationships/theme" Target="theme/theme1.xml"/><Relationship Id="rId152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30" Type="http://schemas.openxmlformats.org/officeDocument/2006/relationships/slide" Target="slides/slide129.xml"/><Relationship Id="rId131" Type="http://schemas.openxmlformats.org/officeDocument/2006/relationships/slide" Target="slides/slide130.xml"/><Relationship Id="rId132" Type="http://schemas.openxmlformats.org/officeDocument/2006/relationships/slide" Target="slides/slide131.xml"/><Relationship Id="rId133" Type="http://schemas.openxmlformats.org/officeDocument/2006/relationships/slide" Target="slides/slide132.xml"/><Relationship Id="rId134" Type="http://schemas.openxmlformats.org/officeDocument/2006/relationships/slide" Target="slides/slide133.xml"/><Relationship Id="rId135" Type="http://schemas.openxmlformats.org/officeDocument/2006/relationships/slide" Target="slides/slide134.xml"/><Relationship Id="rId136" Type="http://schemas.openxmlformats.org/officeDocument/2006/relationships/slide" Target="slides/slide135.xml"/><Relationship Id="rId137" Type="http://schemas.openxmlformats.org/officeDocument/2006/relationships/slide" Target="slides/slide136.xml"/><Relationship Id="rId138" Type="http://schemas.openxmlformats.org/officeDocument/2006/relationships/slide" Target="slides/slide137.xml"/><Relationship Id="rId139" Type="http://schemas.openxmlformats.org/officeDocument/2006/relationships/slide" Target="slides/slide13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110" Type="http://schemas.openxmlformats.org/officeDocument/2006/relationships/slide" Target="slides/slide109.xml"/><Relationship Id="rId111" Type="http://schemas.openxmlformats.org/officeDocument/2006/relationships/slide" Target="slides/slide110.xml"/><Relationship Id="rId112" Type="http://schemas.openxmlformats.org/officeDocument/2006/relationships/slide" Target="slides/slide111.xml"/><Relationship Id="rId113" Type="http://schemas.openxmlformats.org/officeDocument/2006/relationships/slide" Target="slides/slide112.xml"/><Relationship Id="rId114" Type="http://schemas.openxmlformats.org/officeDocument/2006/relationships/slide" Target="slides/slide113.xml"/><Relationship Id="rId115" Type="http://schemas.openxmlformats.org/officeDocument/2006/relationships/slide" Target="slides/slide114.xml"/><Relationship Id="rId116" Type="http://schemas.openxmlformats.org/officeDocument/2006/relationships/slide" Target="slides/slide115.xml"/><Relationship Id="rId117" Type="http://schemas.openxmlformats.org/officeDocument/2006/relationships/slide" Target="slides/slide116.xml"/><Relationship Id="rId118" Type="http://schemas.openxmlformats.org/officeDocument/2006/relationships/slide" Target="slides/slide117.xml"/><Relationship Id="rId119" Type="http://schemas.openxmlformats.org/officeDocument/2006/relationships/slide" Target="slides/slide1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Relationship Id="rId140" Type="http://schemas.openxmlformats.org/officeDocument/2006/relationships/slide" Target="slides/slide139.xml"/><Relationship Id="rId141" Type="http://schemas.openxmlformats.org/officeDocument/2006/relationships/slide" Target="slides/slide140.xml"/><Relationship Id="rId142" Type="http://schemas.openxmlformats.org/officeDocument/2006/relationships/slide" Target="slides/slide141.xml"/><Relationship Id="rId143" Type="http://schemas.openxmlformats.org/officeDocument/2006/relationships/slide" Target="slides/slide142.xml"/><Relationship Id="rId144" Type="http://schemas.openxmlformats.org/officeDocument/2006/relationships/slide" Target="slides/slide143.xml"/><Relationship Id="rId145" Type="http://schemas.openxmlformats.org/officeDocument/2006/relationships/slide" Target="slides/slide144.xml"/><Relationship Id="rId146" Type="http://schemas.openxmlformats.org/officeDocument/2006/relationships/slide" Target="slides/slide145.xml"/><Relationship Id="rId147" Type="http://schemas.openxmlformats.org/officeDocument/2006/relationships/slide" Target="slides/slide146.xml"/><Relationship Id="rId148" Type="http://schemas.openxmlformats.org/officeDocument/2006/relationships/printerSettings" Target="printerSettings/printerSettings1.bin"/><Relationship Id="rId14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37C4-D67E-454E-9C3B-27027664584E}" type="datetimeFigureOut">
              <a:rPr lang="en-US" smtClean="0"/>
              <a:pPr/>
              <a:t>6/24/13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8CE18-B812-4B85-8F8F-44CEEAED6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37C4-D67E-454E-9C3B-27027664584E}" type="datetimeFigureOut">
              <a:rPr lang="en-US" smtClean="0"/>
              <a:pPr/>
              <a:t>6/24/13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8CE18-B812-4B85-8F8F-44CEEAED6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37C4-D67E-454E-9C3B-27027664584E}" type="datetimeFigureOut">
              <a:rPr lang="en-US" smtClean="0"/>
              <a:pPr/>
              <a:t>6/24/13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8CE18-B812-4B85-8F8F-44CEEAED6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37C4-D67E-454E-9C3B-27027664584E}" type="datetimeFigureOut">
              <a:rPr lang="en-US" smtClean="0"/>
              <a:pPr/>
              <a:t>6/24/13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8CE18-B812-4B85-8F8F-44CEEAED6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37C4-D67E-454E-9C3B-27027664584E}" type="datetimeFigureOut">
              <a:rPr lang="en-US" smtClean="0"/>
              <a:pPr/>
              <a:t>6/24/13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8CE18-B812-4B85-8F8F-44CEEAED6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37C4-D67E-454E-9C3B-27027664584E}" type="datetimeFigureOut">
              <a:rPr lang="en-US" smtClean="0"/>
              <a:pPr/>
              <a:t>6/24/13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8CE18-B812-4B85-8F8F-44CEEAED6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37C4-D67E-454E-9C3B-27027664584E}" type="datetimeFigureOut">
              <a:rPr lang="en-US" smtClean="0"/>
              <a:pPr/>
              <a:t>6/24/13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8CE18-B812-4B85-8F8F-44CEEAED6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37C4-D67E-454E-9C3B-27027664584E}" type="datetimeFigureOut">
              <a:rPr lang="en-US" smtClean="0"/>
              <a:pPr/>
              <a:t>6/24/13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8CE18-B812-4B85-8F8F-44CEEAED6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37C4-D67E-454E-9C3B-27027664584E}" type="datetimeFigureOut">
              <a:rPr lang="en-US" smtClean="0"/>
              <a:pPr/>
              <a:t>6/24/13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8CE18-B812-4B85-8F8F-44CEEAED6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37C4-D67E-454E-9C3B-27027664584E}" type="datetimeFigureOut">
              <a:rPr lang="en-US" smtClean="0"/>
              <a:pPr/>
              <a:t>6/24/13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8CE18-B812-4B85-8F8F-44CEEAED6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37C4-D67E-454E-9C3B-27027664584E}" type="datetimeFigureOut">
              <a:rPr lang="en-US" smtClean="0"/>
              <a:pPr/>
              <a:t>6/24/13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8CE18-B812-4B85-8F8F-44CEEAED6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D37C4-D67E-454E-9C3B-27027664584E}" type="datetimeFigureOut">
              <a:rPr lang="en-US" smtClean="0"/>
              <a:pPr/>
              <a:t>6/24/13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8CE18-B812-4B85-8F8F-44CEEAED61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3581400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FINAL EXAM REVIEW</a:t>
            </a:r>
            <a:br>
              <a:rPr lang="en-US" sz="6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6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CHALLENGE</a:t>
            </a:r>
            <a:endParaRPr lang="en-US" sz="6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447800"/>
          </a:xfrm>
        </p:spPr>
        <p:txBody>
          <a:bodyPr>
            <a:normAutofit/>
          </a:bodyPr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18971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/>
          <a:lstStyle/>
          <a:p>
            <a:r>
              <a:rPr lang="en-US" b="1" dirty="0"/>
              <a:t>QUESTION – WHAT DOES THE SUFFIX –CISE MEAN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r>
              <a:rPr lang="en-US" b="1" dirty="0"/>
              <a:t>ANSWER – CUT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35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IS THE PROCESS BY WHICH UNWRAPPED INSTRUMENTS ARE STERILIZED FOR IMMEDIATE USE WHEN AN EMERGENCY SITUATION ARISES.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97163"/>
          </a:xfrm>
        </p:spPr>
        <p:txBody>
          <a:bodyPr/>
          <a:lstStyle/>
          <a:p>
            <a:r>
              <a:rPr lang="en-US" b="1" dirty="0" smtClean="0"/>
              <a:t>ANSWER – FLASH STERILIZATION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20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IS A LIQUID OXIDIZING AGENT THAT IS AN EFFECTIVE BIOCIDE AT LOW TEMPERATURES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3078163"/>
          </a:xfrm>
        </p:spPr>
        <p:txBody>
          <a:bodyPr/>
          <a:lstStyle/>
          <a:p>
            <a:r>
              <a:rPr lang="en-US" b="1" dirty="0" smtClean="0"/>
              <a:t>ANSWER – PERACITIC ACID (PA)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78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IN A STERILIZER, WHERE IS THE CHAMBER DRAIN LOCATED AND HOW OFTEN SHOULD IT BE CLEANED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97163"/>
          </a:xfrm>
        </p:spPr>
        <p:txBody>
          <a:bodyPr/>
          <a:lstStyle/>
          <a:p>
            <a:r>
              <a:rPr lang="en-US" b="1" dirty="0" smtClean="0"/>
              <a:t>ANSWER – FRONT CENTER OF THE FLOOR IN MOST STERILIZERS AND SHOULD BE CLEANED DAILY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78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THE STERILIZERS GAUGES AND CONTROLS PROVIDE A _________AND__________RECORD OF STERILIZATION CONDITIONS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r>
              <a:rPr lang="en-US" b="1" dirty="0" smtClean="0"/>
              <a:t>ANSWER – VISUAL AND WRITTEN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73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ARE THE TWO MOST COMMONLY ENCOUNTERED TEMPERATURES FOR STEAM STERILIZATION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154363"/>
          </a:xfrm>
        </p:spPr>
        <p:txBody>
          <a:bodyPr/>
          <a:lstStyle/>
          <a:p>
            <a:r>
              <a:rPr lang="en-US" b="1" dirty="0" smtClean="0"/>
              <a:t>ANSWER -250 DEGREES FARENHEIT OR 270-275 DEGREES FARENHEIT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THE MOISTURE CONTENT OF SATURATED STEAM SHOULD HAVE A RELATIVE HUMIDITY OF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154363"/>
          </a:xfrm>
        </p:spPr>
        <p:txBody>
          <a:bodyPr/>
          <a:lstStyle/>
          <a:p>
            <a:r>
              <a:rPr lang="en-US" b="1" dirty="0" smtClean="0"/>
              <a:t>ANSWER – 97%-100%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78162"/>
          </a:xfrm>
        </p:spPr>
        <p:txBody>
          <a:bodyPr>
            <a:normAutofit/>
          </a:bodyPr>
          <a:lstStyle/>
          <a:p>
            <a:r>
              <a:rPr lang="en-US" b="1" dirty="0" smtClean="0"/>
              <a:t>QUESTION – TO INCREASE THE TEMPERATURE OF STEAM WHAT ALSO MUST BE INCREASED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97163"/>
          </a:xfrm>
        </p:spPr>
        <p:txBody>
          <a:bodyPr/>
          <a:lstStyle/>
          <a:p>
            <a:r>
              <a:rPr lang="en-US" b="1" dirty="0" smtClean="0"/>
              <a:t>ANSWER – PRESSURE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44762"/>
          </a:xfrm>
        </p:spPr>
        <p:txBody>
          <a:bodyPr/>
          <a:lstStyle/>
          <a:p>
            <a:r>
              <a:rPr lang="en-US" b="1" dirty="0" smtClean="0"/>
              <a:t>QUESTION – WHAT IS ANOTHER NAME FOR SUPERHEATED STEAM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en-US" b="1" dirty="0" smtClean="0"/>
              <a:t>ANSWER – DRY STEAM – THIS MEANS THE STEAM IS DRY AND IT WILL BE INEFFICIENT AT THERMAL TRANSFER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25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WHEN STEAM STERILIZING - YOU STAND YOUR  POUCHES  ON EDGE PLACING THEM ______SIDE TO ______SIDE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2925763"/>
          </a:xfrm>
        </p:spPr>
        <p:txBody>
          <a:bodyPr/>
          <a:lstStyle/>
          <a:p>
            <a:r>
              <a:rPr lang="en-US" b="1" dirty="0" smtClean="0"/>
              <a:t>ANSWER – PAPER SIDE TO PLASTIC SIDE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01962"/>
          </a:xfrm>
        </p:spPr>
        <p:txBody>
          <a:bodyPr>
            <a:normAutofit/>
          </a:bodyPr>
          <a:lstStyle/>
          <a:p>
            <a:r>
              <a:rPr lang="en-US" b="1" dirty="0" smtClean="0"/>
              <a:t>QUESTION – A WET PACK IS CONSIDERED__________. WHAT MUST BE DONE WITH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2925763"/>
          </a:xfrm>
        </p:spPr>
        <p:txBody>
          <a:bodyPr/>
          <a:lstStyle/>
          <a:p>
            <a:r>
              <a:rPr lang="en-US" b="1" dirty="0" smtClean="0"/>
              <a:t>ANSWER – CONTAMINATED, REPACKAGED AND REPROCESSSED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97162"/>
          </a:xfrm>
        </p:spPr>
        <p:txBody>
          <a:bodyPr/>
          <a:lstStyle/>
          <a:p>
            <a:r>
              <a:rPr lang="en-US" b="1" dirty="0"/>
              <a:t>QUESTION – WHAT DOES THE SUFFIX –OSCOPY MEAN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r>
              <a:rPr lang="en-US" b="1" dirty="0"/>
              <a:t>ANSWER – VISUAL EXAMINATION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49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ALL INSTRUMENTS SHOULD BE ______AND ________DISTRIBUTED THROUGHOUT THE TRAY.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r>
              <a:rPr lang="en-US" b="1" dirty="0" smtClean="0"/>
              <a:t>ANSWER – OPEN, EVENLY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11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QUESTION-IN REGARDS TO THE STERILIZER – THE DOOR GASKET SHOULD BE ____________AND WIPED CLEAN_______ WITH A CLEAN DAMP, LINT FREE CLOTH.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2773363"/>
          </a:xfrm>
        </p:spPr>
        <p:txBody>
          <a:bodyPr/>
          <a:lstStyle/>
          <a:p>
            <a:r>
              <a:rPr lang="en-US" b="1" dirty="0" smtClean="0"/>
              <a:t>ANSWER – INSPECTED, DAILY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01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ARE THE 2 TYPES OF HOT AIR CONVECTION STERILIZERS AND WHICH OF THE 2 IS CONSIDERED THE MOST EFFICIENT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2849563"/>
          </a:xfrm>
        </p:spPr>
        <p:txBody>
          <a:bodyPr/>
          <a:lstStyle/>
          <a:p>
            <a:r>
              <a:rPr lang="en-US" b="1" dirty="0" smtClean="0"/>
              <a:t>ANSWER – GRAVITY, MECHANICAL-  MECHANICAL IS CONSIDERED THE MOST EFFICIENT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11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THE MOST WIDELY USED TEMPERATURE FOR DRY HEAT STERILIZATION IS A MINIMUM OF ______DEGREES FARENHEIT FOR _______HOURS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858963"/>
          </a:xfrm>
        </p:spPr>
        <p:txBody>
          <a:bodyPr/>
          <a:lstStyle/>
          <a:p>
            <a:r>
              <a:rPr lang="en-US" b="1" dirty="0" smtClean="0"/>
              <a:t>ANSWER – 320, 2 HOURS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16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DO LOAD IDENTIFICATION NUMBERS DO OR HELP US TO DO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r>
              <a:rPr lang="en-US" b="1" dirty="0" smtClean="0"/>
              <a:t>ANSWER – HELP TO RETRIEVE OR TRACK ITEMS DURING RECALLS AND TRACE PROBLEMS SUCH AS A POSITIVE CHEMICAL INDICATOR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02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- __________ARE USED TO CHALLENGE THE STERILIZATION PROCESS.  THEY ARE THE ONLY STERILIZATION PROCESS MONITORING DEVICES THAT PROVIDE A DIRECT MEASURE PROCESS OF LETHALITY.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53000"/>
            <a:ext cx="8229600" cy="1173163"/>
          </a:xfrm>
        </p:spPr>
        <p:txBody>
          <a:bodyPr/>
          <a:lstStyle/>
          <a:p>
            <a:r>
              <a:rPr lang="en-US" b="1" dirty="0" smtClean="0"/>
              <a:t>ANSWER – BIOLOGICAL INDICATORS (BI)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IS THE NAME OF A BACTERIA COMMONLY USED FOR BI’S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3001963"/>
          </a:xfrm>
        </p:spPr>
        <p:txBody>
          <a:bodyPr/>
          <a:lstStyle/>
          <a:p>
            <a:r>
              <a:rPr lang="en-US" b="1" dirty="0" smtClean="0"/>
              <a:t>ANSWER – GEOBACILLUS STEAROTHERMOPHILUS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59162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QUESTION – THE MINIMUM RECOMMENDATIONS FOR BIOLOGICAL INDICATORS IS THEY SHOULD BE USED FOR ROUTINE STERILIZATION MONITORING AT LEAST_______AND WITH EVERY__________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858963"/>
          </a:xfrm>
        </p:spPr>
        <p:txBody>
          <a:bodyPr/>
          <a:lstStyle/>
          <a:p>
            <a:r>
              <a:rPr lang="en-US" b="1" dirty="0" smtClean="0"/>
              <a:t>ANSWER – WEEKLY(PREFERABLY DAILY), IMPLANT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44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ANSI/AAMI RECOMMENDS THAT EVERY LOAD CONTAINING IMPLANTABLE DEVICES BE MONITORED WITH A PCD AND __________ UNTIL THE RESULTS OF THE BI TESTING ARE AVAILABLE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43400"/>
            <a:ext cx="8229600" cy="1782763"/>
          </a:xfrm>
        </p:spPr>
        <p:txBody>
          <a:bodyPr/>
          <a:lstStyle/>
          <a:p>
            <a:r>
              <a:rPr lang="en-US" b="1" dirty="0" smtClean="0"/>
              <a:t>ANSWER –QUARRANTINED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49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–WHAT TEST IS USED TO EVALUATE THE AIR REMOVAL IN DYNAMIC-AIR REMOVAL STEAM STERILIZERS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154363"/>
          </a:xfrm>
        </p:spPr>
        <p:txBody>
          <a:bodyPr/>
          <a:lstStyle/>
          <a:p>
            <a:r>
              <a:rPr lang="en-US" b="1" dirty="0" smtClean="0"/>
              <a:t>ANSWER – A BOWIE DICK TEST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/>
          <a:lstStyle/>
          <a:p>
            <a:r>
              <a:rPr lang="en-US" b="1" dirty="0"/>
              <a:t>QUESTION – WHAT DOES THE ROOT WORD ARTHRO MEAN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b="1" dirty="0"/>
              <a:t>ANSWER – JOINT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78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</a:t>
            </a:r>
            <a:r>
              <a:rPr lang="en-US" b="1" u="sng" dirty="0" smtClean="0"/>
              <a:t>TRUE OR FALSE </a:t>
            </a:r>
            <a:r>
              <a:rPr lang="en-US" b="1" dirty="0" smtClean="0"/>
              <a:t>– VALIDATION IS DONE BY THE HEALTH CARE FACILITY AND VERIFICATION IS DONE BY THE MANUFACTURER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97163"/>
          </a:xfrm>
        </p:spPr>
        <p:txBody>
          <a:bodyPr/>
          <a:lstStyle/>
          <a:p>
            <a:r>
              <a:rPr lang="en-US" b="1" dirty="0" smtClean="0"/>
              <a:t>ANSWER –  FALSE-</a:t>
            </a:r>
          </a:p>
          <a:p>
            <a:r>
              <a:rPr lang="en-US" b="1" dirty="0" smtClean="0"/>
              <a:t>VALIDATION – DONE BY DEVICE MANUFACTURER AND VERIFICATION DONE BY HEALTH CARE FACILITY (PAGE 321)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01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STERILIZATION TIME IS MEASURE IN____VALUES:THE TIME REQUIRED TO KILL_____% OF THE MICROORGANISMS PRESENT.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154363"/>
          </a:xfrm>
        </p:spPr>
        <p:txBody>
          <a:bodyPr/>
          <a:lstStyle/>
          <a:p>
            <a:r>
              <a:rPr lang="en-US" b="1" dirty="0" smtClean="0"/>
              <a:t>ANSWER – D, 90%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44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DISEASE IS CAUSED BY ABNORMAL FORMS OF NORMAL PROTEINS CALLED PRIONS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r>
              <a:rPr lang="en-US" b="1" dirty="0" smtClean="0"/>
              <a:t>ANSWER  CJD (CRUTZFELDT JAKOB DISEASE)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92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QUESTION-IN ETO STERILIZING – THE________PROCESS REMOVES RESIDUALS FROM THE MATERIALS IN THE LOAD AS WARM AIR IS CIRCULATED THROUGH THE CHAMBER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38600"/>
            <a:ext cx="8229600" cy="2087563"/>
          </a:xfrm>
        </p:spPr>
        <p:txBody>
          <a:bodyPr/>
          <a:lstStyle/>
          <a:p>
            <a:r>
              <a:rPr lang="en-US" b="1" dirty="0" smtClean="0"/>
              <a:t>ANSWER – AERATION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63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IT IS RECOMMENDED THAT BI’S BE RUN IN _______ETO LOAD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/>
          <a:lstStyle/>
          <a:p>
            <a:r>
              <a:rPr lang="en-US" b="1" dirty="0" smtClean="0"/>
              <a:t>ANSWER – EVERY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73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TRUE OR FALSE –IN REGARDS TO HYDROGEN PEROXIDE “GAS PLASMA” (H202) -CELLULOSE CONTAINING PACKAGING MATERIALS SUCH AS PAPER/PLASTIC POUCHES, DISPOSABLE WRAPPERS AND MUSLIN WRAPS CAN BE USED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48200"/>
            <a:ext cx="8229600" cy="14779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ANSWER- FALSE – THEY CANNOT BE USED BECAUSE THEY ABSORB THE PEROXIDE AND INHIBIT EFFECTIVE PENETRATION.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7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ETO CYCLE TIMES ARE ________HOURS EXPOSURE AND_______HOURS AERATION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r>
              <a:rPr lang="en-US" b="1" dirty="0" smtClean="0"/>
              <a:t>ANSWER – 1-4 HOURS, AND 8-12 HOURS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7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IS A COMMON DISTRIBUTION METHOD USED TO PROVIDE AND TRANSPORT SPECIFIC PRODUCTS FOR INDIVIDUAL SURGICAL PROCEDURES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2620963"/>
          </a:xfrm>
        </p:spPr>
        <p:txBody>
          <a:bodyPr/>
          <a:lstStyle/>
          <a:p>
            <a:r>
              <a:rPr lang="en-US" b="1" dirty="0" smtClean="0"/>
              <a:t>ANSWER – CASE CART SYSTEM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30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A___________  INVENTORY SYSTEM IS FREQUENTLY USED TO MANAGE AND CONTROL OFFICIAL INVENTORIES BY MAINTAINING A RECORD ABOUT THE BALANCE ON-HAND OF EACH SPECIFIC ITEM AT ALL TIMES.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24400"/>
            <a:ext cx="8229600" cy="1401763"/>
          </a:xfrm>
        </p:spPr>
        <p:txBody>
          <a:bodyPr/>
          <a:lstStyle/>
          <a:p>
            <a:r>
              <a:rPr lang="en-US" b="1" dirty="0" smtClean="0"/>
              <a:t>ANSWER – PERPETUAL INVENTORY SYSTEM (PAGE 354)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16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IN ABC INVENTORY CONTROL – “A” ITEMS REPRESENT THE _________NUMBER AND PERCENTAGE OF THE TOTAL INVENTORY ITEMS, BUT THE __________TOTAL DOLLAR VALUE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858963"/>
          </a:xfrm>
        </p:spPr>
        <p:txBody>
          <a:bodyPr/>
          <a:lstStyle/>
          <a:p>
            <a:r>
              <a:rPr lang="en-US" b="1" dirty="0" smtClean="0"/>
              <a:t>ANSWER – SMALLEST, LARGEST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QUESTION – WHAT DOES THE ROOT WORD COSTO MEAN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b="1" dirty="0"/>
              <a:t>ANSWER – RIB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44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IN A____________SYSTEM, ITEMS ARE STORED AT THE FACILITY. THE SUPPLIER OWNS THE INVENTORY, AND DOES NOT CHARGE FOR IT UNTIL IT IS USED OR LOST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14800"/>
            <a:ext cx="8229600" cy="2011363"/>
          </a:xfrm>
        </p:spPr>
        <p:txBody>
          <a:bodyPr/>
          <a:lstStyle/>
          <a:p>
            <a:r>
              <a:rPr lang="en-US" b="1" dirty="0" smtClean="0"/>
              <a:t>ANSWER – CONSIGNMENT SYSTEM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35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THE INVENTORY __________  RATE, REPRESENTS THE NUMBER OF TIMES PER YEAR THAT THE INVENTORY IS PURCHASED, CONSUMED AND REPLACED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858963"/>
          </a:xfrm>
        </p:spPr>
        <p:txBody>
          <a:bodyPr/>
          <a:lstStyle/>
          <a:p>
            <a:r>
              <a:rPr lang="en-US" b="1" dirty="0" smtClean="0"/>
              <a:t>ANSWER – INVENTORY TURNOVER RATE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25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INVENTORY _________  ___________IS THE PERCENTAGE OF ITEMS FILLED WHEN AS ORDER IS PLACES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3001963"/>
          </a:xfrm>
        </p:spPr>
        <p:txBody>
          <a:bodyPr/>
          <a:lstStyle/>
          <a:p>
            <a:r>
              <a:rPr lang="en-US" b="1" dirty="0" smtClean="0"/>
              <a:t>ANSWER – INVENTORY </a:t>
            </a:r>
            <a:r>
              <a:rPr lang="en-US" b="1" u="sng" dirty="0" smtClean="0"/>
              <a:t>SERVICE </a:t>
            </a:r>
            <a:r>
              <a:rPr lang="en-US" b="1" dirty="0" smtClean="0"/>
              <a:t> </a:t>
            </a:r>
            <a:r>
              <a:rPr lang="en-US" b="1" u="sng" dirty="0" smtClean="0"/>
              <a:t>LEVEL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221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IS THE NAME OF THE EQUIPMENT THAT PUMPS HEATED OR COOLED WATER THROUGH A COILED PAD TO THERAPEUTICALLY RAISE OR LOWER BODY TEMPERATURE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267200"/>
            <a:ext cx="8229600" cy="1858963"/>
          </a:xfrm>
        </p:spPr>
        <p:txBody>
          <a:bodyPr/>
          <a:lstStyle/>
          <a:p>
            <a:r>
              <a:rPr lang="en-US" b="1" dirty="0" smtClean="0"/>
              <a:t>ANSWER – HYPOTHERMIA UNIT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25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IS THE NAME OF THE EQUIPMENT THAT PROVIDES AUTOMATIC (SELF) ADMINISTRATION OF PAIN MEDICATION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2925763"/>
          </a:xfrm>
        </p:spPr>
        <p:txBody>
          <a:bodyPr/>
          <a:lstStyle/>
          <a:p>
            <a:r>
              <a:rPr lang="en-US" b="1" dirty="0" smtClean="0"/>
              <a:t>ANSWER – PCA (PATIENT CONTROLLED ANALGESIA) PUMP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30670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2700" b="1" dirty="0"/>
              <a:t>QUESTION – THE ________ ________ _________ _________ACT OF ________REQUIRED THAT THE HEALTHCARE FACILITY REPORT MALFUNCTIONS OF MEDICAL DEVICES THAT HAVE CONTRIBUTED TO PATIENT INJURY, ILLNESS, AND/OR DEATH TO THE MANUFACTURER AND TO THE FDA (FOOD AND DRUG ADMINISTRATION</a:t>
            </a:r>
            <a:endParaRPr lang="en-US" sz="27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ANSWER –FEDERAL SAFE MEDICAL DEVICES ACT OF 1990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1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06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- _____________IS THE TRANSFER AND CONTROL OF HOSPITAL EQUIPMENT MANAGEMENT SYSTEM TO AN EXTERNAL ENTITY.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81400"/>
            <a:ext cx="8229600" cy="2544763"/>
          </a:xfrm>
        </p:spPr>
        <p:txBody>
          <a:bodyPr/>
          <a:lstStyle/>
          <a:p>
            <a:r>
              <a:rPr lang="en-US" b="1" dirty="0" smtClean="0"/>
              <a:t>ANSWER – OUTSOURCING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DOES RFID STAND FOR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r>
              <a:rPr lang="en-US" b="1" dirty="0" smtClean="0"/>
              <a:t>ANSWER – RADIO FREQUENCY IDENTIFICATION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54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WHEN CLEANING INSTRUMENTS IN A SINK, ALWAYS SCRUB_______THE WATER TO AVOID THE FORMATION OF_____________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2849563"/>
          </a:xfrm>
        </p:spPr>
        <p:txBody>
          <a:bodyPr/>
          <a:lstStyle/>
          <a:p>
            <a:r>
              <a:rPr lang="en-US" b="1" dirty="0" smtClean="0"/>
              <a:t>ANSWER –</a:t>
            </a:r>
            <a:r>
              <a:rPr lang="en-US" b="1" dirty="0" smtClean="0"/>
              <a:t> </a:t>
            </a:r>
            <a:r>
              <a:rPr lang="en-US" b="1" dirty="0" smtClean="0"/>
              <a:t>UNDER</a:t>
            </a:r>
            <a:r>
              <a:rPr lang="en-US" b="1" dirty="0" smtClean="0"/>
              <a:t>, </a:t>
            </a:r>
            <a:r>
              <a:rPr lang="en-US" b="1" dirty="0" smtClean="0"/>
              <a:t>AEROSOLS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11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100% ETO CANISTERS SHOULD BE STORED IN A STORAGE CABINET THAT IS DESIGNED ESPECIALLY FOR ________________STORAGE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0"/>
            <a:ext cx="8229600" cy="2316163"/>
          </a:xfrm>
        </p:spPr>
        <p:txBody>
          <a:bodyPr/>
          <a:lstStyle/>
          <a:p>
            <a:r>
              <a:rPr lang="en-US" b="1" dirty="0" smtClean="0"/>
              <a:t>ANSWER –CHEMICAL STORAGE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63762"/>
          </a:xfrm>
        </p:spPr>
        <p:txBody>
          <a:bodyPr/>
          <a:lstStyle/>
          <a:p>
            <a:r>
              <a:rPr lang="en-US" b="1" dirty="0"/>
              <a:t>QUESTION – WHAT DOES THE PREFIX - PARA MEAN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r>
              <a:rPr lang="en-US" b="1" dirty="0"/>
              <a:t>ANSWER – BESIDE OR NEAR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>
            <a:normAutofit/>
          </a:bodyPr>
          <a:lstStyle/>
          <a:p>
            <a:r>
              <a:rPr lang="en-US" b="1" dirty="0" smtClean="0"/>
              <a:t>QUESTION – WHAT IS THE PRIME RULE OF FIRE PREVENTION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/>
          <a:lstStyle/>
          <a:p>
            <a:r>
              <a:rPr lang="en-US" b="1" dirty="0" smtClean="0"/>
              <a:t>ANSWER – DON’T GIVE FIRE A PLACE TO START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83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DISPOSABLE MATERIALS INCLUDING SURGICAL DRAPES, GOWNS, CAPS, MASKS, SHOE COVERS, TUBING, BED PANS, SYRINGES,AND THEIR PACKAGING CONTRIBUTE TO HEAVY___________LOADS IN HOSPITALS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181600"/>
            <a:ext cx="8229600" cy="944563"/>
          </a:xfrm>
        </p:spPr>
        <p:txBody>
          <a:bodyPr/>
          <a:lstStyle/>
          <a:p>
            <a:r>
              <a:rPr lang="en-US" b="1" dirty="0" smtClean="0"/>
              <a:t>ANSWER – COMBUSTIBLE LOADS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25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CLASSIFICATION OF FIRE (A, B OR C) IS:  </a:t>
            </a:r>
            <a:br>
              <a:rPr lang="en-US" b="1" dirty="0" smtClean="0"/>
            </a:br>
            <a:r>
              <a:rPr lang="en-US" b="1" dirty="0" smtClean="0"/>
              <a:t>-FLAMMABLE LIQUID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</a:t>
            </a:r>
            <a:r>
              <a:rPr lang="en-US" b="1" dirty="0" smtClean="0"/>
              <a:t>ENERGIZED ELECTRICAL EQUIPMENT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r>
              <a:rPr lang="en-US" b="1" dirty="0" smtClean="0"/>
              <a:t>ANSWER- FLAMMABLE LIQUID –CLASS B/ ENERGIZED ELECTRICAL EQUIPMENT CLASS C (SEE PAGE 418, FIGURE 21.21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1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DOES MSDS STAND FOR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b="1" dirty="0" smtClean="0"/>
              <a:t>ANSWER – MATERIAL SAFETY DATA SHEET</a:t>
            </a:r>
            <a:endParaRPr lang="en-US" dirty="0" smtClean="0"/>
          </a:p>
          <a:p>
            <a:r>
              <a:rPr lang="en-US" b="1" dirty="0" smtClean="0"/>
              <a:t>GOOD TO KNOW – INFORMATION ON AN MSDS SHEET –PRODUCT IDENTIFICATION, PHYSICAL DATA AND SPECIAL PRECAUTIONS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1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2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_________IS A STEP IN COMMUNICATION THAT OCCURS WHEN THE LISTENER ASKS A QUESTION, REPEATS INFORMATION OR OTHERWISE HELPS THE SPEAKER TO KNOW IF THE MESSAGE HAS BEEN CORRECTLY RECEIVED.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24400"/>
            <a:ext cx="8229600" cy="1401763"/>
          </a:xfrm>
        </p:spPr>
        <p:txBody>
          <a:bodyPr/>
          <a:lstStyle/>
          <a:p>
            <a:r>
              <a:rPr lang="en-US" b="1" dirty="0" smtClean="0"/>
              <a:t>ANSWER - FEEDBACK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3078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QUESTION- A___________IS A PRECONCIEVED BELIEF OR OPINION ABOUT A GROUP OF PEOPLE THAT IS APPLIED TO EVERY PERSON IN THAT GROUP.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91000"/>
            <a:ext cx="8229600" cy="1935163"/>
          </a:xfrm>
        </p:spPr>
        <p:txBody>
          <a:bodyPr/>
          <a:lstStyle/>
          <a:p>
            <a:r>
              <a:rPr lang="en-US" b="1" dirty="0" smtClean="0"/>
              <a:t>ANSWER – STEREOTYPE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06762"/>
          </a:xfrm>
        </p:spPr>
        <p:txBody>
          <a:bodyPr>
            <a:normAutofit/>
          </a:bodyPr>
          <a:lstStyle/>
          <a:p>
            <a:r>
              <a:rPr lang="en-US" b="1" dirty="0" smtClean="0"/>
              <a:t>THE END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63762"/>
          </a:xfrm>
        </p:spPr>
        <p:txBody>
          <a:bodyPr>
            <a:normAutofit/>
          </a:bodyPr>
          <a:lstStyle/>
          <a:p>
            <a:r>
              <a:rPr lang="en-US" b="1" dirty="0"/>
              <a:t>QUESTION – WHAT DOES THE ABBREVIATION CABG STAND FOR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en-US" b="1" dirty="0"/>
              <a:t>ANSWER – CORONARY ARTERY BYPASS GRAFT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/>
          <a:lstStyle/>
          <a:p>
            <a:r>
              <a:rPr lang="en-US" b="1" dirty="0"/>
              <a:t>QUESTION – WHAT DOES THE ABBREVIATION ORIF STAND FOR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r>
              <a:rPr lang="en-US" b="1" dirty="0"/>
              <a:t>ANSWER – OPEN REDUCTION INTERNAL FIXATION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447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QUESTION – WITHOUT THE</a:t>
            </a:r>
            <a:r>
              <a:rPr lang="en-US" b="1" dirty="0" smtClean="0"/>
              <a:t>________SYSTEM, THE </a:t>
            </a:r>
            <a:r>
              <a:rPr lang="en-US" b="1" dirty="0"/>
              <a:t>BODY WOULD BE JUST A MASS OF IMMOVABLE TISSUE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2925763"/>
          </a:xfrm>
        </p:spPr>
        <p:txBody>
          <a:bodyPr/>
          <a:lstStyle/>
          <a:p>
            <a:r>
              <a:rPr lang="en-US" b="1" dirty="0"/>
              <a:t>ANSWER – SKELETAL SYSTEM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/>
          <a:lstStyle/>
          <a:p>
            <a:r>
              <a:rPr lang="en-US" b="1" dirty="0"/>
              <a:t>QUESTION – WHAT TYPE OF JOINT IS FOUND IN THE KNEE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3001963"/>
          </a:xfrm>
        </p:spPr>
        <p:txBody>
          <a:bodyPr/>
          <a:lstStyle/>
          <a:p>
            <a:r>
              <a:rPr lang="en-US" b="1" dirty="0"/>
              <a:t>ANSWER – HINGE JOINT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401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QUESTION - ____________MUSCLES ARE CALLED INVOLUNTARY OR VISCERAL MUSCLES, BECAUSE THEY CONTRACT AND FUNCTION WITHOUT OUR CONSCIOUS CONTROL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86200"/>
            <a:ext cx="8229600" cy="2239963"/>
          </a:xfrm>
        </p:spPr>
        <p:txBody>
          <a:bodyPr/>
          <a:lstStyle/>
          <a:p>
            <a:r>
              <a:rPr lang="en-US" b="1"/>
              <a:t>ANSWER – SMOOTH MUSCLES</a:t>
            </a:r>
            <a:endParaRPr lang="en-US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3657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QUESTION – WHAT IS A LETTER USUALLY AN “O” THAT IS SOMETIMES USED TO EASE THE PRONUNCIATION OF A MEDICAL TERM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1371600"/>
          </a:xfrm>
        </p:spPr>
        <p:txBody>
          <a:bodyPr/>
          <a:lstStyle/>
          <a:p>
            <a:r>
              <a:rPr lang="en-US" b="1" dirty="0"/>
              <a:t>ANSWER – COMBINING VOWEL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01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IS THE WHITE PORTION OF THE EYE THAT IS AN OUTER COAT PROVIDING PROTECTION CALLED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57600"/>
            <a:ext cx="8229600" cy="2468563"/>
          </a:xfrm>
        </p:spPr>
        <p:txBody>
          <a:bodyPr/>
          <a:lstStyle/>
          <a:p>
            <a:r>
              <a:rPr lang="en-US" b="1" dirty="0" smtClean="0"/>
              <a:t>ANSWER - SCLERA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44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IS THE NAME OF THE CIRCULAR OPENING FOUND AT THE CENTER OF THE IRIS THAT CONTROLS THE AMOUNT OF LIGHT ENTERING THE EYE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48200"/>
            <a:ext cx="8229600" cy="1477963"/>
          </a:xfrm>
        </p:spPr>
        <p:txBody>
          <a:bodyPr/>
          <a:lstStyle/>
          <a:p>
            <a:r>
              <a:rPr lang="en-US" b="1" dirty="0" smtClean="0"/>
              <a:t>ANSWER - PUPIL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11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A SURGICAL PROCEDURE TO REMOVE TISSUE OR DISPLACED BONE IN THE WRIST AREA TO RELEASE PRESSURE ON THE MEDIAN NERVE IS CALLED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38600"/>
            <a:ext cx="8229600" cy="2087563"/>
          </a:xfrm>
        </p:spPr>
        <p:txBody>
          <a:bodyPr/>
          <a:lstStyle/>
          <a:p>
            <a:r>
              <a:rPr lang="en-US" b="1" dirty="0" smtClean="0"/>
              <a:t>ANSWER – CARPAL TUNNEL REPAIR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35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IS THE NAME OF THE SURGICAL PROCEDURE TO RECONSTRUCT THE EAR DRUM SO SOUND WAVES CAN BE SENT TO THE MIDDLE AND INNER EAR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62400"/>
            <a:ext cx="8229600" cy="2163763"/>
          </a:xfrm>
        </p:spPr>
        <p:txBody>
          <a:bodyPr/>
          <a:lstStyle/>
          <a:p>
            <a:r>
              <a:rPr lang="en-US" b="1" dirty="0" smtClean="0"/>
              <a:t>ANSWER - TYMPANOPLASTY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78162"/>
          </a:xfrm>
        </p:spPr>
        <p:txBody>
          <a:bodyPr/>
          <a:lstStyle/>
          <a:p>
            <a:r>
              <a:rPr lang="en-US" b="1" dirty="0" smtClean="0"/>
              <a:t>QUESTION - ____________ARE PRODUCED BY THE GLANDS OF THE ENDOCRINE SYSTEM.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3078163"/>
          </a:xfrm>
        </p:spPr>
        <p:txBody>
          <a:bodyPr/>
          <a:lstStyle/>
          <a:p>
            <a:r>
              <a:rPr lang="en-US" b="1" dirty="0" smtClean="0"/>
              <a:t>ANSWER - HORMONES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/>
          <a:lstStyle/>
          <a:p>
            <a:r>
              <a:rPr lang="en-US" b="1" dirty="0" smtClean="0"/>
              <a:t>QUESTION – WHAT IS THE NAME OF THE “MASTER GLAND”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b="1" dirty="0" smtClean="0"/>
              <a:t>ANSWER - PITUITARY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68562"/>
          </a:xfrm>
        </p:spPr>
        <p:txBody>
          <a:bodyPr/>
          <a:lstStyle/>
          <a:p>
            <a:r>
              <a:rPr lang="en-US" b="1" dirty="0" smtClean="0"/>
              <a:t>QUESTION – WHAT IS THE NAME OF YOUR WINDPIPE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2925763"/>
          </a:xfrm>
        </p:spPr>
        <p:txBody>
          <a:bodyPr/>
          <a:lstStyle/>
          <a:p>
            <a:r>
              <a:rPr lang="en-US" b="1" dirty="0" smtClean="0"/>
              <a:t>ANSWER - TRACHEA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20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QUESTION- WHAT ARE THE NAMES OF THE 3 ACCESSORY ORGANS OF THE DIGESTIVE SYSTEM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154363"/>
          </a:xfrm>
        </p:spPr>
        <p:txBody>
          <a:bodyPr/>
          <a:lstStyle/>
          <a:p>
            <a:r>
              <a:rPr lang="en-US" b="1" dirty="0" smtClean="0"/>
              <a:t>ANSWER – LIVER, GALLBLADDER AND PANCREAS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73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IS THE NAME OF THE VESSELS THAT CARRY BLOOD AWAY FROM THE HEART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3078163"/>
          </a:xfrm>
        </p:spPr>
        <p:txBody>
          <a:bodyPr/>
          <a:lstStyle/>
          <a:p>
            <a:r>
              <a:rPr lang="en-US" b="1" dirty="0" smtClean="0"/>
              <a:t>ANSWER - ARTERIES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01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TRUE OR FALSE – MICROBES ARE NECESSARY FOR THE EXISTENCE OF ALL PLANTS AND ANIMALS.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3001963"/>
          </a:xfrm>
        </p:spPr>
        <p:txBody>
          <a:bodyPr/>
          <a:lstStyle/>
          <a:p>
            <a:r>
              <a:rPr lang="en-US" b="1" dirty="0" smtClean="0"/>
              <a:t>ANSWER - TRUE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68562"/>
          </a:xfrm>
        </p:spPr>
        <p:txBody>
          <a:bodyPr/>
          <a:lstStyle/>
          <a:p>
            <a:r>
              <a:rPr lang="en-US" b="1" dirty="0"/>
              <a:t>QUESTION – WHAT IS A HEMIGASTRECTOMY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r>
              <a:rPr lang="en-US" b="1" dirty="0"/>
              <a:t>ANSWER – SURGICAL REMOVAL OF “HALF “ OF THE STOMACH (HEMI)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82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IS THE NAME OF THE FUNCTIONAL CENTER OF A CELL THAT GOVERNS ACTIVITY AND HEREDITY – THE CONTROLLING UNIT OF THE CELL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0"/>
            <a:ext cx="8229600" cy="2316163"/>
          </a:xfrm>
        </p:spPr>
        <p:txBody>
          <a:bodyPr/>
          <a:lstStyle/>
          <a:p>
            <a:r>
              <a:rPr lang="en-US" b="1" dirty="0" smtClean="0"/>
              <a:t>ANSWER - NUCLEUS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01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IS THE NAME OF THE THREAD LIKE TAILS ATTACHED TO A CELL THAT ENABLE IT TO MOVE THROUGH LIQUID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3078163"/>
          </a:xfrm>
        </p:spPr>
        <p:txBody>
          <a:bodyPr/>
          <a:lstStyle/>
          <a:p>
            <a:r>
              <a:rPr lang="en-US" b="1" dirty="0" smtClean="0"/>
              <a:t>ANSWER - FLAGELLA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44762"/>
          </a:xfrm>
        </p:spPr>
        <p:txBody>
          <a:bodyPr/>
          <a:lstStyle/>
          <a:p>
            <a:r>
              <a:rPr lang="en-US" b="1" dirty="0" smtClean="0"/>
              <a:t>QUESTION – NAME THE 3 SHAPES OF BACTERIA.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1"/>
            <a:ext cx="8229600" cy="1371600"/>
          </a:xfrm>
        </p:spPr>
        <p:txBody>
          <a:bodyPr/>
          <a:lstStyle/>
          <a:p>
            <a:r>
              <a:rPr lang="en-US" b="1" dirty="0" smtClean="0"/>
              <a:t>ANSWER – COCCI (ROUND), BACILLUS (RODS) AND SPIRILLUM (SPIRALS)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06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smtClean="0"/>
              <a:t>QUESTION </a:t>
            </a:r>
            <a:r>
              <a:rPr lang="en-US" sz="4000" b="1" dirty="0"/>
              <a:t>– </a:t>
            </a:r>
            <a:r>
              <a:rPr lang="en-US" sz="4000" b="1" dirty="0" smtClean="0"/>
              <a:t>WHAT ARE MICROORGANISMS </a:t>
            </a:r>
            <a:r>
              <a:rPr lang="en-US" sz="4000" b="1" dirty="0"/>
              <a:t>CAPABLE OF FORMING A THICK WALL AROUND THEMSELVES ENABLING THEM TO SURVIVE IN ADVERSE CONDITIONS; A RESISTANT FORM OF BACTERIUM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38600"/>
            <a:ext cx="8229600" cy="2087563"/>
          </a:xfrm>
        </p:spPr>
        <p:txBody>
          <a:bodyPr/>
          <a:lstStyle/>
          <a:p>
            <a:r>
              <a:rPr lang="en-US" dirty="0" smtClean="0"/>
              <a:t>ANSWER - SPORES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35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MOST OF THE BACTERIA THAT ARE PATHOGENIC TO HUMANS AND REQUIRE A TEMPERATURE OF 68 DEGREES TO 113 DEGREES FARENHEIT ARE CALLED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0"/>
            <a:ext cx="8229600" cy="2316163"/>
          </a:xfrm>
        </p:spPr>
        <p:txBody>
          <a:bodyPr/>
          <a:lstStyle/>
          <a:p>
            <a:r>
              <a:rPr lang="en-US" b="1" dirty="0" smtClean="0"/>
              <a:t>ANSWER - MESOPHILES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25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BACTERIA THAT NEED A HIGHER TEMPERATURE TO GROW (122 DEGREES TO 150 DEGREES FARENHEIT) ARE CALLED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97163"/>
          </a:xfrm>
        </p:spPr>
        <p:txBody>
          <a:bodyPr/>
          <a:lstStyle/>
          <a:p>
            <a:r>
              <a:rPr lang="en-US" b="1" dirty="0" smtClean="0"/>
              <a:t>ANSWER - THERMOPHILES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49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IS THE NAME OF THE PROCESS IN WHICH AN ORIGINAL “MOTHER CELL” DIVIDES INTO 2 “DAUGHTER CELLS”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3078163"/>
          </a:xfrm>
        </p:spPr>
        <p:txBody>
          <a:bodyPr/>
          <a:lstStyle/>
          <a:p>
            <a:r>
              <a:rPr lang="en-US" b="1" dirty="0" smtClean="0"/>
              <a:t>ANSWER – BINARY FISSION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73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IS THE NAME OF THE TYPE OF BACTERIA THAT REQUIRES AND GROWS IN THE PRESENCE OF OXYGEN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2849563"/>
          </a:xfrm>
        </p:spPr>
        <p:txBody>
          <a:bodyPr/>
          <a:lstStyle/>
          <a:p>
            <a:r>
              <a:rPr lang="en-US" b="1" dirty="0" smtClean="0"/>
              <a:t>ANSWER – AEROBIC BACTERIA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44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TYPE OF HEPATITIS IS OFTEN IMPLICATED IN FOODBORNE ILLNESS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r>
              <a:rPr lang="en-US" b="1" dirty="0" smtClean="0"/>
              <a:t>ANSWER – HEPATITIS A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20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THE VACCINE FOR HEPATITIS____IS RECOMMENDED FOR MOST HOSPITAL WORKERS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r>
              <a:rPr lang="en-US" b="1" dirty="0" smtClean="0"/>
              <a:t>ANSWER – HEPATITIS B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68562"/>
          </a:xfrm>
        </p:spPr>
        <p:txBody>
          <a:bodyPr/>
          <a:lstStyle/>
          <a:p>
            <a:r>
              <a:rPr lang="en-US" b="1" dirty="0"/>
              <a:t>QUESTION – WHAT IS A NEPHRECTOMY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r>
              <a:rPr lang="en-US" b="1" dirty="0"/>
              <a:t>ANSWER – SURGICAL REMOVAL OF A KIDNEY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68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ONE OF A GROUP OF A MINUTE INFECTIOUS AGENTS THAT GROW ONLY IN LIVING TISSUE OR CELLS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2849563"/>
          </a:xfrm>
        </p:spPr>
        <p:txBody>
          <a:bodyPr/>
          <a:lstStyle/>
          <a:p>
            <a:r>
              <a:rPr lang="en-US" b="1" dirty="0" smtClean="0"/>
              <a:t>ANSWER - VIRUS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20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ONLY _____%(PERCENT) OF MICROORGANISMS ARE HARMFUL TO HUMANS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r>
              <a:rPr lang="en-US" b="1" dirty="0" smtClean="0"/>
              <a:t>ANSWER – 1%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35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- ___________AND _____________IMPACT ALL OF US IN OUR DAILY LIVES. THEY ESTABLISH MINIMUM LEVELS OF QUALITY, SAFETY AND RELIABILITY.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86200"/>
            <a:ext cx="8229600" cy="2239963"/>
          </a:xfrm>
        </p:spPr>
        <p:txBody>
          <a:bodyPr/>
          <a:lstStyle/>
          <a:p>
            <a:r>
              <a:rPr lang="en-US" b="1" dirty="0" smtClean="0"/>
              <a:t>ANSWER – REGULATIONS AND STANDARDS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68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THE ________REGULATES THE MANUFACTURE OF ALL MEDICAL DEVICES, AND REQUIRES THE PRE- MARKET CLEARANCE OF NEW MEDICAL DEVICES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43400"/>
            <a:ext cx="8229600" cy="1782763"/>
          </a:xfrm>
        </p:spPr>
        <p:txBody>
          <a:bodyPr/>
          <a:lstStyle/>
          <a:p>
            <a:r>
              <a:rPr lang="en-US" b="1" dirty="0" smtClean="0"/>
              <a:t>ANSWER – FDA (FOOD AND DRUG ADMINISTRATION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73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QUESTIONS – WHAT MEDICAL DEVICE CLASSIFICATION IS A CHEMICAL INDICATOR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/>
          <a:lstStyle/>
          <a:p>
            <a:r>
              <a:rPr lang="en-US" b="1" dirty="0" smtClean="0"/>
              <a:t>ANSWER – CLASS II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305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QUESTION-MEDICAL DEVICE REPORTING REGULATIONS REQUIRE HOSPITALS TO REPORT DEVICE RELATED DEATHS TO BOTH THE _________AND THE________WITHIN _____DAYS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62400"/>
            <a:ext cx="8229600" cy="2163763"/>
          </a:xfrm>
        </p:spPr>
        <p:txBody>
          <a:bodyPr/>
          <a:lstStyle/>
          <a:p>
            <a:r>
              <a:rPr lang="en-US" b="1" dirty="0" smtClean="0"/>
              <a:t>ANSWER – MANUFACTURER AND FDA WITHIN 10 DAYS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54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QUESTION-WHAT </a:t>
            </a:r>
            <a:r>
              <a:rPr lang="en-US" b="1" dirty="0" err="1" smtClean="0"/>
              <a:t>ORGANIZATION’s</a:t>
            </a:r>
            <a:r>
              <a:rPr lang="en-US" b="1" dirty="0" smtClean="0"/>
              <a:t> </a:t>
            </a:r>
            <a:r>
              <a:rPr lang="en-US" b="1" dirty="0" smtClean="0"/>
              <a:t>PRIMARY ROLE IS TO PROTECT WORKERS FROM OCCUPATIONALLY-CAUSED ILLNESSES AND INJURIES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2773363"/>
          </a:xfrm>
        </p:spPr>
        <p:txBody>
          <a:bodyPr/>
          <a:lstStyle/>
          <a:p>
            <a:r>
              <a:rPr lang="en-US" b="1" dirty="0" smtClean="0"/>
              <a:t>ANSWER – OSHA (OCCUPATIONAL SAFETY AND HEALTH ADMINISTRATION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68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VOLUNTARY ORGANIZATION’S RECOMMENDED PRACTICES AND STANDARDS ARE CONSIDERED TO BE A MAJOR RESOURCE OF HEALTHCARE GUIDELINES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43400"/>
            <a:ext cx="8229600" cy="1782763"/>
          </a:xfrm>
        </p:spPr>
        <p:txBody>
          <a:bodyPr/>
          <a:lstStyle/>
          <a:p>
            <a:r>
              <a:rPr lang="en-US" b="1" dirty="0" smtClean="0"/>
              <a:t>ANSWER – ASSOCIATION FOR THE ADVANCEMENT OF MEDICAL INSTRUMENTATION (AAMI)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68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IS THE NAME OF VOLUNTARY ORGANIZATION WHOSE MEMBERS ARE DEDICATED TO THE PREVENTION AND CONTROL OF INFECTIONS AND RELATED OUTCOMES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14800"/>
            <a:ext cx="8229600" cy="2011363"/>
          </a:xfrm>
        </p:spPr>
        <p:txBody>
          <a:bodyPr/>
          <a:lstStyle/>
          <a:p>
            <a:r>
              <a:rPr lang="en-US" b="1" dirty="0" smtClean="0"/>
              <a:t>ANSWER – ASSOCIATION FOR PROFESSIONALS IN INFECTION CONTROL AND EPIDEMIOLOGY (APIC)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68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IS THE NAME OF VOLUNTARY ORGANIZATION WHOSE MEMBERS ARE DEDICATED TO THE PREVENTION AND CONTROL OF INFECTIONS AND RELATED OUTCOMES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14800"/>
            <a:ext cx="8229600" cy="2011363"/>
          </a:xfrm>
        </p:spPr>
        <p:txBody>
          <a:bodyPr/>
          <a:lstStyle/>
          <a:p>
            <a:r>
              <a:rPr lang="en-US" b="1" dirty="0" smtClean="0"/>
              <a:t>ANSWER – ASSOCIATION FOR PROFESSIONALS IN INFECTION CONTROL AND EPIDEMIOLOGY (APIC)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QUESTION – WHAT IS A HYSTERECTOMY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ANSWER – SURGICAL REMOVAL OF THE UTERUS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68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EFFECTIVE HANDWASHING IS DONE FOR AT LEAST _______SECONDS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2925763"/>
          </a:xfrm>
        </p:spPr>
        <p:txBody>
          <a:bodyPr/>
          <a:lstStyle/>
          <a:p>
            <a:r>
              <a:rPr lang="en-US" b="1" dirty="0" smtClean="0"/>
              <a:t>ANSWER – 15 SECONDS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97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TREATING ALL ITEMS USED WITH ALL PATIENTS AS CONTAMINATED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/>
          <a:lstStyle/>
          <a:p>
            <a:r>
              <a:rPr lang="en-US" b="1" dirty="0" smtClean="0"/>
              <a:t>ANSWER – STANDARD PRECAUTIONS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25762"/>
          </a:xfrm>
        </p:spPr>
        <p:txBody>
          <a:bodyPr>
            <a:normAutofit/>
          </a:bodyPr>
          <a:lstStyle/>
          <a:p>
            <a:r>
              <a:rPr lang="en-US" b="1" dirty="0" smtClean="0"/>
              <a:t>QUESTION- WHAT IS THE AIR PRESSURE IN DECONTAMINATION AND HOW MANY AIR EXCHANGES PER HOUR ARE REQUIRED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57600"/>
            <a:ext cx="8229600" cy="2468563"/>
          </a:xfrm>
        </p:spPr>
        <p:txBody>
          <a:bodyPr/>
          <a:lstStyle/>
          <a:p>
            <a:r>
              <a:rPr lang="en-US" b="1" dirty="0" smtClean="0"/>
              <a:t>ANSWER – NEGATIVE AIR PRESSURE AND 10 AIR EXCHANGES PER HOUR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IS THE ABSENCE OF MICROORGANISMS THAT CAUSE DISEASE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154363"/>
          </a:xfrm>
        </p:spPr>
        <p:txBody>
          <a:bodyPr/>
          <a:lstStyle/>
          <a:p>
            <a:r>
              <a:rPr lang="en-US" b="1" dirty="0" smtClean="0"/>
              <a:t>ANSWER - ASEPSIS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20962"/>
          </a:xfrm>
        </p:spPr>
        <p:txBody>
          <a:bodyPr/>
          <a:lstStyle/>
          <a:p>
            <a:r>
              <a:rPr lang="en-US" b="1" dirty="0" smtClean="0"/>
              <a:t>QUESTION-WHAT IS THE FIRST PRINCIPAL OF ASEPSIS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r>
              <a:rPr lang="en-US" b="1" dirty="0" smtClean="0"/>
              <a:t>ANSWER – KNOW WHAT IS DIRTY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63762"/>
          </a:xfrm>
        </p:spPr>
        <p:txBody>
          <a:bodyPr/>
          <a:lstStyle/>
          <a:p>
            <a:r>
              <a:rPr lang="en-US" b="1" dirty="0" smtClean="0"/>
              <a:t>QUESTION-WHAT IS THE SECOND PRINCIPAL OF ASEPSIS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r>
              <a:rPr lang="en-US" b="1" dirty="0" smtClean="0"/>
              <a:t>ANSWER – KNOW WHAT IS CLEAN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39962"/>
          </a:xfrm>
        </p:spPr>
        <p:txBody>
          <a:bodyPr/>
          <a:lstStyle/>
          <a:p>
            <a:r>
              <a:rPr lang="en-US" b="1" dirty="0" smtClean="0"/>
              <a:t>QUESTION-WHAT IS THE THIRD PRINCIPAL OF ASEPSIS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r>
              <a:rPr lang="en-US" b="1" dirty="0" smtClean="0"/>
              <a:t>ANSWER – KNOW WHAT IS STERILE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39962"/>
          </a:xfrm>
        </p:spPr>
        <p:txBody>
          <a:bodyPr/>
          <a:lstStyle/>
          <a:p>
            <a:r>
              <a:rPr lang="en-US" b="1" dirty="0" smtClean="0"/>
              <a:t>QUESTION-WHAT IS THE FOURTH PRINCIPAL OF ASEPSIS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b="1" dirty="0" smtClean="0"/>
              <a:t>ANSWER – KEEP THE THREE CONDITIONS SEPARATE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QUESTION-WHAT IS THE FIFTH PRINCIPAL OF ASEPSIS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r>
              <a:rPr lang="en-US" b="1" dirty="0" smtClean="0"/>
              <a:t>ANSWER – REMEDY CONTAMINATION IMMEDIATELY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2209800"/>
          </a:xfrm>
        </p:spPr>
        <p:txBody>
          <a:bodyPr/>
          <a:lstStyle/>
          <a:p>
            <a:r>
              <a:rPr lang="en-US" dirty="0" smtClean="0"/>
              <a:t>QUESTION –PURIFIED WATER SHOULD HAVE A PH OF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57601"/>
            <a:ext cx="8229600" cy="1905000"/>
          </a:xfrm>
        </p:spPr>
        <p:txBody>
          <a:bodyPr/>
          <a:lstStyle/>
          <a:p>
            <a:r>
              <a:rPr lang="en-US" b="1" dirty="0" smtClean="0"/>
              <a:t>ANSWER 6.5-7.5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/>
          <a:lstStyle/>
          <a:p>
            <a:r>
              <a:rPr lang="en-US" b="1" dirty="0"/>
              <a:t>QUESTION – WHAT DOES THE SUFFIX –ALGIA MEAN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r>
              <a:rPr lang="en-US" b="1" dirty="0"/>
              <a:t>ANSWER – PAIN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68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- ____________AND _______________ARE THE MAIN ELEMENTS THAT CONTRIBUTE TO THE HARDNESS OF WATER.  WHEN THEY ARE REMOVED WATER IS ________________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858963"/>
          </a:xfrm>
        </p:spPr>
        <p:txBody>
          <a:bodyPr/>
          <a:lstStyle/>
          <a:p>
            <a:r>
              <a:rPr lang="en-US" b="1" dirty="0" smtClean="0"/>
              <a:t>ANSWER – CALCIUM AND MAGNESIUM, SOFTENED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11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THESE SYSTEMS ARE USED FOR HEATING/COOLING THERAPY UNITS, AND FOR THE FINAL RINSE WATERS IN MANUAL AND AUTOMATED CLEANING PROCESSES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86200"/>
            <a:ext cx="8229600" cy="2239963"/>
          </a:xfrm>
        </p:spPr>
        <p:txBody>
          <a:bodyPr/>
          <a:lstStyle/>
          <a:p>
            <a:r>
              <a:rPr lang="en-US" b="1" dirty="0" smtClean="0"/>
              <a:t>ANSWER – DEIONIZATION SYSTEMS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78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- _____________OSMOSIS CAN REMOVE A LARGE PERCENTAGE OF DISSOLVED SOLIDS AND ORGANICS, AND IT IS CAPABLE OF REMOVING ALL PARTICALES, BACTERIA, PYROGENS, AND ENDOTOXINS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95800"/>
            <a:ext cx="8229600" cy="1630363"/>
          </a:xfrm>
        </p:spPr>
        <p:txBody>
          <a:bodyPr/>
          <a:lstStyle/>
          <a:p>
            <a:r>
              <a:rPr lang="en-US" b="1" dirty="0" smtClean="0"/>
              <a:t>ANSWER – REVERSE OSMOSIS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73362"/>
          </a:xfrm>
        </p:spPr>
        <p:txBody>
          <a:bodyPr/>
          <a:lstStyle/>
          <a:p>
            <a:r>
              <a:rPr lang="en-US" b="1" dirty="0" smtClean="0"/>
              <a:t>QUESTION- WHO IS CENTRAL SERVICE BIGGEST “CUSTOMER”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r>
              <a:rPr lang="en-US" b="1" dirty="0" smtClean="0"/>
              <a:t>ANSWER - SURGERY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39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THE PH LEVEL OF A DETERGENT MEASURES ITS__________AND______________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r>
              <a:rPr lang="en-US" b="1" dirty="0" smtClean="0"/>
              <a:t>ANSWER – ACIDITY AND ALKALINITY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2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- _____________PRODUCTS ARE USED TO CLEAN HEAVILY SOILED ITEMS. THEY BREAK DOWN OR DIGEST LARGE ORGANIC MOLECULES TO FACILITATE THEIR REMOVAL.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24400"/>
            <a:ext cx="8229600" cy="1401763"/>
          </a:xfrm>
        </p:spPr>
        <p:txBody>
          <a:bodyPr/>
          <a:lstStyle/>
          <a:p>
            <a:r>
              <a:rPr lang="en-US" b="1" dirty="0" smtClean="0"/>
              <a:t>ANSWER – ENZYMES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/>
          </a:bodyPr>
          <a:lstStyle/>
          <a:p>
            <a:r>
              <a:rPr lang="en-US" b="1" dirty="0" smtClean="0"/>
              <a:t>QUESTION – WHAT DOES THE ENZYME LIPASE BREAKDOWN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b="1" dirty="0" smtClean="0"/>
              <a:t>ANSWER – FATTY DEPOSITS SUCH AS BONE MARROW AND ADIPOSE TISSUE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39962"/>
          </a:xfrm>
        </p:spPr>
        <p:txBody>
          <a:bodyPr/>
          <a:lstStyle/>
          <a:p>
            <a:r>
              <a:rPr lang="en-US" b="1" dirty="0" smtClean="0"/>
              <a:t>QUESTION – HOW DO ULTRASONIC CLEANERS WORK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r>
              <a:rPr lang="en-US" b="1" dirty="0" smtClean="0"/>
              <a:t>ANSWER- CAVITITATION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39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NAME AT LEAST 5 OF THE ITEMS THAT SHOULD NEVER BE PLACED IN AN ULTRASONIC CLEANER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 lnSpcReduction="10000"/>
          </a:bodyPr>
          <a:lstStyle/>
          <a:p>
            <a:r>
              <a:rPr lang="en-US" sz="2400" b="1" dirty="0" smtClean="0"/>
              <a:t>1-CHROME PLATED </a:t>
            </a:r>
          </a:p>
          <a:p>
            <a:r>
              <a:rPr lang="en-US" sz="2400" b="1" dirty="0" smtClean="0"/>
              <a:t>2-EBONIZED INSTRUMENTS –</a:t>
            </a:r>
          </a:p>
          <a:p>
            <a:r>
              <a:rPr lang="en-US" sz="2400" b="1" dirty="0" smtClean="0"/>
              <a:t>3PLASTIC </a:t>
            </a:r>
          </a:p>
          <a:p>
            <a:r>
              <a:rPr lang="en-US" sz="2400" b="1" dirty="0" smtClean="0"/>
              <a:t>4-CORK </a:t>
            </a:r>
          </a:p>
          <a:p>
            <a:r>
              <a:rPr lang="en-US" sz="2400" b="1" dirty="0" smtClean="0"/>
              <a:t>5-GLASS </a:t>
            </a:r>
          </a:p>
          <a:p>
            <a:r>
              <a:rPr lang="en-US" sz="2400" b="1" dirty="0" smtClean="0"/>
              <a:t>6-WOOD </a:t>
            </a:r>
          </a:p>
          <a:p>
            <a:r>
              <a:rPr lang="en-US" sz="2400" b="1" dirty="0" smtClean="0"/>
              <a:t>-CHROME </a:t>
            </a:r>
          </a:p>
          <a:p>
            <a:r>
              <a:rPr lang="en-US" sz="2400" b="1" dirty="0" smtClean="0"/>
              <a:t>8-RUBBER </a:t>
            </a:r>
          </a:p>
          <a:p>
            <a:r>
              <a:rPr lang="en-US" sz="2400" b="1" dirty="0" smtClean="0"/>
              <a:t>9-NEEDLES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92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THE SPRAY FORCE ACTION OF PRESSURIZED WATER AGAINST INSTRUMENTS BEING PROCESSED TO PHYSICALLY REMOVE BIOBURDEN (THE PRINCIPAL THAT WASHERS WORK ON) IS CALLED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43400"/>
            <a:ext cx="8229600" cy="1782763"/>
          </a:xfrm>
        </p:spPr>
        <p:txBody>
          <a:bodyPr/>
          <a:lstStyle/>
          <a:p>
            <a:r>
              <a:rPr lang="en-US" b="1" dirty="0" smtClean="0"/>
              <a:t>ANSWER-IMPINGEMENT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75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QUESTION – WHAT DOES THE WORD NEURALGIA MEAN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ANSWER – NERVE PAIN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16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CHEMICALS USED ON LIVING TISSUE SUCH AS SKIN (ANIMATE OBJECTS) TO SLOW THE GROWTH OF MICROORGANISMS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3001963"/>
          </a:xfrm>
        </p:spPr>
        <p:txBody>
          <a:bodyPr/>
          <a:lstStyle/>
          <a:p>
            <a:r>
              <a:rPr lang="en-US" b="1" dirty="0" smtClean="0"/>
              <a:t>ANSWER- ANTISEPTICS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44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IS THE NAME OF CATIONIC SURFACE-ACTIVE COMPOUNDS ALS0 KNOWN AS WETTING AGENTS.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2925763"/>
          </a:xfrm>
        </p:spPr>
        <p:txBody>
          <a:bodyPr/>
          <a:lstStyle/>
          <a:p>
            <a:r>
              <a:rPr lang="en-US" b="1" dirty="0" smtClean="0"/>
              <a:t>ANSWER – QUATERNARY AMMONIUM COMPOUNDS ALSO REFFERED TO AS “QUATS”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68562"/>
          </a:xfrm>
        </p:spPr>
        <p:txBody>
          <a:bodyPr/>
          <a:lstStyle/>
          <a:p>
            <a:r>
              <a:rPr lang="en-US" b="1" dirty="0" smtClean="0"/>
              <a:t>QUESTION – WHAT ARE QUATS USED FOR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r>
              <a:rPr lang="en-US" b="1" dirty="0" smtClean="0"/>
              <a:t>ANSWER – ENVIRONMENTAL SANITATION OF LNON-CRITICAL SURFACES SUCH AS FLOORS, WALLS AND FURNITURE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82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TO ACHIEVE A REASONABLE LEVEL OF DISINFECTION, ALCOHOL MUST REMAIN IN WET CONTACT FOR A MINIMUM OF _________MINUTES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2620963"/>
          </a:xfrm>
        </p:spPr>
        <p:txBody>
          <a:bodyPr/>
          <a:lstStyle/>
          <a:p>
            <a:r>
              <a:rPr lang="en-US" b="1" dirty="0" smtClean="0"/>
              <a:t>ANSWER- 5 MINUTES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73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2 MEMBERS OF THE HALOGEN FAMILY POSSESS DISINFECTING AND STERILIZING PROPERTIES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3078163"/>
          </a:xfrm>
        </p:spPr>
        <p:txBody>
          <a:bodyPr/>
          <a:lstStyle/>
          <a:p>
            <a:r>
              <a:rPr lang="en-US" b="1" dirty="0" smtClean="0"/>
              <a:t>ANSWER – CHLORINE AND IODOPHORS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DOES OPA STAND FOR AND WHAT LEVEL DISINFECTANT IS IT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r>
              <a:rPr lang="en-US" b="1" dirty="0" smtClean="0"/>
              <a:t>ANSWER – ORTHO-PHTHALALDEHYDE – HIGH LEVEL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68562"/>
          </a:xfrm>
        </p:spPr>
        <p:txBody>
          <a:bodyPr>
            <a:normAutofit/>
          </a:bodyPr>
          <a:lstStyle/>
          <a:p>
            <a:r>
              <a:rPr lang="en-US" b="1" dirty="0" smtClean="0"/>
              <a:t>QUESTION – MARTENSITIC STAINLESS STEEL IS ALSO CALLED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r>
              <a:rPr lang="en-US" b="1" dirty="0" smtClean="0"/>
              <a:t>ANSWER – 400 SERIES STAINLESS STEEL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97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IS USED TO VISUALLY IDENTIFY MICROGRIND OR SUPERCUT BLADES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3078163"/>
          </a:xfrm>
        </p:spPr>
        <p:txBody>
          <a:bodyPr/>
          <a:lstStyle/>
          <a:p>
            <a:r>
              <a:rPr lang="en-US" b="1" smtClean="0"/>
              <a:t>ANSWER – BLACK RINGS (HANDLES)</a:t>
            </a:r>
            <a:endParaRPr lang="en-US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49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WHEN WRAPPING TAPE ON A DEVICE, HOW MANY TIMES AROUND SHOULD IT BE WRAPPED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r>
              <a:rPr lang="en-US" b="1" dirty="0" smtClean="0"/>
              <a:t>ANSWER – ONE AND ONE-HALF TIMES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97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TYPE OF ETCHING SHOULD NOT BE USED TO MARK INSTRUMENTS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/>
          <a:lstStyle/>
          <a:p>
            <a:r>
              <a:rPr lang="en-US" b="1" dirty="0" smtClean="0"/>
              <a:t>ANSWER – ELECTRIC ETCHING	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QUESTION – WHAT DOES THE SUFFIX –OMA MEAN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r>
              <a:rPr lang="en-US" b="1" dirty="0" smtClean="0"/>
              <a:t>ANSWER </a:t>
            </a:r>
            <a:r>
              <a:rPr lang="en-US" b="1" dirty="0"/>
              <a:t>– TUMOR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73362"/>
          </a:xfrm>
        </p:spPr>
        <p:txBody>
          <a:bodyPr/>
          <a:lstStyle/>
          <a:p>
            <a:r>
              <a:rPr lang="en-US" b="1" dirty="0" smtClean="0"/>
              <a:t>QUESTION-WHAT DOES AER STAND FOR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2925763"/>
          </a:xfrm>
        </p:spPr>
        <p:txBody>
          <a:bodyPr/>
          <a:lstStyle/>
          <a:p>
            <a:r>
              <a:rPr lang="en-US" b="1" dirty="0" smtClean="0"/>
              <a:t>ANSWER- AUTOMATIC ENDOSCOPE REPROCESSOR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20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QUESTION-  TRUE OR FALSE – ALL ENDOSCOPES CAN BE USED IN AN AER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r>
              <a:rPr lang="en-US" b="1" dirty="0" smtClean="0"/>
              <a:t>ANSWER – FALSE (PAGE 214)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63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IS THE LARGEST CHANNEL IN AN ENDOSCOPE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r>
              <a:rPr lang="en-US" b="1" dirty="0" smtClean="0"/>
              <a:t>ANSWER – INSTRUMENT OR “BIOPSY”CHANNEL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IS A CYSTOSCOPE USED TO VISUALIZE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3078163"/>
          </a:xfrm>
        </p:spPr>
        <p:txBody>
          <a:bodyPr/>
          <a:lstStyle/>
          <a:p>
            <a:r>
              <a:rPr lang="en-US" b="1" dirty="0" smtClean="0"/>
              <a:t>ANSWER – URETHRA AND BLADDER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16162"/>
          </a:xfrm>
        </p:spPr>
        <p:txBody>
          <a:bodyPr/>
          <a:lstStyle/>
          <a:p>
            <a:r>
              <a:rPr lang="en-US" b="1" dirty="0" smtClean="0"/>
              <a:t>QUESTION – WHAT IS A SIGMOIDOSCOPE USED TO VIEW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r>
              <a:rPr lang="en-US" b="1" dirty="0" smtClean="0"/>
              <a:t>ANSWER – LOWER PART OF THE LARGE INTESTINE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39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QUESTION- A SCOPE THAT FAILS A LEAK TEST SHOULD BE IMMEDIATELY….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r>
              <a:rPr lang="en-US" b="1" dirty="0" smtClean="0"/>
              <a:t>ANSWER – TAKEN OUT OF SERVICE AND/OR SHIPPED TO A SERVICE TECHNICIAN OR MANUFACTURER FOR REPAIR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7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THE_____________________PROCESS IS THE MOST CRITICAL STEP IN PROCESSING LOANER INSTRUMENTATION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86200"/>
            <a:ext cx="8229600" cy="2239963"/>
          </a:xfrm>
        </p:spPr>
        <p:txBody>
          <a:bodyPr/>
          <a:lstStyle/>
          <a:p>
            <a:r>
              <a:rPr lang="en-US" b="1" dirty="0" smtClean="0"/>
              <a:t>ANSWER –DECONTAMINATION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7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EACH MANUFACTURER HAS SPECIFIC INSTRUCTIONS ABOUT THE TYPE OF___________DETERGENT, _______________AND MECHANICAL CLEANING METHOD TO BE USED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91000"/>
            <a:ext cx="8229600" cy="1935163"/>
          </a:xfrm>
        </p:spPr>
        <p:txBody>
          <a:bodyPr/>
          <a:lstStyle/>
          <a:p>
            <a:r>
              <a:rPr lang="en-US" b="1" dirty="0" smtClean="0"/>
              <a:t>ANSWER – ENZYMATIC, TEMPERATURE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78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QUESTION-IN REGARDS TO LINEN PACKS –MAXIMUM DENSITY MUST NOT EXCEED______POUNDS PER CUBIC FOOT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r>
              <a:rPr lang="en-US" b="1" dirty="0" smtClean="0"/>
              <a:t>ANSWER – 7.2 POUNDS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49562"/>
          </a:xfrm>
        </p:spPr>
        <p:txBody>
          <a:bodyPr/>
          <a:lstStyle/>
          <a:p>
            <a:r>
              <a:rPr lang="en-US" b="1" dirty="0" smtClean="0"/>
              <a:t>QUESTION –WHAT ARE THE 2 TYPES OF COMBINATION PEEL POUCHES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r>
              <a:rPr lang="en-US" b="1" dirty="0" smtClean="0"/>
              <a:t>ANSWER – PAPER/PLASTIC FOR STEAM AND ETO AND SPUNBOND POLYOLEFIN/PLASTIC (TYVEK)FOR GAS PLASMA STERILIZATION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97162"/>
          </a:xfrm>
        </p:spPr>
        <p:txBody>
          <a:bodyPr/>
          <a:lstStyle/>
          <a:p>
            <a:r>
              <a:rPr lang="en-US" b="1" dirty="0"/>
              <a:t>QUESTION – WHAT DOES THE WORD </a:t>
            </a:r>
            <a:r>
              <a:rPr lang="en-US" b="1" dirty="0" smtClean="0"/>
              <a:t>CARCINOMA MEAN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r>
              <a:rPr lang="en-US" b="1" dirty="0"/>
              <a:t>ANSWER – CANCEROUS TUMOR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20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TRUE OR FALSE-YOU CAN USE PAPER/ PLASTIC POUCHES IN GAS PLASMA STERILIZERS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r>
              <a:rPr lang="en-US" b="1" dirty="0" smtClean="0"/>
              <a:t>ANSWER-FALSE –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QUESTION- TRUE OR FALSE - YOU CAN USE TYVEK POUCHES FOR STEAM STERILIZATION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b="1" dirty="0" smtClean="0"/>
              <a:t>ANSWER – FALSE – THEY WILL MELT IN HIGH TEMPERATURES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7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QUESTION-WHAT DO WICKING MATERIAL DO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b="1" dirty="0" smtClean="0"/>
              <a:t>ANSWER – HELP TO ABSORB THE MOISTURE AND FACILITATE DRYING DURING THE DRYING CYCLE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7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WHAT DOES SEQUENTIAL WRAPPING MEAN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ANSWER – THE PACKAGE IS WRAPPED TWICE AND IS A PACKAGE WITHIN A PACKAGE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25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QUESTION- NAME THE TWO TECHNIQUES USED FOR WRAPPING (THE TWO TYPES OF FOLDS)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2925763"/>
          </a:xfrm>
        </p:spPr>
        <p:txBody>
          <a:bodyPr/>
          <a:lstStyle/>
          <a:p>
            <a:r>
              <a:rPr lang="en-US" b="1" dirty="0" smtClean="0"/>
              <a:t>ANSWER – SQUARE FOLD (LARGER PACKAGES AND INSTRUMENT TRAYS)  ENVELOPE FOLDS (SMALL PACKS, INSTRUMENT SETS AND INDIVIDUAL ITEMS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11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STORAGE TEMPERATURES SHOULD BE BETWEEN ______TO______DEGREES FARENHEIT WITH LESS THAN _____%HUMIDITY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62400"/>
            <a:ext cx="8229600" cy="2163763"/>
          </a:xfrm>
        </p:spPr>
        <p:txBody>
          <a:bodyPr/>
          <a:lstStyle/>
          <a:p>
            <a:r>
              <a:rPr lang="en-US" b="1" dirty="0" smtClean="0"/>
              <a:t>ANSWER – 64-75, 75%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44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PACKS SHOULD BE KEPT _____TO_____INCHES FROM THE FLOOR TO PREVENT CONTAMINATION FROM FLOOR CLEANING AGENTS, SPILLS AND INADVERTENT SHOVES AND KICKS.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43400"/>
            <a:ext cx="8229600" cy="1782763"/>
          </a:xfrm>
        </p:spPr>
        <p:txBody>
          <a:bodyPr/>
          <a:lstStyle/>
          <a:p>
            <a:r>
              <a:rPr lang="en-US" b="1" dirty="0" smtClean="0"/>
              <a:t>ANSWER – 8-12 INCHES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73362"/>
          </a:xfrm>
        </p:spPr>
        <p:txBody>
          <a:bodyPr/>
          <a:lstStyle/>
          <a:p>
            <a:r>
              <a:rPr lang="en-US" b="1" dirty="0" smtClean="0"/>
              <a:t>QUESTION – WHAT DOES FIFO STAND FOR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r>
              <a:rPr lang="en-US" b="1" dirty="0" smtClean="0"/>
              <a:t>ANSWER – FIRST IN FIRST OUT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78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WHEN PACKS ARE MOVED FROM STORAGE THEY MUST BE CAREFULLY OBSERVED FOR  WHAT- NAME AT LEAST 5 THINGS.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2773363"/>
          </a:xfrm>
        </p:spPr>
        <p:txBody>
          <a:bodyPr/>
          <a:lstStyle/>
          <a:p>
            <a:r>
              <a:rPr lang="en-US" b="1" dirty="0" smtClean="0"/>
              <a:t>ANSWER – EXPIRATION DATE, TEARS, ABRASIONS, TRACKS, FUZZY “WORN” AREAS, PUNCTURES, COMPROMISED SEALS, DIRT AND EVIDENCE OF MOISTURE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25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– WHEN PACKS ARE MOVED FROM STORAGE THEY MUST BE CAREFULLY OBSERVED FOR  WHAT 9 THINGS.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3001963"/>
          </a:xfrm>
        </p:spPr>
        <p:txBody>
          <a:bodyPr/>
          <a:lstStyle/>
          <a:p>
            <a:r>
              <a:rPr lang="en-US" b="1" dirty="0" smtClean="0"/>
              <a:t>ANSWER – EXPIRATION DATE, TEARS, ABRASIONS, TRACKS, FUZZY “WORN” AREAS, PUNCTURES, COMPROMISED SEALS, DIRT AND EVIDENCE OF MOISTURE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3524</Words>
  <Application>Microsoft Macintosh PowerPoint</Application>
  <PresentationFormat>On-screen Show (4:3)</PresentationFormat>
  <Paragraphs>301</Paragraphs>
  <Slides>146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146</vt:i4>
      </vt:variant>
    </vt:vector>
  </HeadingPairs>
  <TitlesOfParts>
    <vt:vector size="147" baseType="lpstr">
      <vt:lpstr>Office Theme</vt:lpstr>
      <vt:lpstr>FINAL EXAM REVIEW CHALLENGE</vt:lpstr>
      <vt:lpstr>QUESTION – WHAT IS A LETTER USUALLY AN “O” THAT IS SOMETIMES USED TO EASE THE PRONUNCIATION OF A MEDICAL TERM </vt:lpstr>
      <vt:lpstr>QUESTION – WHAT IS A HEMIGASTRECTOMY </vt:lpstr>
      <vt:lpstr>QUESTION – WHAT IS A NEPHRECTOMY</vt:lpstr>
      <vt:lpstr>QUESTION – WHAT IS A HYSTERECTOMY </vt:lpstr>
      <vt:lpstr>QUESTION – WHAT DOES THE SUFFIX –ALGIA MEAN</vt:lpstr>
      <vt:lpstr>QUESTION – WHAT DOES THE WORD NEURALGIA MEAN </vt:lpstr>
      <vt:lpstr>QUESTION – WHAT DOES THE SUFFIX –OMA MEAN  </vt:lpstr>
      <vt:lpstr>QUESTION – WHAT DOES THE WORD CARCINOMA MEAN </vt:lpstr>
      <vt:lpstr>QUESTION – WHAT DOES THE SUFFIX –CISE MEAN </vt:lpstr>
      <vt:lpstr>QUESTION – WHAT DOES THE SUFFIX –OSCOPY MEAN </vt:lpstr>
      <vt:lpstr>QUESTION – WHAT DOES THE ROOT WORD ARTHRO MEAN </vt:lpstr>
      <vt:lpstr>QUESTION – WHAT DOES THE ROOT WORD COSTO MEAN </vt:lpstr>
      <vt:lpstr>QUESTION – WHAT DOES THE PREFIX - PARA MEAN </vt:lpstr>
      <vt:lpstr>QUESTION – WHAT DOES THE ABBREVIATION CABG STAND FOR </vt:lpstr>
      <vt:lpstr>QUESTION – WHAT DOES THE ABBREVIATION ORIF STAND FOR </vt:lpstr>
      <vt:lpstr>QUESTION – WITHOUT THE________SYSTEM, THE BODY WOULD BE JUST A MASS OF IMMOVABLE TISSUE</vt:lpstr>
      <vt:lpstr>QUESTION – WHAT TYPE OF JOINT IS FOUND IN THE KNEE </vt:lpstr>
      <vt:lpstr>QUESTION - ____________MUSCLES ARE CALLED INVOLUNTARY OR VISCERAL MUSCLES, BECAUSE THEY CONTRACT AND FUNCTION WITHOUT OUR CONSCIOUS CONTROL </vt:lpstr>
      <vt:lpstr>QUESTION – WHAT IS THE WHITE PORTION OF THE EYE THAT IS AN OUTER COAT PROVIDING PROTECTION CALLED </vt:lpstr>
      <vt:lpstr>QUESTION – WHAT IS THE NAME OF THE CIRCULAR OPENING FOUND AT THE CENTER OF THE IRIS THAT CONTROLS THE AMOUNT OF LIGHT ENTERING THE EYE   </vt:lpstr>
      <vt:lpstr>QUESTION – A SURGICAL PROCEDURE TO REMOVE TISSUE OR DISPLACED BONE IN THE WRIST AREA TO RELEASE PRESSURE ON THE MEDIAN NERVE IS CALLED </vt:lpstr>
      <vt:lpstr>QUESTION – WHAT IS THE NAME OF THE SURGICAL PROCEDURE TO RECONSTRUCT THE EAR DRUM SO SOUND WAVES CAN BE SENT TO THE MIDDLE AND INNER EAR </vt:lpstr>
      <vt:lpstr>QUESTION - ____________ARE PRODUCED BY THE GLANDS OF THE ENDOCRINE SYSTEM. </vt:lpstr>
      <vt:lpstr>QUESTION – WHAT IS THE NAME OF THE “MASTER GLAND” </vt:lpstr>
      <vt:lpstr>QUESTION – WHAT IS THE NAME OF YOUR WINDPIPE </vt:lpstr>
      <vt:lpstr>QUESTION- WHAT ARE THE NAMES OF THE 3 ACCESSORY ORGANS OF THE DIGESTIVE SYSTEM </vt:lpstr>
      <vt:lpstr>QUESTION – WHAT IS THE NAME OF THE VESSELS THAT CARRY BLOOD AWAY FROM THE HEART </vt:lpstr>
      <vt:lpstr>QUESTION – TRUE OR FALSE – MICROBES ARE NECESSARY FOR THE EXISTENCE OF ALL PLANTS AND ANIMALS. </vt:lpstr>
      <vt:lpstr>QUESTION – WHAT IS THE NAME OF THE FUNCTIONAL CENTER OF A CELL THAT GOVERNS ACTIVITY AND HEREDITY – THE CONTROLLING UNIT OF THE CELL </vt:lpstr>
      <vt:lpstr>QUESTION – WHAT IS THE NAME OF THE THREAD LIKE TAILS ATTACHED TO A CELL THAT ENABLE IT TO MOVE THROUGH LIQUID </vt:lpstr>
      <vt:lpstr>QUESTION – NAME THE 3 SHAPES OF BACTERIA. </vt:lpstr>
      <vt:lpstr> QUESTION – WHAT ARE MICROORGANISMS CAPABLE OF FORMING A THICK WALL AROUND THEMSELVES ENABLING THEM TO SURVIVE IN ADVERSE CONDITIONS; A RESISTANT FORM OF BACTERIUM </vt:lpstr>
      <vt:lpstr>QUESTION – MOST OF THE BACTERIA THAT ARE PATHOGENIC TO HUMANS AND REQUIRE A TEMPERATURE OF 68 DEGREES TO 113 DEGREES FARENHEIT ARE CALLED </vt:lpstr>
      <vt:lpstr>QUESTION – BACTERIA THAT NEED A HIGHER TEMPERATURE TO GROW (122 DEGREES TO 150 DEGREES FARENHEIT) ARE CALLED </vt:lpstr>
      <vt:lpstr>QUESTION – WHAT IS THE NAME OF THE PROCESS IN WHICH AN ORIGINAL “MOTHER CELL” DIVIDES INTO 2 “DAUGHTER CELLS” </vt:lpstr>
      <vt:lpstr>QUESTION – WHAT IS THE NAME OF THE TYPE OF BACTERIA THAT REQUIRES AND GROWS IN THE PRESENCE OF OXYGEN</vt:lpstr>
      <vt:lpstr>QUESTION – WHAT TYPE OF HEPATITIS IS OFTEN IMPLICATED IN FOODBORNE ILLNESS </vt:lpstr>
      <vt:lpstr>QUESTION – THE VACCINE FOR HEPATITIS____IS RECOMMENDED FOR MOST HOSPITAL WORKERS </vt:lpstr>
      <vt:lpstr>QUESTION – ONE OF A GROUP OF A MINUTE INFECTIOUS AGENTS THAT GROW ONLY IN LIVING TISSUE OR CELLS </vt:lpstr>
      <vt:lpstr>QUESTION – ONLY _____%(PERCENT) OF MICROORGANISMS ARE HARMFUL TO HUMANS </vt:lpstr>
      <vt:lpstr>QUESTION - ___________AND _____________IMPACT ALL OF US IN OUR DAILY LIVES. THEY ESTABLISH MINIMUM LEVELS OF QUALITY, SAFETY AND RELIABILITY. </vt:lpstr>
      <vt:lpstr>QUESTION – THE ________REGULATES THE MANUFACTURE OF ALL MEDICAL DEVICES, AND REQUIRES THE PRE- MARKET CLEARANCE OF NEW MEDICAL DEVICES </vt:lpstr>
      <vt:lpstr>QUESTIONS – WHAT MEDICAL DEVICE CLASSIFICATION IS A CHEMICAL INDICATOR </vt:lpstr>
      <vt:lpstr>QUESTION-MEDICAL DEVICE REPORTING REGULATIONS REQUIRE HOSPITALS TO REPORT DEVICE RELATED DEATHS TO BOTH THE _________AND THE________WITHIN _____DAYS</vt:lpstr>
      <vt:lpstr>QUESTION-WHAT ORGANIZATION’s PRIMARY ROLE IS TO PROTECT WORKERS FROM OCCUPATIONALLY-CAUSED ILLNESSES AND INJURIES </vt:lpstr>
      <vt:lpstr>QUESTION – WHAT VOLUNTARY ORGANIZATION’S RECOMMENDED PRACTICES AND STANDARDS ARE CONSIDERED TO BE A MAJOR RESOURCE OF HEALTHCARE GUIDELINES </vt:lpstr>
      <vt:lpstr>QUESTION – WHAT IS THE NAME OF VOLUNTARY ORGANIZATION WHOSE MEMBERS ARE DEDICATED TO THE PREVENTION AND CONTROL OF INFECTIONS AND RELATED OUTCOMES </vt:lpstr>
      <vt:lpstr>QUESTION – WHAT IS THE NAME OF VOLUNTARY ORGANIZATION WHOSE MEMBERS ARE DEDICATED TO THE PREVENTION AND CONTROL OF INFECTIONS AND RELATED OUTCOMES </vt:lpstr>
      <vt:lpstr>QUESTION – EFFECTIVE HANDWASHING IS DONE FOR AT LEAST _______SECONDS </vt:lpstr>
      <vt:lpstr>QUESTION – TREATING ALL ITEMS USED WITH ALL PATIENTS AS CONTAMINATED </vt:lpstr>
      <vt:lpstr>QUESTION- WHAT IS THE AIR PRESSURE IN DECONTAMINATION AND HOW MANY AIR EXCHANGES PER HOUR ARE REQUIRED</vt:lpstr>
      <vt:lpstr>QUESTION – WHAT IS THE ABSENCE OF MICROORGANISMS THAT CAUSE DISEASE </vt:lpstr>
      <vt:lpstr>QUESTION-WHAT IS THE FIRST PRINCIPAL OF ASEPSIS </vt:lpstr>
      <vt:lpstr>QUESTION-WHAT IS THE SECOND PRINCIPAL OF ASEPSIS</vt:lpstr>
      <vt:lpstr>QUESTION-WHAT IS THE THIRD PRINCIPAL OF ASEPSIS </vt:lpstr>
      <vt:lpstr>QUESTION-WHAT IS THE FOURTH PRINCIPAL OF ASEPSIS </vt:lpstr>
      <vt:lpstr>QUESTION-WHAT IS THE FIFTH PRINCIPAL OF ASEPSIS </vt:lpstr>
      <vt:lpstr>QUESTION –PURIFIED WATER SHOULD HAVE A PH OF WHAT?</vt:lpstr>
      <vt:lpstr>QUESTION - ____________AND _______________ARE THE MAIN ELEMENTS THAT CONTRIBUTE TO THE HARDNESS OF WATER.  WHEN THEY ARE REMOVED WATER IS ________________ </vt:lpstr>
      <vt:lpstr>QUESTION – THESE SYSTEMS ARE USED FOR HEATING/COOLING THERAPY UNITS, AND FOR THE FINAL RINSE WATERS IN MANUAL AND AUTOMATED CLEANING PROCESSES </vt:lpstr>
      <vt:lpstr>QUESTION - _____________OSMOSIS CAN REMOVE A LARGE PERCENTAGE OF DISSOLVED SOLIDS AND ORGANICS, AND IT IS CAPABLE OF REMOVING ALL PARTICALES, BACTERIA, PYROGENS, AND ENDOTOXINS </vt:lpstr>
      <vt:lpstr>QUESTION- WHO IS CENTRAL SERVICE BIGGEST “CUSTOMER” </vt:lpstr>
      <vt:lpstr>QUESTION – THE PH LEVEL OF A DETERGENT MEASURES ITS__________AND______________ </vt:lpstr>
      <vt:lpstr>QUESTION - _____________PRODUCTS ARE USED TO CLEAN HEAVILY SOILED ITEMS. THEY BREAK DOWN OR DIGEST LARGE ORGANIC MOLECULES TO FACILITATE THEIR REMOVAL. </vt:lpstr>
      <vt:lpstr>QUESTION – WHAT DOES THE ENZYME LIPASE BREAKDOWN</vt:lpstr>
      <vt:lpstr>QUESTION – HOW DO ULTRASONIC CLEANERS WORK </vt:lpstr>
      <vt:lpstr>QUESTION – NAME AT LEAST 5 OF THE ITEMS THAT SHOULD NEVER BE PLACED IN AN ULTRASONIC CLEANER </vt:lpstr>
      <vt:lpstr>QUESTION – THE SPRAY FORCE ACTION OF PRESSURIZED WATER AGAINST INSTRUMENTS BEING PROCESSED TO PHYSICALLY REMOVE BIOBURDEN (THE PRINCIPAL THAT WASHERS WORK ON) IS CALLED </vt:lpstr>
      <vt:lpstr>QUESTION – CHEMICALS USED ON LIVING TISSUE SUCH AS SKIN (ANIMATE OBJECTS) TO SLOW THE GROWTH OF MICROORGANISMS</vt:lpstr>
      <vt:lpstr>QUESTION – WHAT IS THE NAME OF CATIONIC SURFACE-ACTIVE COMPOUNDS ALS0 KNOWN AS WETTING AGENTS.</vt:lpstr>
      <vt:lpstr>QUESTION – WHAT ARE QUATS USED FOR </vt:lpstr>
      <vt:lpstr>QUESTION – TO ACHIEVE A REASONABLE LEVEL OF DISINFECTION, ALCOHOL MUST REMAIN IN WET CONTACT FOR A MINIMUM OF _________MINUTES </vt:lpstr>
      <vt:lpstr>QUESTION – WHAT 2 MEMBERS OF THE HALOGEN FAMILY POSSESS DISINFECTING AND STERILIZING PROPERTIES </vt:lpstr>
      <vt:lpstr>QUESTION – WHAT DOES OPA STAND FOR AND WHAT LEVEL DISINFECTANT IS IT </vt:lpstr>
      <vt:lpstr>QUESTION – MARTENSITIC STAINLESS STEEL IS ALSO CALLED  </vt:lpstr>
      <vt:lpstr>QUESTION – WHAT IS USED TO VISUALLY IDENTIFY MICROGRIND OR SUPERCUT BLADES </vt:lpstr>
      <vt:lpstr>QUESTION – WHEN WRAPPING TAPE ON A DEVICE, HOW MANY TIMES AROUND SHOULD IT BE WRAPPED </vt:lpstr>
      <vt:lpstr>QUESTION – WHAT TYPE OF ETCHING SHOULD NOT BE USED TO MARK INSTRUMENTS </vt:lpstr>
      <vt:lpstr>QUESTION-WHAT DOES AER STAND FOR </vt:lpstr>
      <vt:lpstr>QUESTION-  TRUE OR FALSE – ALL ENDOSCOPES CAN BE USED IN AN AER </vt:lpstr>
      <vt:lpstr>QUESTION – WHAT IS THE LARGEST CHANNEL IN AN ENDOSCOPE </vt:lpstr>
      <vt:lpstr>QUESTION – WHAT IS A CYSTOSCOPE USED TO VISUALIZE </vt:lpstr>
      <vt:lpstr>QUESTION – WHAT IS A SIGMOIDOSCOPE USED TO VIEW </vt:lpstr>
      <vt:lpstr>QUESTION- A SCOPE THAT FAILS A LEAK TEST SHOULD BE IMMEDIATELY…. </vt:lpstr>
      <vt:lpstr>QUESTION – THE_____________________PROCESS IS THE MOST CRITICAL STEP IN PROCESSING LOANER INSTRUMENTATION </vt:lpstr>
      <vt:lpstr>QUESTION – EACH MANUFACTURER HAS SPECIFIC INSTRUCTIONS ABOUT THE TYPE OF___________DETERGENT, _______________AND MECHANICAL CLEANING METHOD TO BE USED </vt:lpstr>
      <vt:lpstr>QUESTION-IN REGARDS TO LINEN PACKS –MAXIMUM DENSITY MUST NOT EXCEED______POUNDS PER CUBIC FOOT </vt:lpstr>
      <vt:lpstr>QUESTION –WHAT ARE THE 2 TYPES OF COMBINATION PEEL POUCHES </vt:lpstr>
      <vt:lpstr>QUESTION – TRUE OR FALSE-YOU CAN USE PAPER/ PLASTIC POUCHES IN GAS PLASMA STERILIZERS</vt:lpstr>
      <vt:lpstr>QUESTION- TRUE OR FALSE - YOU CAN USE TYVEK POUCHES FOR STEAM STERILIZATION </vt:lpstr>
      <vt:lpstr>QUESTION-WHAT DO WICKING MATERIAL DO </vt:lpstr>
      <vt:lpstr>QUESTION – WHAT DOES SEQUENTIAL WRAPPING MEAN </vt:lpstr>
      <vt:lpstr>QUESTION- NAME THE TWO TECHNIQUES USED FOR WRAPPING (THE TWO TYPES OF FOLDS) </vt:lpstr>
      <vt:lpstr>QUESTION – STORAGE TEMPERATURES SHOULD BE BETWEEN ______TO______DEGREES FARENHEIT WITH LESS THAN _____%HUMIDITY </vt:lpstr>
      <vt:lpstr>QUESTION – PACKS SHOULD BE KEPT _____TO_____INCHES FROM THE FLOOR TO PREVENT CONTAMINATION FROM FLOOR CLEANING AGENTS, SPILLS AND INADVERTENT SHOVES AND KICKS. </vt:lpstr>
      <vt:lpstr>QUESTION – WHAT DOES FIFO STAND FOR </vt:lpstr>
      <vt:lpstr>QUESTION – WHEN PACKS ARE MOVED FROM STORAGE THEY MUST BE CAREFULLY OBSERVED FOR  WHAT- NAME AT LEAST 5 THINGS. </vt:lpstr>
      <vt:lpstr>QUESTION – WHEN PACKS ARE MOVED FROM STORAGE THEY MUST BE CAREFULLY OBSERVED FOR  WHAT 9 THINGS. </vt:lpstr>
      <vt:lpstr>QUESTION – WHAT IS THE PROCESS BY WHICH UNWRAPPED INSTRUMENTS ARE STERILIZED FOR IMMEDIATE USE WHEN AN EMERGENCY SITUATION ARISES.  </vt:lpstr>
      <vt:lpstr>QUESTION – WHAT IS A LIQUID OXIDIZING AGENT THAT IS AN EFFECTIVE BIOCIDE AT LOW TEMPERATURES </vt:lpstr>
      <vt:lpstr>QUESTION – IN A STERILIZER, WHERE IS THE CHAMBER DRAIN LOCATED AND HOW OFTEN SHOULD IT BE CLEANED </vt:lpstr>
      <vt:lpstr>QUESTION – THE STERILIZERS GAUGES AND CONTROLS PROVIDE A _________AND__________RECORD OF STERILIZATION CONDITIONS </vt:lpstr>
      <vt:lpstr>QUESTION – WHAT ARE THE TWO MOST COMMONLY ENCOUNTERED TEMPERATURES FOR STEAM STERILIZATION </vt:lpstr>
      <vt:lpstr>QUESTION – THE MOISTURE CONTENT OF SATURATED STEAM SHOULD HAVE A RELATIVE HUMIDITY OF </vt:lpstr>
      <vt:lpstr>QUESTION – TO INCREASE THE TEMPERATURE OF STEAM WHAT ALSO MUST BE INCREASED </vt:lpstr>
      <vt:lpstr>QUESTION – WHAT IS ANOTHER NAME FOR SUPERHEATED STEAM </vt:lpstr>
      <vt:lpstr>QUESTION – WHEN STEAM STERILIZING - YOU STAND YOUR  POUCHES  ON EDGE PLACING THEM ______SIDE TO ______SIDE </vt:lpstr>
      <vt:lpstr>QUESTION – A WET PACK IS CONSIDERED__________. WHAT MUST BE DONE WITH IT?</vt:lpstr>
      <vt:lpstr>QUESTION – ALL INSTRUMENTS SHOULD BE ______AND ________DISTRIBUTED THROUGHOUT THE TRAY. </vt:lpstr>
      <vt:lpstr>QUESTION-IN REGARDS TO THE STERILIZER – THE DOOR GASKET SHOULD BE ____________AND WIPED CLEAN_______ WITH A CLEAN DAMP, LINT FREE CLOTH. </vt:lpstr>
      <vt:lpstr>QUESTION – WHAT ARE THE 2 TYPES OF HOT AIR CONVECTION STERILIZERS AND WHICH OF THE 2 IS CONSIDERED THE MOST EFFICIENT </vt:lpstr>
      <vt:lpstr>QUESTION – THE MOST WIDELY USED TEMPERATURE FOR DRY HEAT STERILIZATION IS A MINIMUM OF ______DEGREES FARENHEIT FOR _______HOURS </vt:lpstr>
      <vt:lpstr>QUESTION – WHAT DO LOAD IDENTIFICATION NUMBERS DO OR HELP US TO DO </vt:lpstr>
      <vt:lpstr>QUESTION - __________ARE USED TO CHALLENGE THE STERILIZATION PROCESS.  THEY ARE THE ONLY STERILIZATION PROCESS MONITORING DEVICES THAT PROVIDE A DIRECT MEASURE PROCESS OF LETHALITY. </vt:lpstr>
      <vt:lpstr>QUESTION – WHAT IS THE NAME OF A BACTERIA COMMONLY USED FOR BI’S </vt:lpstr>
      <vt:lpstr> QUESTION – THE MINIMUM RECOMMENDATIONS FOR BIOLOGICAL INDICATORS IS THEY SHOULD BE USED FOR ROUTINE STERILIZATION MONITORING AT LEAST_______AND WITH EVERY__________ </vt:lpstr>
      <vt:lpstr>QUESTION – ANSI/AAMI RECOMMENDS THAT EVERY LOAD CONTAINING IMPLANTABLE DEVICES BE MONITORED WITH A PCD AND __________ UNTIL THE RESULTS OF THE BI TESTING ARE AVAILABLE </vt:lpstr>
      <vt:lpstr>QUESTION –WHAT TEST IS USED TO EVALUATE THE AIR REMOVAL IN DYNAMIC-AIR REMOVAL STEAM STERILIZERS  </vt:lpstr>
      <vt:lpstr>QUESTION – TRUE OR FALSE – VALIDATION IS DONE BY THE HEALTH CARE FACILITY AND VERIFICATION IS DONE BY THE MANUFACTURER</vt:lpstr>
      <vt:lpstr>QUESTION – STERILIZATION TIME IS MEASURE IN____VALUES:THE TIME REQUIRED TO KILL_____% OF THE MICROORGANISMS PRESENT. </vt:lpstr>
      <vt:lpstr>QUESTION – WHAT DISEASE IS CAUSED BY ABNORMAL FORMS OF NORMAL PROTEINS CALLED PRIONS  </vt:lpstr>
      <vt:lpstr>QUESTION-IN ETO STERILIZING – THE________PROCESS REMOVES RESIDUALS FROM THE MATERIALS IN THE LOAD AS WARM AIR IS CIRCULATED THROUGH THE CHAMBER </vt:lpstr>
      <vt:lpstr>QUESTION – IT IS RECOMMENDED THAT BI’S BE RUN IN _______ETO LOAD </vt:lpstr>
      <vt:lpstr>QUESTION – TRUE OR FALSE –IN REGARDS TO HYDROGEN PEROXIDE “GAS PLASMA” (H202) -CELLULOSE CONTAINING PACKAGING MATERIALS SUCH AS PAPER/PLASTIC POUCHES, DISPOSABLE WRAPPERS AND MUSLIN WRAPS CAN BE USED  </vt:lpstr>
      <vt:lpstr>QUESTION – ETO CYCLE TIMES ARE ________HOURS EXPOSURE AND_______HOURS AERATION </vt:lpstr>
      <vt:lpstr>QUESTION – WHAT IS A COMMON DISTRIBUTION METHOD USED TO PROVIDE AND TRANSPORT SPECIFIC PRODUCTS FOR INDIVIDUAL SURGICAL PROCEDURES  </vt:lpstr>
      <vt:lpstr>QUESTION – A___________  INVENTORY SYSTEM IS FREQUENTLY USED TO MANAGE AND CONTROL OFFICIAL INVENTORIES BY MAINTAINING A RECORD ABOUT THE BALANCE ON-HAND OF EACH SPECIFIC ITEM AT ALL TIMES. </vt:lpstr>
      <vt:lpstr>QUESTION – IN ABC INVENTORY CONTROL – “A” ITEMS REPRESENT THE _________NUMBER AND PERCENTAGE OF THE TOTAL INVENTORY ITEMS, BUT THE __________TOTAL DOLLAR VALUE </vt:lpstr>
      <vt:lpstr>QUESTION – IN A____________SYSTEM, ITEMS ARE STORED AT THE FACILITY. THE SUPPLIER OWNS THE INVENTORY, AND DOES NOT CHARGE FOR IT UNTIL IT IS USED OR LOST </vt:lpstr>
      <vt:lpstr>QUESTION – THE INVENTORY __________  RATE, REPRESENTS THE NUMBER OF TIMES PER YEAR THAT THE INVENTORY IS PURCHASED, CONSUMED AND REPLACED </vt:lpstr>
      <vt:lpstr>QUESTION – INVENTORY _________  ___________IS THE PERCENTAGE OF ITEMS FILLED WHEN AS ORDER IS PLACES </vt:lpstr>
      <vt:lpstr>QUESTION – WHAT IS THE NAME OF THE EQUIPMENT THAT PUMPS HEATED OR COOLED WATER THROUGH A COILED PAD TO THERAPEUTICALLY RAISE OR LOWER BODY TEMPERATURE </vt:lpstr>
      <vt:lpstr>QUESTION – WHAT IS THE NAME OF THE EQUIPMENT THAT PROVIDES AUTOMATIC (SELF) ADMINISTRATION OF PAIN MEDICATION </vt:lpstr>
      <vt:lpstr> QUESTION – THE ________ ________ _________ _________ACT OF ________REQUIRED THAT THE HEALTHCARE FACILITY REPORT MALFUNCTIONS OF MEDICAL DEVICES THAT HAVE CONTRIBUTED TO PATIENT INJURY, ILLNESS, AND/OR DEATH TO THE MANUFACTURER AND TO THE FDA (FOOD AND DRUG ADMINISTRATION</vt:lpstr>
      <vt:lpstr>QUESTION - _____________IS THE TRANSFER AND CONTROL OF HOSPITAL EQUIPMENT MANAGEMENT SYSTEM TO AN EXTERNAL ENTITY.</vt:lpstr>
      <vt:lpstr>QUESTION – WHAT DOES RFID STAND FOR </vt:lpstr>
      <vt:lpstr>QUESTION – WHEN CLEANING INSTRUMENTS IN A SINK, ALWAYS SCRUB_______THE WATER TO AVOID THE FORMATION OF_____________ </vt:lpstr>
      <vt:lpstr>QUESTION – 100% ETO CANISTERS SHOULD BE STORED IN A STORAGE CABINET THAT IS DESIGNED ESPECIALLY FOR ________________STORAGE </vt:lpstr>
      <vt:lpstr>QUESTION – WHAT IS THE PRIME RULE OF FIRE PREVENTION </vt:lpstr>
      <vt:lpstr>QUESTION – DISPOSABLE MATERIALS INCLUDING SURGICAL DRAPES, GOWNS, CAPS, MASKS, SHOE COVERS, TUBING, BED PANS, SYRINGES,AND THEIR PACKAGING CONTRIBUTE TO HEAVY___________LOADS IN HOSPITALS </vt:lpstr>
      <vt:lpstr>QUESTION – WHAT CLASSIFICATION OF FIRE (A, B OR C) IS:   -FLAMMABLE LIQUID  -ENERGIZED ELECTRICAL EQUIPMENT </vt:lpstr>
      <vt:lpstr>QUESTION – WHAT DOES MSDS STAND FOR </vt:lpstr>
      <vt:lpstr>QUESTION – _________IS A STEP IN COMMUNICATION THAT OCCURS WHEN THE LISTENER ASKS A QUESTION, REPEATS INFORMATION OR OTHERWISE HELPS THE SPEAKER TO KNOW IF THE MESSAGE HAS BEEN CORRECTLY RECEIVED. </vt:lpstr>
      <vt:lpstr>QUESTION- A___________IS A PRECONCIEVED BELIEF OR OPINION ABOUT A GROUP OF PEOPLE THAT IS APPLIED TO EVERY PERSON IN THAT GROUP. </vt:lpstr>
      <vt:lpstr>THE END </vt:lpstr>
    </vt:vector>
  </TitlesOfParts>
  <Company>Renton Technical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 – WHAT IS A LETTER USUALLY AN “O” THAT IS SOMETIMES USED TO EASE THE PRONUNCIATION OF A MEDICAL TERM </dc:title>
  <dc:creator>b121</dc:creator>
  <cp:lastModifiedBy>Rosemary  Thurston</cp:lastModifiedBy>
  <cp:revision>31</cp:revision>
  <dcterms:created xsi:type="dcterms:W3CDTF">2013-06-25T00:45:51Z</dcterms:created>
  <dcterms:modified xsi:type="dcterms:W3CDTF">2013-06-25T00:51:13Z</dcterms:modified>
</cp:coreProperties>
</file>