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0" r:id="rId5"/>
    <p:sldId id="259" r:id="rId6"/>
    <p:sldId id="261" r:id="rId7"/>
    <p:sldId id="263" r:id="rId8"/>
    <p:sldId id="262" r:id="rId9"/>
    <p:sldId id="264" r:id="rId10"/>
    <p:sldId id="265" r:id="rId11"/>
    <p:sldId id="266" r:id="rId12"/>
    <p:sldId id="267" r:id="rId13"/>
    <p:sldId id="269" r:id="rId14"/>
    <p:sldId id="270" r:id="rId15"/>
    <p:sldId id="268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en-US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Click icon to add picture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4BAC185-953E-4E59-93B6-C8EA0BE87B7C}" type="datetimeFigureOut">
              <a:rPr lang="en-US" smtClean="0"/>
              <a:t>1/17/2013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7DF926F1-EE97-4CF9-9616-A8CF8A449FCD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Progress Test 2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Review Part 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643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 what is sterile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Fourth Principle of Asepsis?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302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Keep the Three conditions separate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Fifth Principle of Asepsis?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221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Remedy Contamination Immediately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Purified water should have a pH of _____________ to 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89118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6.5-7.5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is water softened?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1104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By removing calcium and magnesium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Sponges can be used to clean basins, containers, and trays.  They should be replaced ____________ to assure that they will not become _________________________.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2366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Daily</a:t>
            </a:r>
            <a:br>
              <a:rPr lang="en-US" dirty="0" smtClean="0"/>
            </a:br>
            <a:r>
              <a:rPr lang="en-US" dirty="0" smtClean="0"/>
              <a:t>a source of contamination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Who is the #1 Customer of Central Service?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071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department is CS usually located close to?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6758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Manufactures of new </a:t>
            </a:r>
            <a:r>
              <a:rPr lang="en-US" dirty="0" smtClean="0"/>
              <a:t>_______________devices </a:t>
            </a:r>
            <a:r>
              <a:rPr lang="en-US" dirty="0"/>
              <a:t>must obtain pre-market approval (PMA) from the FDA by submitting PMA applications with extensive test data to demonstrate the safety/effectiveness of their products.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0226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Class III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37160" indent="0">
              <a:buNone/>
            </a:pPr>
            <a:r>
              <a:rPr lang="en-US" dirty="0" smtClean="0"/>
              <a:t>What does reverse osmosis remove from the water?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57657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239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Bacteria</a:t>
            </a:r>
            <a:br>
              <a:rPr lang="en-US" dirty="0" smtClean="0"/>
            </a:br>
            <a:r>
              <a:rPr lang="en-US" dirty="0" err="1" smtClean="0"/>
              <a:t>pyrogens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endotoxins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514600"/>
            <a:ext cx="8229600" cy="3794760"/>
          </a:xfrm>
        </p:spPr>
        <p:txBody>
          <a:bodyPr/>
          <a:lstStyle/>
          <a:p>
            <a:r>
              <a:rPr lang="en-US" dirty="0" smtClean="0"/>
              <a:t>What is the problem with failing </a:t>
            </a:r>
            <a:r>
              <a:rPr lang="en-US" dirty="0"/>
              <a:t>to perform soiled pickup rounds as </a:t>
            </a:r>
            <a:r>
              <a:rPr lang="en-US" dirty="0" smtClean="0"/>
              <a:t>scheduled?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9048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Which </a:t>
            </a:r>
            <a:r>
              <a:rPr lang="en-US" dirty="0" smtClean="0"/>
              <a:t>system is used </a:t>
            </a:r>
            <a:r>
              <a:rPr lang="en-US" dirty="0"/>
              <a:t>to treat the final rinse water used </a:t>
            </a:r>
            <a:r>
              <a:rPr lang="en-US" dirty="0" smtClean="0"/>
              <a:t>for </a:t>
            </a:r>
            <a:r>
              <a:rPr lang="en-US" dirty="0"/>
              <a:t>cleaning</a:t>
            </a:r>
          </a:p>
        </p:txBody>
      </p:sp>
    </p:spTree>
    <p:extLst>
      <p:ext uri="{BB962C8B-B14F-4D97-AF65-F5344CB8AC3E}">
        <p14:creationId xmlns:p14="http://schemas.microsoft.com/office/powerpoint/2010/main" val="3563495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It </a:t>
            </a:r>
            <a:br>
              <a:rPr lang="en-US" dirty="0" smtClean="0"/>
            </a:br>
            <a:r>
              <a:rPr lang="en-US" dirty="0" smtClean="0"/>
              <a:t>can </a:t>
            </a:r>
            <a:r>
              <a:rPr lang="en-US" dirty="0"/>
              <a:t>lead to equipment shortages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Healthcare Regulations and Standards provide consistency of departmental activities by outlining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7819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minimal performance standards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 or False: Soil </a:t>
            </a:r>
            <a:r>
              <a:rPr lang="en-US" dirty="0"/>
              <a:t>on used instruments should be allowed to dry</a:t>
            </a:r>
          </a:p>
        </p:txBody>
      </p:sp>
    </p:spTree>
    <p:extLst>
      <p:ext uri="{BB962C8B-B14F-4D97-AF65-F5344CB8AC3E}">
        <p14:creationId xmlns:p14="http://schemas.microsoft.com/office/powerpoint/2010/main" val="1181390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True or False?  You can transport soiled and sterile items in the same cart.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3657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False!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all microorganisms harmful to humans?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6562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No!  Some are necessary for human life.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organization that sets recommended practices and standards for sterilization </a:t>
            </a:r>
            <a:r>
              <a:rPr lang="en-US" dirty="0" smtClean="0"/>
              <a:t>is ___________________________.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4339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AAMI (think about what the I stands for)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Are you allowed to eat and drink anywhere in CS?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449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NO!  Not even water!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Point of Use </a:t>
            </a:r>
            <a:r>
              <a:rPr lang="en-US" dirty="0" smtClean="0"/>
              <a:t>Processing involves:</a:t>
            </a:r>
          </a:p>
          <a:p>
            <a:endParaRPr lang="en-US" dirty="0"/>
          </a:p>
          <a:p>
            <a:r>
              <a:rPr lang="en-US" dirty="0" smtClean="0"/>
              <a:t>1.</a:t>
            </a:r>
          </a:p>
          <a:p>
            <a:r>
              <a:rPr lang="en-US" dirty="0" smtClean="0"/>
              <a:t>2.</a:t>
            </a:r>
          </a:p>
          <a:p>
            <a:r>
              <a:rPr lang="en-US" dirty="0" smtClean="0"/>
              <a:t>3.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498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3276600"/>
          </a:xfrm>
        </p:spPr>
        <p:txBody>
          <a:bodyPr>
            <a:normAutofit fontScale="90000"/>
          </a:bodyPr>
          <a:lstStyle/>
          <a:p>
            <a:r>
              <a:rPr lang="en-US" dirty="0">
                <a:effectLst/>
              </a:rPr>
              <a:t>Removing gross soil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Spraying the instruments with an enzyme</a:t>
            </a:r>
            <a:br>
              <a:rPr lang="en-US" dirty="0">
                <a:effectLst/>
              </a:rPr>
            </a:br>
            <a:r>
              <a:rPr lang="en-US" dirty="0">
                <a:effectLst/>
              </a:rPr>
              <a:t>Removing blades and disposable components</a:t>
            </a:r>
            <a:br>
              <a:rPr lang="en-US" dirty="0">
                <a:effectLst/>
              </a:rPr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124200"/>
            <a:ext cx="8229600" cy="3185160"/>
          </a:xfrm>
        </p:spPr>
        <p:txBody>
          <a:bodyPr/>
          <a:lstStyle/>
          <a:p>
            <a:r>
              <a:rPr lang="en-US" dirty="0"/>
              <a:t>All surfaces </a:t>
            </a:r>
            <a:r>
              <a:rPr lang="en-US" dirty="0" smtClean="0"/>
              <a:t>in CS must be ________________________.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12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be impermeable to liquid </a:t>
            </a:r>
            <a:br>
              <a:rPr lang="en-US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breaks </a:t>
            </a:r>
            <a:r>
              <a:rPr lang="en-US" dirty="0"/>
              <a:t>the surface tension of water and make "water </a:t>
            </a:r>
            <a:r>
              <a:rPr lang="en-US" dirty="0" smtClean="0"/>
              <a:t>wetter: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759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Soap!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Which staff in the hospital must practice Standard Precautions?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96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effectLst/>
              </a:rPr>
              <a:t>deionization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process called when Microorganisms reproduce?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7194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All hospital staff, regardless of 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According to OSHA’s </a:t>
            </a:r>
            <a:r>
              <a:rPr lang="en-US" dirty="0" err="1" smtClean="0"/>
              <a:t>Bloodborne</a:t>
            </a:r>
            <a:r>
              <a:rPr lang="en-US" dirty="0" smtClean="0"/>
              <a:t> Pathogens Standard of 1991, what is the employer responsible for?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4352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0"/>
            <a:ext cx="8229600" cy="6400800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A written Exposure Control </a:t>
            </a:r>
            <a:r>
              <a:rPr lang="en-US" dirty="0" smtClean="0"/>
              <a:t>Plan</a:t>
            </a:r>
          </a:p>
          <a:p>
            <a:r>
              <a:rPr lang="en-US" dirty="0" smtClean="0"/>
              <a:t>Training </a:t>
            </a:r>
            <a:r>
              <a:rPr lang="en-US" dirty="0"/>
              <a:t>upon initial hire and </a:t>
            </a:r>
            <a:r>
              <a:rPr lang="en-US" dirty="0" smtClean="0"/>
              <a:t>annually</a:t>
            </a:r>
          </a:p>
          <a:p>
            <a:r>
              <a:rPr lang="en-US" dirty="0" smtClean="0"/>
              <a:t>Hepatitis </a:t>
            </a:r>
            <a:r>
              <a:rPr lang="en-US" dirty="0"/>
              <a:t>B Vaccine at no </a:t>
            </a:r>
            <a:r>
              <a:rPr lang="en-US" dirty="0" smtClean="0"/>
              <a:t>cost.</a:t>
            </a:r>
          </a:p>
          <a:p>
            <a:r>
              <a:rPr lang="en-US" dirty="0" smtClean="0"/>
              <a:t>The </a:t>
            </a:r>
            <a:r>
              <a:rPr lang="en-US" dirty="0"/>
              <a:t>Observance of Standard </a:t>
            </a:r>
            <a:r>
              <a:rPr lang="en-US" dirty="0" smtClean="0"/>
              <a:t>Precautions</a:t>
            </a:r>
          </a:p>
          <a:p>
            <a:r>
              <a:rPr lang="en-US" dirty="0" smtClean="0"/>
              <a:t>The use of Engineering to physically remove</a:t>
            </a:r>
          </a:p>
          <a:p>
            <a:pPr marL="137160" indent="0">
              <a:buNone/>
            </a:pPr>
            <a:r>
              <a:rPr lang="en-US" dirty="0" smtClean="0"/>
              <a:t>hazards and policies and procedures to prevent</a:t>
            </a:r>
          </a:p>
          <a:p>
            <a:pPr marL="137160" indent="0">
              <a:buNone/>
            </a:pPr>
            <a:r>
              <a:rPr lang="en-US" dirty="0" smtClean="0"/>
              <a:t>exposure and transmission of blood borne pathogens</a:t>
            </a:r>
          </a:p>
          <a:p>
            <a:r>
              <a:rPr lang="en-US" dirty="0" smtClean="0"/>
              <a:t>PPE</a:t>
            </a:r>
          </a:p>
          <a:p>
            <a:r>
              <a:rPr lang="en-US" dirty="0" smtClean="0"/>
              <a:t>Clean and sanitary work environment</a:t>
            </a:r>
          </a:p>
          <a:p>
            <a:r>
              <a:rPr lang="en-US" dirty="0" smtClean="0"/>
              <a:t>BIOHAZARD labels</a:t>
            </a:r>
          </a:p>
          <a:p>
            <a:r>
              <a:rPr lang="en-US" dirty="0" smtClean="0"/>
              <a:t>Disposable of sharps in rigid containers</a:t>
            </a:r>
          </a:p>
          <a:p>
            <a:r>
              <a:rPr lang="en-US" dirty="0" smtClean="0"/>
              <a:t>Contaminated items must be transported in covered, rigid, puncture-proof containers that are labeled and color coded.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4146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 can __________ bring boxes into Central Service:</a:t>
            </a:r>
          </a:p>
          <a:p>
            <a:endParaRPr lang="en-US" dirty="0" smtClean="0"/>
          </a:p>
          <a:p>
            <a:r>
              <a:rPr lang="en-US" dirty="0" smtClean="0"/>
              <a:t>A. always</a:t>
            </a:r>
          </a:p>
          <a:p>
            <a:r>
              <a:rPr lang="en-US" dirty="0" smtClean="0"/>
              <a:t>B. sometimes</a:t>
            </a:r>
          </a:p>
          <a:p>
            <a:r>
              <a:rPr lang="en-US" dirty="0" smtClean="0"/>
              <a:t>C. never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7520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NEVER, because they can harbor bacteria, insects, etc.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292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 Fission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How should floors be cleaned in CS?</a:t>
            </a:r>
          </a:p>
          <a:p>
            <a:r>
              <a:rPr lang="en-US" dirty="0" smtClean="0"/>
              <a:t>How often?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434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effectLst/>
              </a:rPr>
              <a:t>They should be wet-mopped daily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Asepsis?  </a:t>
            </a:r>
          </a:p>
          <a:p>
            <a:endParaRPr lang="en-US" dirty="0"/>
          </a:p>
          <a:p>
            <a:pPr marL="13716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4299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The absence of microorganisms that cause disease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surgical asepsis?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30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2392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Procedures performed to eliminate/reduce the presence of </a:t>
            </a:r>
            <a:r>
              <a:rPr lang="en-US" dirty="0" err="1" smtClean="0"/>
              <a:t>microrganisms</a:t>
            </a:r>
            <a:r>
              <a:rPr lang="en-US" dirty="0" smtClean="0"/>
              <a:t> and/or prevent the introduction of microorganisms to an area.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3352800"/>
            <a:ext cx="8229600" cy="2956560"/>
          </a:xfrm>
        </p:spPr>
        <p:txBody>
          <a:bodyPr/>
          <a:lstStyle/>
          <a:p>
            <a:r>
              <a:rPr lang="en-US" dirty="0" smtClean="0"/>
              <a:t>What is the  First Principle of Asepsis?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874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 what is dirty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Second Principle of Asepsis?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435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 what is clean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Third Principle of Asepsis?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1301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147</TotalTime>
  <Words>552</Words>
  <Application>Microsoft Office PowerPoint</Application>
  <PresentationFormat>On-screen Show (4:3)</PresentationFormat>
  <Paragraphs>83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Apex</vt:lpstr>
      <vt:lpstr>Progress Test 2</vt:lpstr>
      <vt:lpstr>PowerPoint Presentation</vt:lpstr>
      <vt:lpstr>deionization</vt:lpstr>
      <vt:lpstr>Binary Fission</vt:lpstr>
      <vt:lpstr>They should be wet-mopped daily</vt:lpstr>
      <vt:lpstr>The absence of microorganisms that cause disease</vt:lpstr>
      <vt:lpstr>Procedures performed to eliminate/reduce the presence of microrganisms and/or prevent the introduction of microorganisms to an area.</vt:lpstr>
      <vt:lpstr>Know what is dirty</vt:lpstr>
      <vt:lpstr>Know what is clean</vt:lpstr>
      <vt:lpstr>Know what is sterile</vt:lpstr>
      <vt:lpstr>Keep the Three conditions separate </vt:lpstr>
      <vt:lpstr>Remedy Contamination Immediately</vt:lpstr>
      <vt:lpstr>6.5-7.5</vt:lpstr>
      <vt:lpstr>By removing calcium and magnesium</vt:lpstr>
      <vt:lpstr>Daily a source of contamination</vt:lpstr>
      <vt:lpstr>The OR</vt:lpstr>
      <vt:lpstr>The OR</vt:lpstr>
      <vt:lpstr>Class III</vt:lpstr>
      <vt:lpstr>Bacteria pyrogens endotoxins </vt:lpstr>
      <vt:lpstr>It  can lead to equipment shortages </vt:lpstr>
      <vt:lpstr>minimal performance standards</vt:lpstr>
      <vt:lpstr>False</vt:lpstr>
      <vt:lpstr>False!  </vt:lpstr>
      <vt:lpstr>No!  Some are necessary for human life.  </vt:lpstr>
      <vt:lpstr>AAMI (think about what the I stands for)</vt:lpstr>
      <vt:lpstr>NO!  Not even water!</vt:lpstr>
      <vt:lpstr>Removing gross soil Spraying the instruments with an enzyme Removing blades and disposable components </vt:lpstr>
      <vt:lpstr>be impermeable to liquid  </vt:lpstr>
      <vt:lpstr>Soap! </vt:lpstr>
      <vt:lpstr>All hospital staff, regardless of position</vt:lpstr>
      <vt:lpstr> </vt:lpstr>
      <vt:lpstr>PowerPoint Presentation</vt:lpstr>
      <vt:lpstr>NEVER, because they can harbor bacteria, insects, etc.  </vt:lpstr>
    </vt:vector>
  </TitlesOfParts>
  <Company>Renton Technical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Progress Test 2</dc:title>
  <dc:creator>Nelson, Samantha</dc:creator>
  <cp:lastModifiedBy>bkelso</cp:lastModifiedBy>
  <cp:revision>11</cp:revision>
  <dcterms:created xsi:type="dcterms:W3CDTF">2013-01-17T01:16:11Z</dcterms:created>
  <dcterms:modified xsi:type="dcterms:W3CDTF">2013-01-17T23:30:57Z</dcterms:modified>
</cp:coreProperties>
</file>