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7" r:id="rId2"/>
    <p:sldId id="258" r:id="rId3"/>
    <p:sldId id="280" r:id="rId4"/>
    <p:sldId id="273" r:id="rId5"/>
    <p:sldId id="275" r:id="rId6"/>
    <p:sldId id="281" r:id="rId7"/>
    <p:sldId id="282" r:id="rId8"/>
    <p:sldId id="283" r:id="rId9"/>
    <p:sldId id="276" r:id="rId10"/>
    <p:sldId id="286" r:id="rId11"/>
    <p:sldId id="287" r:id="rId12"/>
    <p:sldId id="288" r:id="rId13"/>
    <p:sldId id="274" r:id="rId14"/>
    <p:sldId id="284" r:id="rId15"/>
    <p:sldId id="285" r:id="rId16"/>
    <p:sldId id="277" r:id="rId17"/>
    <p:sldId id="293" r:id="rId18"/>
    <p:sldId id="278" r:id="rId19"/>
    <p:sldId id="289" r:id="rId20"/>
    <p:sldId id="290" r:id="rId21"/>
    <p:sldId id="279" r:id="rId22"/>
    <p:sldId id="291" r:id="rId23"/>
    <p:sldId id="272" r:id="rId24"/>
    <p:sldId id="292" r:id="rId25"/>
    <p:sldId id="294" r:id="rId26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344" autoAdjust="0"/>
    <p:restoredTop sz="94014" autoAdjust="0"/>
  </p:normalViewPr>
  <p:slideViewPr>
    <p:cSldViewPr>
      <p:cViewPr varScale="1">
        <p:scale>
          <a:sx n="71" d="100"/>
          <a:sy n="71" d="100"/>
        </p:scale>
        <p:origin x="-129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54D4857D-62A5-486B-9129-468003D7E020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2EBE4566-6F3A-4CC1-BD6C-9C510D05F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791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2D2EF2CE-B28C-4ED4-8FD0-48BB3F48846A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61807874-5299-41B2-A37A-6AA3547857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23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/>
          </p:cNvSpPr>
          <p:nvPr>
            <p:ph type="subTitle" idx="1"/>
          </p:nvPr>
        </p:nvSpPr>
        <p:spPr>
          <a:xfrm>
            <a:off x="457200" y="5396132"/>
            <a:ext cx="8098302" cy="762000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grpSp>
        <p:nvGrpSpPr>
          <p:cNvPr id="16" name="Group 23"/>
          <p:cNvGrpSpPr/>
          <p:nvPr/>
        </p:nvGrpSpPr>
        <p:grpSpPr>
          <a:xfrm>
            <a:off x="14990" y="1976657"/>
            <a:ext cx="2042410" cy="533400"/>
            <a:chOff x="0" y="2000250"/>
            <a:chExt cx="3733800" cy="533400"/>
          </a:xfrm>
        </p:grpSpPr>
        <p:sp>
          <p:nvSpPr>
            <p:cNvPr id="30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7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1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6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0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grpSp>
        <p:nvGrpSpPr>
          <p:cNvPr id="29" name="Group 35"/>
          <p:cNvGrpSpPr/>
          <p:nvPr/>
        </p:nvGrpSpPr>
        <p:grpSpPr>
          <a:xfrm>
            <a:off x="8584055" y="1976657"/>
            <a:ext cx="552450" cy="542925"/>
            <a:chOff x="8667750" y="2000250"/>
            <a:chExt cx="476250" cy="542925"/>
          </a:xfrm>
        </p:grpSpPr>
        <p:sp>
          <p:nvSpPr>
            <p:cNvPr id="26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2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8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sp>
        <p:nvSpPr>
          <p:cNvPr id="24" name="Oval 28"/>
          <p:cNvSpPr/>
          <p:nvPr userDrawn="1"/>
        </p:nvSpPr>
        <p:spPr>
          <a:xfrm>
            <a:off x="8572500" y="603885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3" name="Oval 28"/>
          <p:cNvSpPr/>
          <p:nvPr userDrawn="1"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5" name="Oval 28"/>
          <p:cNvSpPr/>
          <p:nvPr userDrawn="1"/>
        </p:nvSpPr>
        <p:spPr>
          <a:xfrm>
            <a:off x="8572500" y="5476875"/>
            <a:ext cx="152400" cy="1524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4" name="Oval 28"/>
          <p:cNvSpPr/>
          <p:nvPr userDrawn="1"/>
        </p:nvSpPr>
        <p:spPr>
          <a:xfrm>
            <a:off x="8572500" y="57531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3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4/30/2013</a:t>
            </a:fld>
            <a:endParaRPr lang="en-US"/>
          </a:p>
        </p:txBody>
      </p:sp>
      <p:sp>
        <p:nvSpPr>
          <p:cNvPr id="25" name="Rectangle 3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31" name="Rectangle 36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33" name="Rectangle 32"/>
          <p:cNvSpPr>
            <a:spLocks noGrp="1"/>
          </p:cNvSpPr>
          <p:nvPr>
            <p:ph type="title" hasCustomPrompt="1"/>
          </p:nvPr>
        </p:nvSpPr>
        <p:spPr>
          <a:xfrm>
            <a:off x="2057400" y="281352"/>
            <a:ext cx="6509239" cy="3886200"/>
          </a:xfrm>
          <a:scene3d>
            <a:camera prst="orthographicFront"/>
            <a:lightRig rig="threePt" dir="t"/>
          </a:scene3d>
          <a:sp3d/>
        </p:spPr>
        <p:txBody>
          <a:bodyPr vert="horz" anchor="ctr">
            <a:normAutofit/>
          </a:bodyPr>
          <a:lstStyle>
            <a:lvl1pPr algn="ctr">
              <a:lnSpc>
                <a:spcPct val="100000"/>
              </a:lnSpc>
              <a:defRPr kumimoji="0" lang="en-US" sz="7200" b="1" i="0" u="none" strike="noStrike" kern="0" cap="none" spc="0" normalizeH="0" baseline="0" noProof="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Show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Rectangle 1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4/30/2013</a:t>
            </a:fld>
            <a:endParaRPr lang="en-US"/>
          </a:p>
        </p:txBody>
      </p:sp>
      <p:sp>
        <p:nvSpPr>
          <p:cNvPr id="27" name="Rectangl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4" name="Rectangle 1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28" name="Rectangle 14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4/30/2013</a:t>
            </a:fld>
            <a:endParaRPr lang="en-US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12" name="Rectangl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27" name="Rectangle 6"/>
          <p:cNvSpPr>
            <a:spLocks noGrp="1"/>
          </p:cNvSpPr>
          <p:nvPr>
            <p:ph type="title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>
            <a:normAutofit/>
          </a:bodyPr>
          <a:lstStyle>
            <a:lvl1pPr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Click to add section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mple Question &amp;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2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31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13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>
              <a:buFontTx/>
              <a:buNone/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lang="en-US" dirty="0" smtClean="0"/>
              <a:t>Click to add answer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tailed Question &amp;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28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25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>
              <a:buFontTx/>
              <a:buNone/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lang="en-US" dirty="0" smtClean="0"/>
              <a:t>Click to add answer</a:t>
            </a:r>
            <a:endParaRPr lang="en-US" dirty="0"/>
          </a:p>
        </p:txBody>
      </p:sp>
      <p:sp>
        <p:nvSpPr>
          <p:cNvPr id="22" name="Rectangle 9"/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3124200"/>
            <a:ext cx="5105400" cy="1981200"/>
          </a:xfrm>
        </p:spPr>
        <p:txBody>
          <a:bodyPr vert="horz"/>
          <a:lstStyle>
            <a:lvl1pPr algn="ctr">
              <a:buFontTx/>
              <a:buNone/>
              <a:defRPr i="1" baseline="0"/>
            </a:lvl1pPr>
            <a:extLst/>
          </a:lstStyle>
          <a:p>
            <a:pPr lvl="0"/>
            <a:r>
              <a:rPr lang="en-US" dirty="0" smtClean="0"/>
              <a:t>Click to add detail to the answer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 Question (Answer: Tr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11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8" name="Answer Base"/>
          <p:cNvSpPr txBox="1"/>
          <p:nvPr userDrawn="1"/>
        </p:nvSpPr>
        <p:spPr>
          <a:xfrm>
            <a:off x="182880" y="1676400"/>
            <a:ext cx="832104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rtl="0" latinLnBrk="0">
              <a:spcBef>
                <a:spcPct val="20000"/>
              </a:spcBef>
              <a:buNone/>
            </a:pP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TRUE</a:t>
            </a:r>
            <a:r>
              <a:rPr lang="en-US" sz="7200" baseline="0" dirty="0" smtClean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or FALSE?</a:t>
            </a:r>
            <a:endParaRPr lang="en-US" sz="7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7" name="Answer"/>
          <p:cNvSpPr/>
          <p:nvPr userDrawn="1"/>
        </p:nvSpPr>
        <p:spPr>
          <a:xfrm>
            <a:off x="182880" y="1676400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indent="0" algn="ctr" latinLnBrk="0">
              <a:spcBef>
                <a:spcPct val="20000"/>
              </a:spcBef>
              <a:buNone/>
            </a:pPr>
            <a:r>
              <a:rPr lang="en-US" sz="720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TRUE </a:t>
            </a:r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or FALSE?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 Question (Answer: Fal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28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29" name="Answer Base"/>
          <p:cNvSpPr txBox="1"/>
          <p:nvPr userDrawn="1"/>
        </p:nvSpPr>
        <p:spPr>
          <a:xfrm>
            <a:off x="228600" y="1600200"/>
            <a:ext cx="8229600" cy="129392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rtl="0" latinLnBrk="0">
              <a:spcBef>
                <a:spcPct val="20000"/>
              </a:spcBef>
              <a:buNone/>
            </a:pP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TRUE</a:t>
            </a:r>
            <a:r>
              <a:rPr lang="en-US" sz="7200" baseline="0" dirty="0" smtClean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or FALSE?</a:t>
            </a:r>
            <a:endParaRPr lang="en-US" sz="7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7" name="Answer"/>
          <p:cNvSpPr/>
          <p:nvPr userDrawn="1"/>
        </p:nvSpPr>
        <p:spPr>
          <a:xfrm>
            <a:off x="228600" y="16002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algn="ctr"/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TRUE or </a:t>
            </a:r>
            <a:r>
              <a:rPr lang="en-US" sz="720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FALSE</a:t>
            </a:r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ultiple Cho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>
          <a:xfrm>
            <a:off x="685800" y="228600"/>
            <a:ext cx="7696200" cy="1371600"/>
          </a:xfrm>
        </p:spPr>
        <p:txBody>
          <a:bodyPr vert="horz"/>
          <a:lstStyle>
            <a:lvl1pPr algn="l">
              <a:defRPr i="1" baseline="0"/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9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10"/>
          <p:cNvSpPr txBox="1"/>
          <p:nvPr userDrawn="1"/>
        </p:nvSpPr>
        <p:spPr>
          <a:xfrm>
            <a:off x="457200" y="20574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A.</a:t>
            </a:r>
          </a:p>
        </p:txBody>
      </p:sp>
      <p:sp>
        <p:nvSpPr>
          <p:cNvPr id="15" name="Rectangle 13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48006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6" name="Rectangle 13"/>
          <p:cNvSpPr>
            <a:spLocks noGrp="1"/>
          </p:cNvSpPr>
          <p:nvPr>
            <p:ph type="body" sz="quarter" idx="18" hasCustomPrompt="1"/>
          </p:nvPr>
        </p:nvSpPr>
        <p:spPr>
          <a:xfrm>
            <a:off x="1143000" y="41148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7" name="Rectangle 13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34290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8" name="Rectangle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43000" y="27432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9" name="Rectangle 13"/>
          <p:cNvSpPr>
            <a:spLocks noGrp="1"/>
          </p:cNvSpPr>
          <p:nvPr>
            <p:ph type="body" sz="quarter" idx="21" hasCustomPrompt="1"/>
          </p:nvPr>
        </p:nvSpPr>
        <p:spPr>
          <a:xfrm>
            <a:off x="1143000" y="20574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 correct answer (then rearrange the choices)</a:t>
            </a:r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" y="2707957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B.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" y="34290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C.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457200" y="41148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D.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457200" y="48006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 Match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1</a:t>
            </a:r>
            <a:endParaRPr lang="en-US" dirty="0"/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2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3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4</a:t>
            </a:r>
            <a:endParaRPr lang="en-US" dirty="0"/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5</a:t>
            </a:r>
            <a:endParaRPr lang="en-US" dirty="0"/>
          </a:p>
        </p:txBody>
      </p:sp>
      <p:sp>
        <p:nvSpPr>
          <p:cNvPr id="20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15" name="Rectangle 7"/>
          <p:cNvSpPr>
            <a:spLocks noGrp="1"/>
          </p:cNvSpPr>
          <p:nvPr>
            <p:ph type="body" sz="quarter" idx="18" hasCustomPrompt="1"/>
          </p:nvPr>
        </p:nvSpPr>
        <p:spPr>
          <a:xfrm>
            <a:off x="48006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5</a:t>
            </a:r>
            <a:endParaRPr lang="en-US" dirty="0"/>
          </a:p>
        </p:txBody>
      </p:sp>
      <p:sp>
        <p:nvSpPr>
          <p:cNvPr id="17" name="Rectangle 7"/>
          <p:cNvSpPr>
            <a:spLocks noGrp="1"/>
          </p:cNvSpPr>
          <p:nvPr>
            <p:ph type="body" sz="quarter" idx="19" hasCustomPrompt="1"/>
          </p:nvPr>
        </p:nvSpPr>
        <p:spPr>
          <a:xfrm>
            <a:off x="48006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3</a:t>
            </a:r>
            <a:endParaRPr lang="en-US" dirty="0"/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0" hasCustomPrompt="1"/>
          </p:nvPr>
        </p:nvSpPr>
        <p:spPr>
          <a:xfrm>
            <a:off x="48006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1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6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2</a:t>
            </a:r>
            <a:endParaRPr lang="en-US" dirty="0"/>
          </a:p>
        </p:txBody>
      </p:sp>
      <p:sp>
        <p:nvSpPr>
          <p:cNvPr id="21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48006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4</a:t>
            </a:r>
            <a:endParaRPr lang="en-US" dirty="0"/>
          </a:p>
        </p:txBody>
      </p:sp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>
              <a:defRPr i="1" baseline="0"/>
            </a:lvl1pPr>
            <a:extLst/>
          </a:lstStyle>
          <a:p>
            <a:r>
              <a:rPr lang="en-US" dirty="0" smtClean="0"/>
              <a:t>Click to type your question</a:t>
            </a:r>
            <a:endParaRPr lang="en-US" dirty="0"/>
          </a:p>
        </p:txBody>
      </p:sp>
      <p:sp>
        <p:nvSpPr>
          <p:cNvPr id="7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3" name="Straight Connector 23"/>
          <p:cNvCxnSpPr>
            <a:stCxn id="16" idx="3"/>
            <a:endCxn id="18" idx="1"/>
          </p:cNvCxnSpPr>
          <p:nvPr/>
        </p:nvCxnSpPr>
        <p:spPr>
          <a:xfrm>
            <a:off x="3886200" y="22860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3"/>
            <a:endCxn id="19" idx="1"/>
          </p:cNvCxnSpPr>
          <p:nvPr/>
        </p:nvCxnSpPr>
        <p:spPr>
          <a:xfrm>
            <a:off x="3886200" y="32004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3"/>
          <p:cNvCxnSpPr>
            <a:stCxn id="13" idx="3"/>
            <a:endCxn id="17" idx="1"/>
          </p:cNvCxnSpPr>
          <p:nvPr/>
        </p:nvCxnSpPr>
        <p:spPr>
          <a:xfrm flipV="1">
            <a:off x="3886200" y="32004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23"/>
          <p:cNvCxnSpPr>
            <a:stCxn id="14" idx="3"/>
            <a:endCxn id="21" idx="1"/>
          </p:cNvCxnSpPr>
          <p:nvPr/>
        </p:nvCxnSpPr>
        <p:spPr>
          <a:xfrm>
            <a:off x="3886200" y="50292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23"/>
          <p:cNvCxnSpPr>
            <a:stCxn id="10" idx="3"/>
            <a:endCxn id="15" idx="1"/>
          </p:cNvCxnSpPr>
          <p:nvPr/>
        </p:nvCxnSpPr>
        <p:spPr>
          <a:xfrm flipV="1">
            <a:off x="3886200" y="2286000"/>
            <a:ext cx="914400" cy="36576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962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>
          <a:xfrm>
            <a:off x="914400" y="1905000"/>
            <a:ext cx="7467600" cy="42211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9" name="Rectangle 4"/>
          <p:cNvSpPr>
            <a:spLocks noGrp="1"/>
          </p:cNvSpPr>
          <p:nvPr>
            <p:ph type="dt" sz="half" idx="2"/>
          </p:nvPr>
        </p:nvSpPr>
        <p:spPr>
          <a:xfrm>
            <a:off x="6705600" y="6248400"/>
            <a:ext cx="1828800" cy="323850"/>
          </a:xfrm>
          <a:prstGeom prst="rect">
            <a:avLst/>
          </a:prstGeom>
        </p:spPr>
        <p:txBody>
          <a:bodyPr vert="horz" anchor="ctr"/>
          <a:lstStyle>
            <a:lvl1pPr>
              <a:defRPr sz="1100"/>
            </a:lvl1pPr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4/30/2013</a:t>
            </a:fld>
            <a:endParaRPr lang="en-US" sz="1050" dirty="0"/>
          </a:p>
        </p:txBody>
      </p:sp>
      <p:sp>
        <p:nvSpPr>
          <p:cNvPr id="18" name="Rectangle 5"/>
          <p:cNvSpPr>
            <a:spLocks noGrp="1"/>
          </p:cNvSpPr>
          <p:nvPr>
            <p:ph type="ftr" sz="quarter" idx="3"/>
          </p:nvPr>
        </p:nvSpPr>
        <p:spPr>
          <a:xfrm>
            <a:off x="457200" y="6248400"/>
            <a:ext cx="3260886" cy="323850"/>
          </a:xfrm>
          <a:prstGeom prst="rect">
            <a:avLst/>
          </a:prstGeom>
        </p:spPr>
        <p:txBody>
          <a:bodyPr vert="horz"/>
          <a:lstStyle>
            <a:lvl1pPr>
              <a:defRPr sz="1200"/>
            </a:lvl1pPr>
            <a:extLst/>
          </a:lstStyle>
          <a:p>
            <a:endParaRPr lang="en-US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14936" y="6151098"/>
            <a:ext cx="429064" cy="457200"/>
          </a:xfrm>
          <a:prstGeom prst="rect">
            <a:avLst/>
          </a:prstGeom>
        </p:spPr>
        <p:txBody>
          <a:bodyPr vert="horz" anchor="ctr"/>
          <a:lstStyle>
            <a:lvl1pPr>
              <a:defRPr sz="1200"/>
            </a:lvl1pPr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 sz="1200" dirty="0"/>
          </a:p>
        </p:txBody>
      </p:sp>
      <p:grpSp>
        <p:nvGrpSpPr>
          <p:cNvPr id="2" name="Group 23"/>
          <p:cNvGrpSpPr/>
          <p:nvPr/>
        </p:nvGrpSpPr>
        <p:grpSpPr>
          <a:xfrm>
            <a:off x="11555" y="2000250"/>
            <a:ext cx="133350" cy="533400"/>
            <a:chOff x="0" y="2000250"/>
            <a:chExt cx="3733800" cy="533400"/>
          </a:xfrm>
        </p:grpSpPr>
        <p:sp>
          <p:nvSpPr>
            <p:cNvPr id="3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4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2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1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31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grpSp>
        <p:nvGrpSpPr>
          <p:cNvPr id="10" name="Group 35"/>
          <p:cNvGrpSpPr/>
          <p:nvPr/>
        </p:nvGrpSpPr>
        <p:grpSpPr>
          <a:xfrm>
            <a:off x="8584055" y="2000250"/>
            <a:ext cx="552450" cy="542925"/>
            <a:chOff x="8667750" y="2000250"/>
            <a:chExt cx="476250" cy="542925"/>
          </a:xfrm>
        </p:grpSpPr>
        <p:sp>
          <p:nvSpPr>
            <p:cNvPr id="13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4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9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30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6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sp>
        <p:nvSpPr>
          <p:cNvPr id="23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8572500" y="603885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7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4" name="Oval 28"/>
          <p:cNvSpPr/>
          <p:nvPr/>
        </p:nvSpPr>
        <p:spPr>
          <a:xfrm>
            <a:off x="8572500" y="5476875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Oval 28"/>
          <p:cNvSpPr/>
          <p:nvPr/>
        </p:nvSpPr>
        <p:spPr>
          <a:xfrm>
            <a:off x="8572500" y="575310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24"/>
          <p:cNvSpPr>
            <a:spLocks noGrp="1"/>
          </p:cNvSpPr>
          <p:nvPr>
            <p:ph type="ctr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Progress Test 3 </a:t>
            </a:r>
            <a:r>
              <a:rPr lang="en-US" smtClean="0"/>
              <a:t>Review Part 1</a:t>
            </a:r>
            <a:endParaRPr lang="en-US" dirty="0"/>
          </a:p>
        </p:txBody>
      </p:sp>
      <p:sp>
        <p:nvSpPr>
          <p:cNvPr id="18" name="Rectangle 25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What is an example of an alkaline substance?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vinegar and lemon juice!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For most cleaning applications,  what kind of pH is preferred?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Soap!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FF00"/>
                </a:solidFill>
              </a:rPr>
              <a:t>neutral or mildly alkaline pH detergents are preferred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Scissors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14400" y="2819400"/>
            <a:ext cx="2971800" cy="60960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Martensitic</a:t>
            </a:r>
            <a:r>
              <a:rPr lang="en-US" dirty="0" smtClean="0"/>
              <a:t> (stainless steel)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914400" y="3962400"/>
            <a:ext cx="2971800" cy="457200"/>
          </a:xfrm>
        </p:spPr>
        <p:txBody>
          <a:bodyPr/>
          <a:lstStyle/>
          <a:p>
            <a:r>
              <a:rPr lang="en-US" dirty="0" err="1" smtClean="0"/>
              <a:t>Osteotomes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914400" y="4724400"/>
            <a:ext cx="2971800" cy="457200"/>
          </a:xfrm>
        </p:spPr>
        <p:txBody>
          <a:bodyPr/>
          <a:lstStyle/>
          <a:p>
            <a:r>
              <a:rPr lang="en-US" dirty="0" err="1" smtClean="0"/>
              <a:t>Rongeurs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4724400" y="2514600"/>
            <a:ext cx="2971800" cy="838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Chisel-like instruments used to cut or shave bone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4648200" y="3429000"/>
            <a:ext cx="3124200" cy="914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Instruments used to cut, incise, and/or </a:t>
            </a:r>
            <a:r>
              <a:rPr lang="en-US" dirty="0" err="1" smtClean="0"/>
              <a:t>dissinfect</a:t>
            </a:r>
            <a:r>
              <a:rPr lang="en-US" dirty="0" smtClean="0"/>
              <a:t> tissue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4724400" y="4495800"/>
            <a:ext cx="3048000" cy="76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Also known as 400 series stainless steel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2"/>
          </p:nvPr>
        </p:nvSpPr>
        <p:spPr>
          <a:xfrm>
            <a:off x="4724400" y="5334000"/>
            <a:ext cx="3048000" cy="114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Surgical instruments used to cut or bite away at bone and tissue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The pH level of a detergent measures:</a:t>
            </a:r>
            <a:br>
              <a:rPr lang="en-US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its acidity or alkalinity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achieve a reasonable level of disinfection, alcohol used as an Intermediate-level disinfectant must remain  in wet contact with the surface for __________ minutes.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 Minutes!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Marking tape should be wrapped ______ to ________ times around an instrument.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When processing powered surgical instruments, it is important that _________ NOT enter the cable or </a:t>
            </a:r>
            <a:r>
              <a:rPr lang="en-US" dirty="0" err="1" smtClean="0"/>
              <a:t>handpiece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 to 1 ½!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17" name="Rectangle 8" hidden="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>
                <a:solidFill>
                  <a:srgbClr val="FF0000"/>
                </a:solidFill>
              </a:rPr>
              <a:t>A chemical used to kill all organisms except spores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r>
              <a:rPr lang="en-US" u="sng" dirty="0" smtClean="0">
                <a:solidFill>
                  <a:srgbClr val="FFC000"/>
                </a:solidFill>
              </a:rPr>
              <a:t>Disinfectant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en-US" u="sng" dirty="0" smtClean="0">
                <a:solidFill>
                  <a:srgbClr val="FF0000"/>
                </a:solidFill>
              </a:rPr>
              <a:t>Substances that can dislodge, remove or disperse solid and liquid soils from a surface being cleaned</a:t>
            </a:r>
          </a:p>
          <a:p>
            <a:r>
              <a:rPr lang="en-US" u="sng" dirty="0" smtClean="0">
                <a:solidFill>
                  <a:srgbClr val="FFC000"/>
                </a:solidFill>
              </a:rPr>
              <a:t>Detergent</a:t>
            </a:r>
          </a:p>
          <a:p>
            <a:endParaRPr lang="en-US" u="sng" dirty="0" smtClean="0">
              <a:solidFill>
                <a:srgbClr val="FF0000"/>
              </a:solidFill>
            </a:endParaRPr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en-US" dirty="0" smtClean="0"/>
              <a:t>What is the difference between a disinfectant and a detergent?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Fluid!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endParaRPr lang="en-US" sz="12800" dirty="0" smtClean="0"/>
          </a:p>
          <a:p>
            <a:pPr marL="914400" indent="-914400" algn="l">
              <a:buFont typeface="+mj-lt"/>
              <a:buAutoNum type="arabicPeriod"/>
            </a:pPr>
            <a:endParaRPr lang="en-US" sz="12800" dirty="0" smtClean="0"/>
          </a:p>
          <a:p>
            <a:pPr marL="914400" indent="-914400" algn="l">
              <a:buFont typeface="+mj-lt"/>
              <a:buAutoNum type="arabicPeriod"/>
            </a:pPr>
            <a:endParaRPr lang="en-US" sz="12800" dirty="0" smtClean="0"/>
          </a:p>
          <a:p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Why are Tungsten Carbide instruments </a:t>
            </a:r>
            <a:r>
              <a:rPr lang="en-US" dirty="0" err="1" smtClean="0"/>
              <a:t>prefered</a:t>
            </a:r>
            <a:r>
              <a:rPr lang="en-US" dirty="0" smtClean="0"/>
              <a:t>? 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9600" dirty="0" smtClean="0"/>
              <a:t>They are harder	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9600" dirty="0" smtClean="0"/>
              <a:t>The y  last longer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9600" dirty="0" smtClean="0"/>
              <a:t>they grip the needle more firmly.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9600" dirty="0" smtClean="0"/>
              <a:t>They can be replaced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en-US" dirty="0" smtClean="0"/>
              <a:t>Which of the following is NOT true about battery-powered instruments: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Use a brush with a nylon brush to clean the distal tip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Don’t immerse the equipment in any solution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1143000" y="3429000"/>
            <a:ext cx="7086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During processing it is imperative that fluid does not enter the cable or hand-held piece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1143000" y="2895600"/>
            <a:ext cx="7086600" cy="6096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Instruments powered by electricity require a cable that can be sterilized. The cables require routine maintenance which involves disassembly, cleaning and lubrication, and inspection for cuts and/or other </a:t>
            </a:r>
            <a:r>
              <a:rPr lang="en-US" dirty="0" smtClean="0"/>
              <a:t>damage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1143000" y="1752600"/>
            <a:ext cx="7086600" cy="990600"/>
          </a:xfrm>
        </p:spPr>
        <p:txBody>
          <a:bodyPr>
            <a:normAutofit/>
          </a:bodyPr>
          <a:lstStyle/>
          <a:p>
            <a:r>
              <a:rPr lang="en-US" dirty="0"/>
              <a:t>Always use solvents or lubricants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</a:t>
            </a:r>
            <a:r>
              <a:rPr lang="en-US" dirty="0"/>
              <a:t>! </a:t>
            </a:r>
            <a:r>
              <a:rPr lang="en-US" dirty="0" smtClean="0"/>
              <a:t>Don’t </a:t>
            </a:r>
            <a:r>
              <a:rPr lang="en-US" dirty="0"/>
              <a:t>use solvents or lubricants </a:t>
            </a:r>
            <a:r>
              <a:rPr lang="en-US" dirty="0" smtClean="0"/>
              <a:t>unless specified by the manufacturer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Before </a:t>
            </a:r>
            <a:r>
              <a:rPr lang="en-US" dirty="0" smtClean="0"/>
              <a:t>cleaning, </a:t>
            </a:r>
            <a:r>
              <a:rPr lang="en-US" dirty="0" smtClean="0"/>
              <a:t>you should check with _______ first!!!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MANUFACTURER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725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Disinfectant: </a:t>
            </a:r>
          </a:p>
          <a:p>
            <a:r>
              <a:rPr lang="en-US" dirty="0" smtClean="0"/>
              <a:t>A chemical used to kill all organisms except spores</a:t>
            </a:r>
          </a:p>
          <a:p>
            <a:endParaRPr lang="en-US" dirty="0" smtClean="0"/>
          </a:p>
          <a:p>
            <a:r>
              <a:rPr lang="en-US" dirty="0" smtClean="0"/>
              <a:t>Detergent: Substances that can dislodge, remove or disperse solid and liquid soils from a surface being cleaned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High-level disinfection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14400" y="2895600"/>
            <a:ext cx="2971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Intermediate-level disinfection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914400" y="3886200"/>
            <a:ext cx="2971800" cy="2286000"/>
          </a:xfrm>
        </p:spPr>
        <p:txBody>
          <a:bodyPr/>
          <a:lstStyle/>
          <a:p>
            <a:r>
              <a:rPr lang="en-US" dirty="0" smtClean="0"/>
              <a:t>Low-level disinfection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4495800" y="1752600"/>
            <a:ext cx="3886200" cy="1447800"/>
          </a:xfrm>
        </p:spPr>
        <p:txBody>
          <a:bodyPr>
            <a:noAutofit/>
          </a:bodyPr>
          <a:lstStyle/>
          <a:p>
            <a:r>
              <a:rPr lang="en-US" sz="1800" dirty="0" smtClean="0"/>
              <a:t>Process that utilizes an agent that kills vegetative forms of bacteria, some fungi, and lipid viruses</a:t>
            </a:r>
            <a:endParaRPr lang="en-US" sz="18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4572000" y="3352800"/>
            <a:ext cx="3962400" cy="1295400"/>
          </a:xfrm>
        </p:spPr>
        <p:txBody>
          <a:bodyPr>
            <a:noAutofit/>
          </a:bodyPr>
          <a:lstStyle/>
          <a:p>
            <a:r>
              <a:rPr lang="en-US" sz="1600" dirty="0" smtClean="0"/>
              <a:t>Process that utilizes a </a:t>
            </a:r>
            <a:r>
              <a:rPr lang="en-US" sz="1600" dirty="0" err="1" smtClean="0"/>
              <a:t>sterilant</a:t>
            </a:r>
            <a:r>
              <a:rPr lang="en-US" sz="1600" dirty="0" smtClean="0"/>
              <a:t> for a shorter contact time than used for sterilization, and kills all microbial organisms but not necessarily large numbers of bacterial spores</a:t>
            </a:r>
            <a:endParaRPr lang="en-US" sz="16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4419600" y="4800600"/>
            <a:ext cx="4114800" cy="1524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Process that utilizes an agent that kills viruses, </a:t>
            </a:r>
            <a:r>
              <a:rPr lang="en-US" dirty="0" err="1" smtClean="0"/>
              <a:t>myobacteria</a:t>
            </a:r>
            <a:r>
              <a:rPr lang="en-US" dirty="0" smtClean="0"/>
              <a:t>, fungi, and cognitive bacteria, but not bacterial spores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the differences between the 3 levels of disinfectants?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pH 0-6  indicates?		</a:t>
            </a:r>
          </a:p>
          <a:p>
            <a:endParaRPr lang="en-US" dirty="0" smtClean="0"/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Describe the pH Scale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Acidity!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pH 8-14 indicates?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Alkalinity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an example of acid substances?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izShow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</a:schemeClr>
            </a:gs>
            <a:gs pos="100000">
              <a:schemeClr val="phClr">
                <a:shade val="80000"/>
                <a:satMod val="150000"/>
              </a:schemeClr>
            </a:gs>
          </a:gsLst>
          <a:path path="circle">
            <a:fillToRect l="50000" t="50000"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7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QuizShow</Template>
  <TotalTime>0</TotalTime>
  <Words>444</Words>
  <Application>Microsoft Office PowerPoint</Application>
  <PresentationFormat>On-screen Show (4:3)</PresentationFormat>
  <Paragraphs>74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QuizShow</vt:lpstr>
      <vt:lpstr>Progress Test 3 Review Part 1</vt:lpstr>
      <vt:lpstr>What is the difference between a disinfectant and a detergent?</vt:lpstr>
      <vt:lpstr>PowerPoint Presentation</vt:lpstr>
      <vt:lpstr>What are the differences between the 3 levels of disinfectants?</vt:lpstr>
      <vt:lpstr>Describe the pH Scale</vt:lpstr>
      <vt:lpstr>Acidity! </vt:lpstr>
      <vt:lpstr>A pH 8-14 indicates? </vt:lpstr>
      <vt:lpstr>Alkalinity </vt:lpstr>
      <vt:lpstr>What is an example of acid substances? </vt:lpstr>
      <vt:lpstr>vinegar and lemon juice! </vt:lpstr>
      <vt:lpstr>Soap! </vt:lpstr>
      <vt:lpstr>  neutral or mildly alkaline pH detergents are preferred</vt:lpstr>
      <vt:lpstr>Instrumentation</vt:lpstr>
      <vt:lpstr>The pH level of a detergent measures:  </vt:lpstr>
      <vt:lpstr>its acidity or alkalinity</vt:lpstr>
      <vt:lpstr>PowerPoint Presentation</vt:lpstr>
      <vt:lpstr>5 Minutes!</vt:lpstr>
      <vt:lpstr>PowerPoint Presentation</vt:lpstr>
      <vt:lpstr>1 to 1 ½! </vt:lpstr>
      <vt:lpstr>Fluid! </vt:lpstr>
      <vt:lpstr>Why are Tungsten Carbide instruments prefered?  </vt:lpstr>
      <vt:lpstr>PowerPoint Presentation</vt:lpstr>
      <vt:lpstr>Which of the following is NOT true about battery-powered instruments:</vt:lpstr>
      <vt:lpstr>B! Don’t use solvents or lubricants unless specified by the manufacturer  Before cleaning, you should check with _______ first!!! </vt:lpstr>
      <vt:lpstr>MANUFACTURER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2011-10-20T20:39:05Z</dcterms:created>
  <dcterms:modified xsi:type="dcterms:W3CDTF">2013-05-01T00:10:46Z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