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AFF22B7-4FC0-47CA-93D0-2147E011A58A}" type="datetimeFigureOut">
              <a:rPr lang="en-US" smtClean="0"/>
              <a:t>1/23/2013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32C34F3-2E23-471E-B3E5-212B1D09812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 Test 3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8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2362200"/>
          </a:xfrm>
        </p:spPr>
        <p:txBody>
          <a:bodyPr>
            <a:normAutofit fontScale="90000"/>
          </a:bodyPr>
          <a:lstStyle/>
          <a:p>
            <a:r>
              <a:rPr lang="en-US" dirty="0"/>
              <a:t>High-level disinfection does not kill spores, sterilization kills spores but not prions.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3505200"/>
            <a:ext cx="6777317" cy="2327429"/>
          </a:xfrm>
        </p:spPr>
        <p:txBody>
          <a:bodyPr/>
          <a:lstStyle/>
          <a:p>
            <a:r>
              <a:rPr lang="en-US" dirty="0"/>
              <a:t>True or False?  You can decontaminate before you sterilize, but you don’t have to decontaminate before you disinfect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4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85800"/>
            <a:ext cx="7024744" cy="3429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You can clean without sterilizing or disinfecting, but you </a:t>
            </a:r>
            <a:r>
              <a:rPr lang="en-US" dirty="0" smtClean="0"/>
              <a:t>can’t sterilize or disinfect without cleaning.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3962400"/>
            <a:ext cx="6777317" cy="1870229"/>
          </a:xfrm>
        </p:spPr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09600"/>
            <a:ext cx="7024744" cy="3048000"/>
          </a:xfrm>
        </p:spPr>
        <p:txBody>
          <a:bodyPr>
            <a:normAutofit/>
          </a:bodyPr>
          <a:lstStyle/>
          <a:p>
            <a:r>
              <a:rPr lang="en-US" dirty="0" smtClean="0"/>
              <a:t>False!  You must decontaminate (clean) before disinfecting and sterilizing!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3733800"/>
            <a:ext cx="6777317" cy="2098829"/>
          </a:xfrm>
        </p:spPr>
        <p:txBody>
          <a:bodyPr/>
          <a:lstStyle/>
          <a:p>
            <a:r>
              <a:rPr lang="en-US" dirty="0" smtClean="0"/>
              <a:t>True or False?  Disinfectants can make something sterile.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38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6393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False!  Disinfection does not kills spores, only sterilization does.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3124200"/>
            <a:ext cx="6777317" cy="2708429"/>
          </a:xfrm>
        </p:spPr>
        <p:txBody>
          <a:bodyPr/>
          <a:lstStyle/>
          <a:p>
            <a:r>
              <a:rPr lang="en-US" dirty="0" smtClean="0"/>
              <a:t>What is the difference between a detergent and a disinfectant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80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685800"/>
            <a:ext cx="7024744" cy="2514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Detergent – soap</a:t>
            </a:r>
            <a:br>
              <a:rPr lang="en-US" dirty="0" smtClean="0"/>
            </a:br>
            <a:r>
              <a:rPr lang="en-US" dirty="0" smtClean="0"/>
              <a:t>Disinfectant – chemical that kills most microorganisms except spores.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3124200"/>
            <a:ext cx="6777317" cy="2708429"/>
          </a:xfrm>
        </p:spPr>
        <p:txBody>
          <a:bodyPr/>
          <a:lstStyle/>
          <a:p>
            <a:r>
              <a:rPr lang="en-US" dirty="0"/>
              <a:t>When liquid chemicals are labeled as both a high-level disinfectant and a sterilant, the time required to achieve sterilization is </a:t>
            </a:r>
            <a:r>
              <a:rPr lang="en-US" dirty="0" smtClean="0"/>
              <a:t>______________than </a:t>
            </a:r>
            <a:r>
              <a:rPr lang="en-US" dirty="0"/>
              <a:t>the time required to achieve a high-level disinfection.</a:t>
            </a:r>
          </a:p>
        </p:txBody>
      </p:sp>
    </p:spTree>
    <p:extLst>
      <p:ext uri="{BB962C8B-B14F-4D97-AF65-F5344CB8AC3E}">
        <p14:creationId xmlns:p14="http://schemas.microsoft.com/office/powerpoint/2010/main" val="401102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 the difference between a sterilant and sterilization?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381000"/>
            <a:ext cx="7024744" cy="31242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 sterilant  or sterilization agent is a physical item or a  chemical that has sufficient microbicidal activity to achieve sterility (kills spores).  A sterilant may be used in sterilization. 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3505200"/>
            <a:ext cx="6777317" cy="2327429"/>
          </a:xfrm>
        </p:spPr>
        <p:txBody>
          <a:bodyPr/>
          <a:lstStyle/>
          <a:p>
            <a:r>
              <a:rPr lang="en-US" dirty="0" smtClean="0"/>
              <a:t>The pH level of a detergent measures it’s ________________ or 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0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Acidity or Alkalinity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ph</a:t>
            </a:r>
            <a:r>
              <a:rPr lang="en-US" dirty="0" smtClean="0"/>
              <a:t> of 0-6 is ___________________ and a </a:t>
            </a:r>
            <a:r>
              <a:rPr lang="en-US" dirty="0" err="1" smtClean="0"/>
              <a:t>ph</a:t>
            </a:r>
            <a:r>
              <a:rPr lang="en-US" dirty="0" smtClean="0"/>
              <a:t> of 8-14 is______________.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79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pH of 0-6 is acidic and a pH of 8-14 is alkaline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preferred pH for detergents?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87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Neutral or mildly alkaline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Lipase break down?</a:t>
            </a:r>
          </a:p>
        </p:txBody>
      </p:sp>
    </p:spTree>
    <p:extLst>
      <p:ext uri="{BB962C8B-B14F-4D97-AF65-F5344CB8AC3E}">
        <p14:creationId xmlns:p14="http://schemas.microsoft.com/office/powerpoint/2010/main" val="413174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228600"/>
            <a:ext cx="7024744" cy="2667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When using a Mechanical Washer, what should be done to ensure proper cleaning?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</a:t>
            </a:r>
          </a:p>
          <a:p>
            <a:r>
              <a:rPr lang="en-US" dirty="0" smtClean="0"/>
              <a:t>2.</a:t>
            </a:r>
          </a:p>
          <a:p>
            <a:r>
              <a:rPr lang="en-US" dirty="0" smtClean="0"/>
              <a:t>3.</a:t>
            </a:r>
          </a:p>
          <a:p>
            <a:r>
              <a:rPr lang="en-US" dirty="0" smtClean="0"/>
              <a:t>4.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37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Fatty deposits (lip =fat)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a Protease Enzyme break down?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9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Blood, mucous, feces, albumin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the enzyme Amylase break down?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26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Starch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process called when Ultrasonic </a:t>
            </a:r>
            <a:r>
              <a:rPr lang="en-US" dirty="0"/>
              <a:t>waves pass through a cleaning solution, the molecules are set in rapid motion and small gas bubbles develop.  As the bubbles become larger, they </a:t>
            </a:r>
            <a:r>
              <a:rPr lang="en-US" dirty="0" smtClean="0"/>
              <a:t>implode?  which type of cleaner uses 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66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Cavitation </a:t>
            </a:r>
            <a:br>
              <a:rPr lang="en-US" dirty="0" smtClean="0"/>
            </a:br>
            <a:r>
              <a:rPr lang="en-US" dirty="0" smtClean="0"/>
              <a:t>Ultra sonic cleaner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should not be placed in an Ultrasonic Cleaner?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48693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Chrome plated, ebonized, made of plastic, cork, glass, wood, chrome, rubber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743200"/>
            <a:ext cx="6777317" cy="3089429"/>
          </a:xfrm>
        </p:spPr>
        <p:txBody>
          <a:bodyPr/>
          <a:lstStyle/>
          <a:p>
            <a:r>
              <a:rPr lang="en-US" dirty="0" smtClean="0"/>
              <a:t> This cleaning process relies on a combination of water, temperature, special detergent, and a spray force action.  What is it called and which type of washer uses 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1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Impingement</a:t>
            </a:r>
            <a:br>
              <a:rPr lang="en-US" dirty="0" smtClean="0"/>
            </a:br>
            <a:r>
              <a:rPr lang="en-US" dirty="0" smtClean="0"/>
              <a:t>Mechanical Washer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running a mixed load of containers and instruments, the _____________ cycle should be used for maximum effectiveness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62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regulated medical waste? It must be____________.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57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Waste capable of transmitting infectious disease.  It must be red bagged.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some examples?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0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-76200"/>
            <a:ext cx="7024744" cy="3352800"/>
          </a:xfrm>
        </p:spPr>
        <p:txBody>
          <a:bodyPr>
            <a:normAutofit/>
          </a:bodyPr>
          <a:lstStyle/>
          <a:p>
            <a:r>
              <a:rPr lang="en-US" sz="3100" dirty="0" smtClean="0"/>
              <a:t>Sharps, materials contaminated with blood, urine, and other body secretions, human tissue and body parts, human blood and body fluids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971800"/>
            <a:ext cx="6777317" cy="2860829"/>
          </a:xfrm>
        </p:spPr>
        <p:txBody>
          <a:bodyPr/>
          <a:lstStyle/>
          <a:p>
            <a:r>
              <a:rPr lang="en-US" dirty="0" smtClean="0"/>
              <a:t>According to the Spaulding Classification System, ___________ are Instruments </a:t>
            </a:r>
            <a:r>
              <a:rPr lang="en-US" dirty="0"/>
              <a:t>or objects introduced directly into the blood stream or other normally sterile </a:t>
            </a:r>
            <a:r>
              <a:rPr lang="en-US" dirty="0" smtClean="0"/>
              <a:t>areas.  Examples include cardiac catheters and implants. Sterilization is recommended over disinfection.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09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Critical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Examples of these include non-invasive flexible fiber optic endoscopes, endotracheal tubes, anesthesia breathing circuits, and </a:t>
            </a:r>
            <a:r>
              <a:rPr lang="en-US" dirty="0" err="1" smtClean="0"/>
              <a:t>cystoscopes</a:t>
            </a:r>
            <a:r>
              <a:rPr lang="en-US" dirty="0" smtClean="0"/>
              <a:t>.  These items come into contact with mucous membranes, they do not ordinarily penetrate body surfaces.  Sterilization is desirable but not absolutely essential, so   High-level disinfection is recommended.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5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838200"/>
            <a:ext cx="7024744" cy="518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1. 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1. Separate Multi-level Trays</a:t>
            </a:r>
            <a:br>
              <a:rPr lang="en-US" dirty="0" smtClean="0"/>
            </a:br>
            <a:r>
              <a:rPr lang="en-US" dirty="0" smtClean="0"/>
              <a:t>2.  Lids on trays should be opened</a:t>
            </a:r>
            <a:br>
              <a:rPr lang="en-US" dirty="0" smtClean="0"/>
            </a:br>
            <a:r>
              <a:rPr lang="en-US" dirty="0" smtClean="0"/>
              <a:t>3. Instruments should be disassembled and opened</a:t>
            </a:r>
            <a:br>
              <a:rPr lang="en-US" dirty="0" smtClean="0"/>
            </a:br>
            <a:r>
              <a:rPr lang="en-US" dirty="0" smtClean="0"/>
              <a:t>4.  Items should be washed on the appropriate cycle (check ___?)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5105400"/>
            <a:ext cx="6777317" cy="72722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44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Semi-Critical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items come into contact with patient but mostly with unbroken skin.  Examples include blood pressure cuffs, crutches, bed boards, etc.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23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Non-critical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____________ disinfection kills all vegetative microorganisms, </a:t>
            </a:r>
            <a:r>
              <a:rPr lang="en-US" dirty="0" err="1" smtClean="0"/>
              <a:t>tuberlce</a:t>
            </a:r>
            <a:r>
              <a:rPr lang="en-US" dirty="0" smtClean="0"/>
              <a:t> bacilli, most fungi, non-lipid and small viruses, and lipid and medium viruses but not large numbers of bacterial spores.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94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____________ kills vegetative microorganisms, </a:t>
            </a:r>
            <a:r>
              <a:rPr lang="en-US" dirty="0" err="1" smtClean="0"/>
              <a:t>Myobacterium</a:t>
            </a:r>
            <a:r>
              <a:rPr lang="en-US" dirty="0" smtClean="0"/>
              <a:t>, Tuberculosis, var. </a:t>
            </a:r>
            <a:r>
              <a:rPr lang="en-US" dirty="0" err="1" smtClean="0"/>
              <a:t>bovis</a:t>
            </a:r>
            <a:r>
              <a:rPr lang="en-US" dirty="0" smtClean="0"/>
              <a:t>, fungi, lipid and non-lipid and medium-sized and small viruses, but necessarily  bacterial spores.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67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Intermediate-level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Disinfectants in this process cannot be relied upon to kill bacterial endospores, </a:t>
            </a:r>
            <a:r>
              <a:rPr lang="en-US" dirty="0" err="1" smtClean="0"/>
              <a:t>Myobacterium</a:t>
            </a:r>
            <a:r>
              <a:rPr lang="en-US" dirty="0" smtClean="0"/>
              <a:t>, all fungi, and small or lipid viruses.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09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Classification of Patient Care </a:t>
            </a:r>
            <a:r>
              <a:rPr lang="en-US" dirty="0" smtClean="0"/>
              <a:t>Items p 158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391126" y="3175000"/>
          <a:ext cx="6080760" cy="18065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6920"/>
                <a:gridCol w="2026920"/>
                <a:gridCol w="2026920"/>
              </a:tblGrid>
              <a:tr h="3587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Body contact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Destruction Method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Item Class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73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Intact skin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016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Mucous Membranes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8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Sterile Body Cavity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263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Disinfectants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91126" y="3017964"/>
          <a:ext cx="6080760" cy="2506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0190"/>
                <a:gridCol w="1520190"/>
                <a:gridCol w="1520190"/>
                <a:gridCol w="1520190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Name	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Disinfectant type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Uses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Notes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Quaternary Ammonium Compounds “QUATS”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Phenolics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Ethyl or Isopropyl Alcohol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Chlorine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Buffered Iodine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Glutaraldehyde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OPA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Formaldehyde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80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True or False? All items may be washed in the same cycle?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9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FALSE!! Items are washed on the cycle appropriate to the device.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Hospital equipment, such as IV pumps and feeding pumps should be decontaminated </a:t>
            </a:r>
            <a:r>
              <a:rPr lang="en-US" dirty="0" smtClean="0"/>
              <a:t>__________________.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45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After each use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____________ and _________approved </a:t>
            </a:r>
            <a:r>
              <a:rPr lang="en-US" dirty="0"/>
              <a:t>for the disinfection of endoscopes.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0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Glutaraldehyde</a:t>
            </a:r>
            <a:r>
              <a:rPr lang="en-US" dirty="0"/>
              <a:t> and </a:t>
            </a:r>
            <a:r>
              <a:rPr lang="en-US" dirty="0" err="1"/>
              <a:t>ortho-phthalaldehyde</a:t>
            </a:r>
            <a:r>
              <a:rPr lang="en-US" dirty="0"/>
              <a:t>(OPA)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smtClean="0"/>
              <a:t>disinfection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45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Chemical that is used on </a:t>
            </a:r>
            <a:r>
              <a:rPr lang="en-US" dirty="0" err="1" smtClean="0"/>
              <a:t>inantimate</a:t>
            </a:r>
            <a:r>
              <a:rPr lang="en-US" dirty="0" smtClean="0"/>
              <a:t> objects but does NOT kill spores.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smtClean="0"/>
              <a:t>an </a:t>
            </a:r>
            <a:r>
              <a:rPr lang="en-US" dirty="0" smtClean="0"/>
              <a:t>antiseptic?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09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Used on living tissues, such as skin to slow growth of microorganisms.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/>
              <a:t>What is the difference between high-level disinfection and sterilization?</a:t>
            </a:r>
          </a:p>
          <a:p>
            <a:pPr marL="6858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8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223</TotalTime>
  <Words>809</Words>
  <Application>Microsoft Office PowerPoint</Application>
  <PresentationFormat>On-screen Show (4:3)</PresentationFormat>
  <Paragraphs>116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Austin</vt:lpstr>
      <vt:lpstr>Progress Test 3 Review</vt:lpstr>
      <vt:lpstr>When using a Mechanical Washer, what should be done to ensure proper cleaning? </vt:lpstr>
      <vt:lpstr>1.   1. Separate Multi-level Trays 2.  Lids on trays should be opened 3. Instruments should be disassembled and opened 4.  Items should be washed on the appropriate cycle (check ___?) </vt:lpstr>
      <vt:lpstr>True or False? All items may be washed in the same cycle?</vt:lpstr>
      <vt:lpstr>FALSE!! Items are washed on the cycle appropriate to the device.  </vt:lpstr>
      <vt:lpstr>After each use </vt:lpstr>
      <vt:lpstr>Glutaraldehyde and ortho-phthalaldehyde(OPA)</vt:lpstr>
      <vt:lpstr>Chemical that is used on inantimate objects but does NOT kill spores.</vt:lpstr>
      <vt:lpstr>Used on living tissues, such as skin to slow growth of microorganisms.</vt:lpstr>
      <vt:lpstr>High-level disinfection does not kill spores, sterilization kills spores but not prions. </vt:lpstr>
      <vt:lpstr> You can clean without sterilizing or disinfecting, but you can’t sterilize or disinfect without cleaning. </vt:lpstr>
      <vt:lpstr>False!  You must decontaminate (clean) before disinfecting and sterilizing!</vt:lpstr>
      <vt:lpstr>False!  Disinfection does not kills spores, only sterilization does.</vt:lpstr>
      <vt:lpstr>Detergent – soap Disinfectant – chemical that kills most microorganisms except spores.  </vt:lpstr>
      <vt:lpstr>longer</vt:lpstr>
      <vt:lpstr>A sterilant  or sterilization agent is a physical item or a  chemical that has sufficient microbicidal activity to achieve sterility (kills spores).  A sterilant may be used in sterilization.  </vt:lpstr>
      <vt:lpstr>Acidity or Alkalinity</vt:lpstr>
      <vt:lpstr>A pH of 0-6 is acidic and a pH of 8-14 is alkaline</vt:lpstr>
      <vt:lpstr>Neutral or mildly alkaline</vt:lpstr>
      <vt:lpstr>Fatty deposits (lip =fat) </vt:lpstr>
      <vt:lpstr>Blood, mucous, feces, albumin </vt:lpstr>
      <vt:lpstr>Starch </vt:lpstr>
      <vt:lpstr>Cavitation  Ultra sonic cleaner</vt:lpstr>
      <vt:lpstr>Chrome plated, ebonized, made of plastic, cork, glass, wood, chrome, rubber</vt:lpstr>
      <vt:lpstr>Impingement Mechanical Washer</vt:lpstr>
      <vt:lpstr>instrument</vt:lpstr>
      <vt:lpstr>Waste capable of transmitting infectious disease.  It must be red bagged.  </vt:lpstr>
      <vt:lpstr>Sharps, materials contaminated with blood, urine, and other body secretions, human tissue and body parts, human blood and body fluids </vt:lpstr>
      <vt:lpstr>Critical Items</vt:lpstr>
      <vt:lpstr>Semi-Critical items</vt:lpstr>
      <vt:lpstr>Non-critical</vt:lpstr>
      <vt:lpstr>High-level</vt:lpstr>
      <vt:lpstr>Intermediate-level</vt:lpstr>
      <vt:lpstr>PowerPoint Presentation</vt:lpstr>
      <vt:lpstr>Disinfectants  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3 Review</dc:title>
  <dc:creator>Nelson, Samantha</dc:creator>
  <cp:lastModifiedBy>bkelso</cp:lastModifiedBy>
  <cp:revision>15</cp:revision>
  <dcterms:created xsi:type="dcterms:W3CDTF">2013-01-23T02:22:30Z</dcterms:created>
  <dcterms:modified xsi:type="dcterms:W3CDTF">2013-01-23T23:43:58Z</dcterms:modified>
</cp:coreProperties>
</file>