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6" r:id="rId4"/>
    <p:sldId id="288" r:id="rId5"/>
    <p:sldId id="289" r:id="rId6"/>
    <p:sldId id="290" r:id="rId7"/>
    <p:sldId id="257" r:id="rId8"/>
    <p:sldId id="258" r:id="rId9"/>
    <p:sldId id="259" r:id="rId10"/>
    <p:sldId id="260" r:id="rId11"/>
    <p:sldId id="261" r:id="rId12"/>
    <p:sldId id="264" r:id="rId13"/>
    <p:sldId id="279" r:id="rId14"/>
    <p:sldId id="280" r:id="rId15"/>
    <p:sldId id="281" r:id="rId16"/>
    <p:sldId id="282" r:id="rId17"/>
    <p:sldId id="283" r:id="rId18"/>
    <p:sldId id="284" r:id="rId19"/>
    <p:sldId id="262" r:id="rId20"/>
    <p:sldId id="263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87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124BD8A-B415-40E1-AEA0-5CB7E46CF16F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F659243-E183-4163-B630-57E1A54C97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3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996440"/>
          </a:xfrm>
        </p:spPr>
        <p:txBody>
          <a:bodyPr/>
          <a:lstStyle/>
          <a:p>
            <a:r>
              <a:rPr lang="en-US" dirty="0" smtClean="0"/>
              <a:t>NO!! Disinfection and Sterilization are two separate processes, and disinfection cannot kill spores like sterilization 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514600"/>
            <a:ext cx="7520940" cy="2165877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When marking instruments, Instrument </a:t>
            </a:r>
            <a:r>
              <a:rPr lang="en-US" sz="3600" dirty="0"/>
              <a:t>marking tape should be wrapped approximately ___________ times </a:t>
            </a:r>
            <a:r>
              <a:rPr lang="en-US" sz="3600" dirty="0" smtClean="0"/>
              <a:t>around </a:t>
            </a:r>
            <a:r>
              <a:rPr lang="en-US" sz="3600" dirty="0"/>
              <a:t>the device.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2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to 1 ½!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How is the decision made to sterilize or use high-level disinfection?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6184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according to the Spaulding Classification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The purpose of a suction </a:t>
            </a:r>
            <a:r>
              <a:rPr lang="en-US" sz="4800" dirty="0" err="1"/>
              <a:t>stylet</a:t>
            </a:r>
            <a:r>
              <a:rPr lang="en-US" sz="4800" dirty="0"/>
              <a:t> is </a:t>
            </a:r>
            <a:r>
              <a:rPr lang="en-US" sz="4800" dirty="0" smtClean="0"/>
              <a:t>to__________________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9692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unclog the suction during surgery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may instruments be marked?  </a:t>
            </a:r>
          </a:p>
          <a:p>
            <a:endParaRPr lang="en-US" sz="2800" dirty="0"/>
          </a:p>
          <a:p>
            <a:r>
              <a:rPr lang="en-US" sz="2800" dirty="0" smtClean="0"/>
              <a:t>1.</a:t>
            </a:r>
          </a:p>
          <a:p>
            <a:r>
              <a:rPr lang="en-US" sz="2800" dirty="0" smtClean="0"/>
              <a:t>2.</a:t>
            </a:r>
          </a:p>
          <a:p>
            <a:r>
              <a:rPr lang="en-US" sz="2800" dirty="0" smtClean="0"/>
              <a:t>3.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1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Instrument marking tape</a:t>
            </a:r>
            <a:br>
              <a:rPr lang="en-US" dirty="0" smtClean="0"/>
            </a:br>
            <a:r>
              <a:rPr lang="en-US" dirty="0" smtClean="0"/>
              <a:t>2. Acid etching</a:t>
            </a:r>
            <a:br>
              <a:rPr lang="en-US" dirty="0" smtClean="0"/>
            </a:br>
            <a:r>
              <a:rPr lang="en-US" dirty="0" smtClean="0"/>
              <a:t>3. Laser etching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71600"/>
            <a:ext cx="7520940" cy="3308877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What is wrong with electric etching/engraving?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264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damages the instrument and makes them more difficult to clean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7520940" cy="3579849"/>
          </a:xfrm>
        </p:spPr>
        <p:txBody>
          <a:bodyPr>
            <a:normAutofit/>
          </a:bodyPr>
          <a:lstStyle/>
          <a:p>
            <a:r>
              <a:rPr lang="en-US" sz="4800" dirty="0" smtClean="0"/>
              <a:t>Which lasts longer? Tungsten Carbide or Stainless Steel?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4571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Tungsten Carbide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Which would last longer?  Stainless Steel or Martensitic Steel?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41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n/a – they are the same thing!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These scissors have a black handle _________________.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3313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Microgrind</a:t>
            </a:r>
            <a:r>
              <a:rPr lang="en-US" dirty="0"/>
              <a:t>, or </a:t>
            </a:r>
            <a:r>
              <a:rPr lang="en-US" dirty="0" err="1"/>
              <a:t>Supercut</a:t>
            </a:r>
            <a:r>
              <a:rPr lang="en-US" dirty="0"/>
              <a:t> Scissors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4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processing powered surgical instruments:  </a:t>
            </a:r>
          </a:p>
          <a:p>
            <a:endParaRPr lang="en-US" dirty="0"/>
          </a:p>
          <a:p>
            <a:pPr>
              <a:buAutoNum type="arabicPeriod"/>
            </a:pPr>
            <a:r>
              <a:rPr lang="en-US" dirty="0" smtClean="0"/>
              <a:t>Never _________________.</a:t>
            </a:r>
          </a:p>
          <a:p>
            <a:pPr>
              <a:buAutoNum type="arabicPeriod"/>
            </a:pPr>
            <a:r>
              <a:rPr lang="en-US" dirty="0" smtClean="0"/>
              <a:t>Clean _________________.</a:t>
            </a:r>
          </a:p>
          <a:p>
            <a:pPr>
              <a:buAutoNum type="arabicPeriod"/>
            </a:pPr>
            <a:r>
              <a:rPr lang="en-US" dirty="0" smtClean="0"/>
              <a:t>Rinse__________________.</a:t>
            </a:r>
          </a:p>
          <a:p>
            <a:pPr>
              <a:buAutoNum type="arabicPeriod"/>
            </a:pPr>
            <a:r>
              <a:rPr lang="en-US" dirty="0" smtClean="0"/>
              <a:t>Use _____________________.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16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Detergents used in a mechanical washer should be______________________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854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31394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304800"/>
            <a:ext cx="7520940" cy="4724400"/>
          </a:xfrm>
        </p:spPr>
        <p:txBody>
          <a:bodyPr/>
          <a:lstStyle/>
          <a:p>
            <a:pPr>
              <a:buAutoNum type="arabicPeriod"/>
            </a:pPr>
            <a:r>
              <a:rPr lang="en-US" sz="2400" dirty="0" smtClean="0"/>
              <a:t>Never </a:t>
            </a:r>
            <a:r>
              <a:rPr lang="en-US" sz="2400" dirty="0"/>
              <a:t>immerse </a:t>
            </a:r>
            <a:r>
              <a:rPr lang="en-US" sz="2400" dirty="0" err="1"/>
              <a:t>handpieces</a:t>
            </a:r>
            <a:r>
              <a:rPr lang="en-US" sz="2400" dirty="0"/>
              <a:t>, attachments, or batteries in any solution, including water</a:t>
            </a:r>
            <a:r>
              <a:rPr lang="en-US" sz="2400" dirty="0" smtClean="0"/>
              <a:t>.</a:t>
            </a:r>
          </a:p>
          <a:p>
            <a:pPr>
              <a:buAutoNum type="arabicPeriod"/>
            </a:pPr>
            <a:r>
              <a:rPr lang="en-US" sz="2400" dirty="0" smtClean="0"/>
              <a:t>Clean </a:t>
            </a:r>
            <a:r>
              <a:rPr lang="en-US" sz="2400" dirty="0"/>
              <a:t>surgical debris from attachments and </a:t>
            </a:r>
            <a:r>
              <a:rPr lang="en-US" sz="2400" dirty="0" err="1"/>
              <a:t>handpieces</a:t>
            </a:r>
            <a:r>
              <a:rPr lang="en-US" sz="2400" dirty="0"/>
              <a:t> using a nylon brush and mild </a:t>
            </a:r>
            <a:r>
              <a:rPr lang="en-US" sz="2400" dirty="0" err="1" smtClean="0"/>
              <a:t>detegent</a:t>
            </a:r>
            <a:r>
              <a:rPr lang="en-US" sz="2400" dirty="0" smtClean="0"/>
              <a:t>.</a:t>
            </a:r>
          </a:p>
          <a:p>
            <a:pPr>
              <a:buAutoNum type="arabicPeriod"/>
            </a:pPr>
            <a:r>
              <a:rPr lang="en-US" sz="2400" dirty="0" smtClean="0"/>
              <a:t>Rinse </a:t>
            </a:r>
            <a:r>
              <a:rPr lang="en-US" sz="2400" dirty="0"/>
              <a:t>under running water while assuring that the water does not enter the </a:t>
            </a:r>
            <a:r>
              <a:rPr lang="en-US" sz="2400" dirty="0" smtClean="0"/>
              <a:t>battery </a:t>
            </a:r>
            <a:r>
              <a:rPr lang="en-US" sz="2400" dirty="0"/>
              <a:t>contact </a:t>
            </a:r>
            <a:r>
              <a:rPr lang="en-US" sz="2400" dirty="0" smtClean="0"/>
              <a:t>area.</a:t>
            </a:r>
          </a:p>
          <a:p>
            <a:pPr>
              <a:buAutoNum type="arabicPeriod"/>
            </a:pPr>
            <a:r>
              <a:rPr lang="en-US" sz="2400" dirty="0" smtClean="0"/>
              <a:t>Use </a:t>
            </a:r>
            <a:r>
              <a:rPr lang="en-US" sz="2400" dirty="0"/>
              <a:t>a decontamination battery to protect electrical components from moisture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087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Can most </a:t>
            </a:r>
            <a:r>
              <a:rPr lang="en-US" sz="4800" dirty="0"/>
              <a:t>endoscopes </a:t>
            </a:r>
            <a:r>
              <a:rPr lang="en-US" sz="4800" dirty="0" smtClean="0"/>
              <a:t>be </a:t>
            </a:r>
            <a:r>
              <a:rPr lang="en-US" sz="4800" dirty="0"/>
              <a:t>sterilized by high </a:t>
            </a:r>
            <a:r>
              <a:rPr lang="en-US" sz="4800" dirty="0" smtClean="0"/>
              <a:t>temperature</a:t>
            </a:r>
            <a:r>
              <a:rPr lang="en-US" sz="4800" dirty="0"/>
              <a:t>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33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No!  High temperature can damage the scopes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Which solutions </a:t>
            </a:r>
            <a:r>
              <a:rPr lang="en-US" sz="4800" dirty="0"/>
              <a:t>are both approved for the disinfection of </a:t>
            </a:r>
            <a:r>
              <a:rPr lang="en-US" sz="4800" dirty="0" smtClean="0"/>
              <a:t>endoscopes?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Glutaraldehyde</a:t>
            </a:r>
            <a:r>
              <a:rPr lang="en-US" dirty="0"/>
              <a:t> and </a:t>
            </a:r>
            <a:r>
              <a:rPr lang="en-US" dirty="0" err="1"/>
              <a:t>ortho-phthalaldehyde</a:t>
            </a:r>
            <a:r>
              <a:rPr lang="en-US" dirty="0"/>
              <a:t>(OPA)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The largest operating channel in a flexible endoscope is called </a:t>
            </a:r>
            <a:r>
              <a:rPr lang="en-US" sz="4800" dirty="0" smtClean="0"/>
              <a:t>: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7903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 "biopsy" channel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After use, loaner instrumentation must be </a:t>
            </a:r>
            <a:r>
              <a:rPr lang="en-US" sz="4400" dirty="0" smtClean="0"/>
              <a:t>____________________ </a:t>
            </a:r>
            <a:r>
              <a:rPr lang="en-US" sz="4400" dirty="0"/>
              <a:t>before it is shipped out.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6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decontaminated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dirty="0" smtClean="0"/>
              <a:t>Do all </a:t>
            </a:r>
            <a:r>
              <a:rPr lang="en-US" sz="6000" dirty="0"/>
              <a:t>flexible endoscopes have internal </a:t>
            </a:r>
            <a:r>
              <a:rPr lang="en-US" sz="6000" dirty="0" smtClean="0"/>
              <a:t>channels?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13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No, some do not.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must be done with flexible </a:t>
            </a:r>
            <a:r>
              <a:rPr lang="en-US" sz="3200" dirty="0"/>
              <a:t>endoscopes that fail a leak test </a:t>
            </a:r>
            <a:r>
              <a:rPr lang="en-US" sz="3200" dirty="0" smtClean="0"/>
              <a:t>?  Can you continue to use them?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338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is marked for repair, and must not be used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is the machine called that can be used to process endoscopes?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621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AER – Automated endoscope </a:t>
            </a:r>
            <a:r>
              <a:rPr lang="en-US" dirty="0" err="1" smtClean="0"/>
              <a:t>reprocessor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Can endoscopes be sterilized?  Why or Why Not?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3632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No, because they are easily damaged and the temperature is too high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Cystoscope</a:t>
            </a:r>
            <a:r>
              <a:rPr lang="en-US" sz="3600" dirty="0" smtClean="0"/>
              <a:t> involves the visualization of the _______________.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6306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Low-foaming and a neutral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will decrease the </a:t>
            </a:r>
            <a:r>
              <a:rPr lang="en-US" sz="4000" dirty="0"/>
              <a:t>likelihood of mineral scale </a:t>
            </a:r>
            <a:r>
              <a:rPr lang="en-US" sz="4000" dirty="0" smtClean="0"/>
              <a:t>deposits?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8713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Urethra and bladder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The </a:t>
            </a:r>
            <a:r>
              <a:rPr lang="en-US" sz="4000" dirty="0" err="1" smtClean="0"/>
              <a:t>Gastroscope</a:t>
            </a:r>
            <a:r>
              <a:rPr lang="en-US" sz="4000" dirty="0" smtClean="0"/>
              <a:t> is used to visualize the ___________________________.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8527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 part of the digestive tract (esophagus, stomach, duodenum)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Which scopes are used to visualize the colon?  Which is which?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245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0"/>
            <a:ext cx="7520940" cy="18288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Colonoscope</a:t>
            </a:r>
            <a:r>
              <a:rPr lang="en-US" dirty="0" smtClean="0"/>
              <a:t> </a:t>
            </a:r>
            <a:r>
              <a:rPr lang="en-US" dirty="0"/>
              <a:t>– visual inspection of the entire large intestine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sigmoidoscope</a:t>
            </a:r>
            <a:r>
              <a:rPr lang="en-US" dirty="0" smtClean="0"/>
              <a:t> – visual inspection of the lower part of the large intestine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905000"/>
            <a:ext cx="7520940" cy="2775477"/>
          </a:xfrm>
        </p:spPr>
        <p:txBody>
          <a:bodyPr/>
          <a:lstStyle/>
          <a:p>
            <a:r>
              <a:rPr lang="en-US" sz="3600" dirty="0" smtClean="0"/>
              <a:t>What should </a:t>
            </a:r>
            <a:r>
              <a:rPr lang="en-US" sz="3600" dirty="0"/>
              <a:t>be used to thoroughly </a:t>
            </a:r>
            <a:r>
              <a:rPr lang="en-US" sz="3600" dirty="0" smtClean="0"/>
              <a:t>rinse and remove </a:t>
            </a:r>
            <a:r>
              <a:rPr lang="en-US" sz="3600" dirty="0"/>
              <a:t>all traces of disinfectant from an endoscopes channels?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6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filtered water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the first  step when </a:t>
            </a:r>
            <a:r>
              <a:rPr lang="en-US" sz="3200" dirty="0"/>
              <a:t>processing flexible endoscopes?</a:t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930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</a:t>
            </a:r>
            <a:r>
              <a:rPr lang="en-US" dirty="0" smtClean="0"/>
              <a:t>cleaning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When are instruments lubricated?</a:t>
            </a:r>
          </a:p>
        </p:txBody>
      </p:sp>
    </p:spTree>
    <p:extLst>
      <p:ext uri="{BB962C8B-B14F-4D97-AF65-F5344CB8AC3E}">
        <p14:creationId xmlns:p14="http://schemas.microsoft.com/office/powerpoint/2010/main" val="73473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cleaning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Which are all the power sources for surgical instruments?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Electric, Battery &amp; Pneumatic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87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Softened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anything that can be disassembled must be </a:t>
            </a:r>
            <a:r>
              <a:rPr lang="en-US" sz="4000" dirty="0" smtClean="0"/>
              <a:t>_______________________</a:t>
            </a:r>
          </a:p>
          <a:p>
            <a:r>
              <a:rPr lang="en-US" sz="4000" dirty="0" smtClean="0"/>
              <a:t>during cleaning.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7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disassembled(taken apart)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do cleaning enzymes work?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886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57200"/>
            <a:ext cx="7520940" cy="9906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products </a:t>
            </a:r>
            <a:r>
              <a:rPr lang="en-US" dirty="0"/>
              <a:t>are commonly used to clean heavily soiled items they break down or "digest" large organic molecules to facilitate their removal.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676400"/>
            <a:ext cx="7520940" cy="300407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2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20940" cy="2743200"/>
          </a:xfrm>
        </p:spPr>
        <p:txBody>
          <a:bodyPr/>
          <a:lstStyle/>
          <a:p>
            <a:r>
              <a:rPr lang="en-US" dirty="0"/>
              <a:t>To achieve a reasonable level of disinfection, alcohol must used as an Intermediate-level disinfectant must remain in wet contact with the surface of the object being disinfected for a minimum for _________ minutes.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3048000"/>
            <a:ext cx="7520940" cy="163247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7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minutes!!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What is another name for 400 </a:t>
            </a:r>
            <a:r>
              <a:rPr lang="en-US" sz="4400" dirty="0"/>
              <a:t>series stainless steel </a:t>
            </a:r>
            <a:r>
              <a:rPr lang="en-US" sz="4400" dirty="0" smtClean="0"/>
              <a:t>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7998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Martensitic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Can disinfectants make </a:t>
            </a:r>
            <a:r>
              <a:rPr lang="en-US" sz="6000" dirty="0"/>
              <a:t>something </a:t>
            </a:r>
            <a:r>
              <a:rPr lang="en-US" sz="6000" dirty="0" smtClean="0"/>
              <a:t>sterile?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0739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345</TotalTime>
  <Words>576</Words>
  <Application>Microsoft Office PowerPoint</Application>
  <PresentationFormat>On-screen Show (4:3)</PresentationFormat>
  <Paragraphs>77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Angles</vt:lpstr>
      <vt:lpstr>Progress Test 3 Review</vt:lpstr>
      <vt:lpstr>PowerPoint Presentation</vt:lpstr>
      <vt:lpstr>Low-foaming and a neutral pH</vt:lpstr>
      <vt:lpstr>Softened water</vt:lpstr>
      <vt:lpstr>disassembled(taken apart)</vt:lpstr>
      <vt:lpstr>  products are commonly used to clean heavily soiled items they break down or "digest" large organic molecules to facilitate their removal. </vt:lpstr>
      <vt:lpstr>To achieve a reasonable level of disinfection, alcohol must used as an Intermediate-level disinfectant must remain in wet contact with the surface of the object being disinfected for a minimum for _________ minutes. </vt:lpstr>
      <vt:lpstr>5 minutes!!</vt:lpstr>
      <vt:lpstr>Martensitic</vt:lpstr>
      <vt:lpstr>NO!! Disinfection and Sterilization are two separate processes, and disinfection cannot kill spores like sterilization can</vt:lpstr>
      <vt:lpstr>1 to 1 ½!</vt:lpstr>
      <vt:lpstr>It’s according to the Spaulding Classification system</vt:lpstr>
      <vt:lpstr>unclog the suction during surgery</vt:lpstr>
      <vt:lpstr>1. Instrument marking tape 2. Acid etching 3. Laser etching</vt:lpstr>
      <vt:lpstr>It damages the instrument and makes them more difficult to clean</vt:lpstr>
      <vt:lpstr>Tungsten Carbide</vt:lpstr>
      <vt:lpstr>n/a – they are the same thing!</vt:lpstr>
      <vt:lpstr>Microgrind, or Supercut Scissors</vt:lpstr>
      <vt:lpstr>PowerPoint Presentation</vt:lpstr>
      <vt:lpstr>PowerPoint Presentation</vt:lpstr>
      <vt:lpstr>PowerPoint Presentation</vt:lpstr>
      <vt:lpstr>No!  High temperature can damage the scopes</vt:lpstr>
      <vt:lpstr>Glutaraldehyde and ortho-phthalaldehyde(OPA)</vt:lpstr>
      <vt:lpstr>instrument "biopsy" channel</vt:lpstr>
      <vt:lpstr>decontaminated</vt:lpstr>
      <vt:lpstr>No, some do not.</vt:lpstr>
      <vt:lpstr>It is marked for repair, and must not be used </vt:lpstr>
      <vt:lpstr>AER – Automated endoscope reprocessor</vt:lpstr>
      <vt:lpstr>No, because they are easily damaged and the temperature is too high</vt:lpstr>
      <vt:lpstr>Urethra and bladder</vt:lpstr>
      <vt:lpstr>Upper part of the digestive tract (esophagus, stomach, duodenum)</vt:lpstr>
      <vt:lpstr>   Colonoscope – visual inspection of the entire large intestine  sigmoidoscope – visual inspection of the lower part of the large intestine  </vt:lpstr>
      <vt:lpstr>filtered water </vt:lpstr>
      <vt:lpstr>Pre cleaning</vt:lpstr>
      <vt:lpstr>After cleaning</vt:lpstr>
      <vt:lpstr>Electric, Battery &amp; Pneumatic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3 Review</dc:title>
  <dc:creator>Nelson, Samantha</dc:creator>
  <cp:lastModifiedBy>bkelso</cp:lastModifiedBy>
  <cp:revision>12</cp:revision>
  <dcterms:created xsi:type="dcterms:W3CDTF">2013-01-24T01:07:35Z</dcterms:created>
  <dcterms:modified xsi:type="dcterms:W3CDTF">2013-05-03T01:32:02Z</dcterms:modified>
</cp:coreProperties>
</file>