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1" r:id="rId36"/>
    <p:sldId id="292" r:id="rId37"/>
    <p:sldId id="293" r:id="rId38"/>
    <p:sldId id="294" r:id="rId39"/>
    <p:sldId id="290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F1A98FC-D0DC-404C-B249-5EA1F06BC172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D7700BE-10D5-4907-9083-DA741CD717B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Progress Test 5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Review Part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8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Supply shortages,  emergency purchases (more expensive), negative impacts on patient care, hoarding, frequent handling.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</a:t>
            </a:r>
          </a:p>
          <a:p>
            <a:pPr marL="0" indent="0">
              <a:buNone/>
            </a:pPr>
            <a:r>
              <a:rPr lang="en-US" dirty="0" smtClean="0"/>
              <a:t>                              </a:t>
            </a:r>
            <a:r>
              <a:rPr lang="en-US" sz="8800" dirty="0" smtClean="0"/>
              <a:t> +         = ?         </a:t>
            </a:r>
            <a:endParaRPr lang="en-US" sz="88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1" name="Picture 3" descr="C:\Users\snelson\AppData\Local\Microsoft\Windows\Temporary Internet Files\Content.IE5\HCR3I7NE\MC90021731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52" y="1905000"/>
            <a:ext cx="1729130" cy="118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nelson\AppData\Local\Microsoft\Windows\Temporary Internet Files\Content.IE5\HCR3I7NE\MM900178298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431141"/>
            <a:ext cx="1419225" cy="98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95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Use Only (p. 348)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What is a PAR System?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42450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Periodic </a:t>
            </a:r>
            <a:r>
              <a:rPr lang="en-US" dirty="0" smtClean="0"/>
              <a:t>Automatic Replenishment </a:t>
            </a:r>
            <a:r>
              <a:rPr lang="en-US" dirty="0"/>
              <a:t>System</a:t>
            </a:r>
            <a:br>
              <a:rPr lang="en-US" dirty="0"/>
            </a:br>
            <a:r>
              <a:rPr lang="en-US" dirty="0"/>
              <a:t>Desired amount of products which should be on hand is </a:t>
            </a:r>
            <a:r>
              <a:rPr lang="en-US" dirty="0" smtClean="0"/>
              <a:t>established.  Personnel inventory each area , check the current supply on hand, and note the quantity available.  The amount needed to bring the quantity of supplies the desired level is determined and automatically replenished.</a:t>
            </a:r>
          </a:p>
          <a:p>
            <a:endParaRPr lang="en-US" dirty="0"/>
          </a:p>
          <a:p>
            <a:r>
              <a:rPr lang="en-US" dirty="0" smtClean="0"/>
              <a:t>What is automated replenishment?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3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92763"/>
          </a:xfrm>
        </p:spPr>
        <p:txBody>
          <a:bodyPr>
            <a:normAutofit/>
          </a:bodyPr>
          <a:lstStyle/>
          <a:p>
            <a:r>
              <a:rPr lang="en-US" sz="3600" dirty="0"/>
              <a:t>When an item is removed from inventory, it is automatically identified and tracked, when a </a:t>
            </a:r>
            <a:r>
              <a:rPr lang="en-US" sz="3600" dirty="0" smtClean="0"/>
              <a:t>reorder point is reached, a supply pick list is generated, and items are issued and transferred to the appropriate area. </a:t>
            </a:r>
          </a:p>
          <a:p>
            <a:r>
              <a:rPr 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9709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 this system, desired inventory items are placed on a cart which is assigned to a specific location and quantity.  A second, duplicate cart is maintained in another location and exchanged once daily to ensure that sufficient supplies are available at all times.  Commonly used to provide products for surgical procedures.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2116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Exchange Cart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Similar to the Exchange Cart System, but is generally used for one  special surgical case in the OR, not general supply replenishment.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07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cart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This term means immediately, or at once. 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07940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 (from Latin word “</a:t>
            </a:r>
            <a:r>
              <a:rPr lang="en-US" dirty="0" err="1" smtClean="0"/>
              <a:t>statim</a:t>
            </a:r>
            <a:r>
              <a:rPr lang="en-US" dirty="0" smtClean="0"/>
              <a:t>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this?  Which type of inventory system is it used in?  </a:t>
            </a:r>
            <a:endParaRPr lang="en-US" dirty="0"/>
          </a:p>
        </p:txBody>
      </p:sp>
      <p:pic>
        <p:nvPicPr>
          <p:cNvPr id="3075" name="Picture 3" descr="C:\Users\snelson\AppData\Local\Microsoft\Windows\Temporary Internet Files\Content.IE5\I4VVOWQF\MP900400547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288" y="2573338"/>
            <a:ext cx="390207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70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 code – automated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This tracking system uses radio waves to track items. 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58437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RFID – Radio Frequency Identification</a:t>
            </a:r>
            <a:br>
              <a:rPr lang="en-US" dirty="0" smtClean="0"/>
            </a:br>
            <a:r>
              <a:rPr lang="en-US" dirty="0" smtClean="0"/>
              <a:t>Where have you seen this used?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The department responsible for moving supplies throughout the facility. 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41239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What does “inventory” refer to? </a:t>
            </a:r>
          </a:p>
        </p:txBody>
      </p:sp>
    </p:spTree>
    <p:extLst>
      <p:ext uri="{BB962C8B-B14F-4D97-AF65-F5344CB8AC3E}">
        <p14:creationId xmlns:p14="http://schemas.microsoft.com/office/powerpoint/2010/main" val="9212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In this system, all incoming and issued supplies are tracked so that the quantity of supplies is known on an on-going basis. 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5032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Perpetual Inventory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True or False:  In ABC Analysis, the “A” Items represent the lowest number and percentage of the total inventory items, but the largest dollar value.  </a:t>
            </a:r>
            <a:endParaRPr lang="en-US" sz="4800" dirty="0"/>
          </a:p>
        </p:txBody>
      </p:sp>
      <p:pic>
        <p:nvPicPr>
          <p:cNvPr id="4098" name="Picture 2" descr="C:\Users\snelson\AppData\Local\Microsoft\Windows\Temporary Internet Files\Content.IE5\T7F0L0NA\MC900431582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048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21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True!  What does the “C” represent?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In this system,  items are stored a the facility but the supplier owns them and does not charge unless it is used or lost.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32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Consignment System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The _________________________________ represents the number of times per year that inventory is purchased, consumed, and replaced.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6102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Inventory turnover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If 100 items are ordered, and 92 are available, what is the Inventory Stock Out Rate? 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6483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8% (100% - 92%)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What is the Inventory Service Level – 100 items ordered and 92 available.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9313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92% - you have available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In </a:t>
            </a:r>
            <a:r>
              <a:rPr lang="en-US" sz="3600" dirty="0"/>
              <a:t>an ABC analysis system, </a:t>
            </a:r>
            <a:r>
              <a:rPr lang="en-US" sz="3600" dirty="0" smtClean="0"/>
              <a:t>which items </a:t>
            </a:r>
            <a:r>
              <a:rPr lang="en-US" sz="3600" dirty="0"/>
              <a:t>receive the most </a:t>
            </a:r>
            <a:r>
              <a:rPr lang="en-US" sz="3600" dirty="0" smtClean="0"/>
              <a:t>attention?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4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“A” items because they are the most expensive, then “B”, then “C”.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In this system, the minimum and the maximum amount of inventory that must be kept on hand is agreed upon.  When the minimum point is reached, one must reorder. 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9463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MIN/MAX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In this system, the minimal stock is kept on site, and delivered when needed.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02710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JUST-IN-TIME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 smtClean="0"/>
              <a:t>are </a:t>
            </a:r>
            <a:r>
              <a:rPr lang="en-US" dirty="0" smtClean="0"/>
              <a:t>some advantages to tracking patient care equipment?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78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Reusable and consumable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 smtClean="0"/>
              <a:t>What is a “stock out”?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9205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Can </a:t>
            </a:r>
            <a:r>
              <a:rPr lang="en-US" dirty="0"/>
              <a:t>prevent equipment shortages </a:t>
            </a:r>
            <a:br>
              <a:rPr lang="en-US" dirty="0"/>
            </a:br>
            <a:r>
              <a:rPr lang="en-US" dirty="0" smtClean="0"/>
              <a:t>Faster </a:t>
            </a:r>
            <a:r>
              <a:rPr lang="en-US" dirty="0"/>
              <a:t>than manual tracking systems.</a:t>
            </a:r>
            <a:br>
              <a:rPr lang="en-US" dirty="0"/>
            </a:br>
            <a:r>
              <a:rPr lang="en-US" dirty="0"/>
              <a:t>More effective for tracking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fontScale="92500" lnSpcReduction="10000"/>
          </a:bodyPr>
          <a:lstStyle/>
          <a:p>
            <a:r>
              <a:rPr lang="en-US" sz="6000" dirty="0"/>
              <a:t>Which organization requires that Preventative Maintenance Standards be established for patient care equipment? </a:t>
            </a:r>
          </a:p>
        </p:txBody>
      </p:sp>
    </p:spTree>
    <p:extLst>
      <p:ext uri="{BB962C8B-B14F-4D97-AF65-F5344CB8AC3E}">
        <p14:creationId xmlns:p14="http://schemas.microsoft.com/office/powerpoint/2010/main" val="322381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Joint Commission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Items due for Preventative Maintenance and those needing repair should be returned to: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06418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Biomed Department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6600" dirty="0" smtClean="0"/>
              <a:t>What is the name of the patient care equipment that pumps heated or cooled water to raise or lower body temperature? 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17775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Hypothermia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What is a PCA?  What does it do? 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85566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Patient Controlled Analgesia Pump</a:t>
            </a:r>
            <a:br>
              <a:rPr lang="en-US" dirty="0" smtClean="0"/>
            </a:br>
            <a:r>
              <a:rPr lang="en-US" dirty="0" smtClean="0"/>
              <a:t>Provides for automatic (self) administration of pain medication.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All patient care equipment dispensed for use must be considered _______________, and handled as such.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714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CONTAMINATED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After a piece of patient care equipment is used with a patient, and is no longer needed, what is the procedure? 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08921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CSTs make rounds to pick up soiled equipment and transport to CS to be decontaminated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8000" dirty="0"/>
              <a:t>How do you process patient care equipment?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Throw away all disposable items at point-of-use.</a:t>
            </a:r>
          </a:p>
          <a:p>
            <a:r>
              <a:rPr lang="en-US" dirty="0" smtClean="0"/>
              <a:t>2. Transport according to soiled item transport guidelines.</a:t>
            </a:r>
          </a:p>
          <a:p>
            <a:r>
              <a:rPr lang="en-US" dirty="0" smtClean="0"/>
              <a:t>2. Follow the manufacturers recommendations.</a:t>
            </a:r>
          </a:p>
          <a:p>
            <a:r>
              <a:rPr lang="en-US" dirty="0" smtClean="0"/>
              <a:t>3.  Clean all surfaces – cords, switches, crevices</a:t>
            </a:r>
          </a:p>
          <a:p>
            <a:r>
              <a:rPr lang="en-US" dirty="0" smtClean="0"/>
              <a:t>4. Inspect for hazards – cracked or frayed cords, missing electrical prongs, damaged switches, cracks or dents.  </a:t>
            </a:r>
          </a:p>
          <a:p>
            <a:r>
              <a:rPr lang="en-US" dirty="0" smtClean="0"/>
              <a:t>5. Prepare unit for patient use. 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406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If a unit is nonfunctioning, it should be ______________________________ and routed to the ________ Department. 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0852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Tagged for repair</a:t>
            </a:r>
            <a:br>
              <a:rPr lang="en-US" dirty="0" smtClean="0"/>
            </a:br>
            <a:r>
              <a:rPr lang="en-US" dirty="0" smtClean="0"/>
              <a:t>The Biomed Department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Patient care equipment should be stored in a ________________________ state.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4386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Stock out = out of stock</a:t>
            </a:r>
            <a:br>
              <a:rPr lang="en-US" dirty="0" smtClean="0"/>
            </a:br>
            <a:r>
              <a:rPr lang="en-US" dirty="0" smtClean="0"/>
              <a:t>Items are not available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Is it better to have a high stock out rate or a low stock out rate?</a:t>
            </a:r>
          </a:p>
          <a:p>
            <a:r>
              <a:rPr lang="en-US" sz="4400" dirty="0" smtClean="0"/>
              <a:t>True or False? High stock out rates increases patient/customers satisfaction.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20918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Ready-to-use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What may be needed to be done to prepare patient care equipment for patient use? 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26719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Assembly, new disposables (tubing, pads), check/replace batteries, fill with 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The___________________________________requires that the healthcare facility report malfunctions of medical devices that have contributed to patient injury, illness, and/or death to the manufacturer and the FDA.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1510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Safe Medical Devices Act of 1990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What is Preventative Maintenance? 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98593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Identify potential problems before they occur.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What is outsourcing? 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77555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Hospital equipment managed by an </a:t>
            </a:r>
            <a:r>
              <a:rPr lang="en-US" smtClean="0"/>
              <a:t>external entity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04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2362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It is better to have a LOW stock out rate, this means that you rarely run out of stock.  </a:t>
            </a:r>
            <a:br>
              <a:rPr lang="en-US" dirty="0" smtClean="0"/>
            </a:br>
            <a:r>
              <a:rPr lang="en-US" dirty="0" smtClean="0"/>
              <a:t>FALSE!  High Stock Out rates DECREASE patient satisfaction, as running out of stock may postpone/delay procedures.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What is an asset? 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575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Accounting Items: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90102"/>
            <a:ext cx="8229600" cy="4525963"/>
          </a:xfrm>
        </p:spPr>
        <p:txBody>
          <a:bodyPr/>
          <a:lstStyle/>
          <a:p>
            <a:r>
              <a:rPr lang="en-US" dirty="0" smtClean="0"/>
              <a:t>Asset – items of value owned by the organization</a:t>
            </a:r>
          </a:p>
          <a:p>
            <a:endParaRPr lang="en-US" dirty="0"/>
          </a:p>
          <a:p>
            <a:r>
              <a:rPr lang="en-US" dirty="0" smtClean="0"/>
              <a:t>Consumable inventory – items that are consumed(used up) as services are provided ---wrapping supplies, chemicals, etc.</a:t>
            </a:r>
          </a:p>
          <a:p>
            <a:endParaRPr lang="en-US" dirty="0"/>
          </a:p>
          <a:p>
            <a:r>
              <a:rPr lang="en-US" dirty="0" smtClean="0"/>
              <a:t>Reusable Inventory –items that can be reused--medical devices, sterilization containers, etc.  </a:t>
            </a:r>
          </a:p>
          <a:p>
            <a:endParaRPr lang="en-US" dirty="0"/>
          </a:p>
          <a:p>
            <a:r>
              <a:rPr lang="en-US" dirty="0" smtClean="0"/>
              <a:t>Capital Equipment – Expensive items, advance planning need to purchase them—sterilizers, washers., etc.  </a:t>
            </a:r>
            <a:endParaRPr lang="en-US" dirty="0"/>
          </a:p>
        </p:txBody>
      </p:sp>
      <p:pic>
        <p:nvPicPr>
          <p:cNvPr id="1026" name="Picture 2" descr="C:\Users\snelson\AppData\Local\Microsoft\Windows\Temporary Internet Files\Content.IE5\I4VVOWQF\MC90043253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410057"/>
            <a:ext cx="838057" cy="83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nelson\AppData\Local\Microsoft\Windows\Temporary Internet Files\Content.IE5\DA3X085P\MC90019657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424" y="5486400"/>
            <a:ext cx="1194750" cy="106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02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Accounting </a:t>
            </a:r>
            <a:r>
              <a:rPr lang="en-US" dirty="0" err="1" smtClean="0"/>
              <a:t>cont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Official Inventory -   found in warehouses, CS areas and storerooms, and satellite storage areas</a:t>
            </a:r>
          </a:p>
          <a:p>
            <a:endParaRPr lang="en-US" dirty="0"/>
          </a:p>
          <a:p>
            <a:r>
              <a:rPr lang="en-US" dirty="0" smtClean="0"/>
              <a:t>Unofficial inventory – found in user areas, surgical locations, labs.  These items have already been expensed/charged  to the department.  </a:t>
            </a:r>
          </a:p>
          <a:p>
            <a:endParaRPr lang="en-US" dirty="0"/>
          </a:p>
          <a:p>
            <a:r>
              <a:rPr lang="en-US" dirty="0" smtClean="0"/>
              <a:t>Current Asset – expected to be used within a year. </a:t>
            </a:r>
          </a:p>
        </p:txBody>
      </p:sp>
    </p:spTree>
    <p:extLst>
      <p:ext uri="{BB962C8B-B14F-4D97-AF65-F5344CB8AC3E}">
        <p14:creationId xmlns:p14="http://schemas.microsoft.com/office/powerpoint/2010/main" val="66200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problem with having too much inventory?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87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 much cash invested in </a:t>
            </a:r>
            <a:r>
              <a:rPr lang="en-US" dirty="0" smtClean="0"/>
              <a:t>stock</a:t>
            </a:r>
          </a:p>
          <a:p>
            <a:r>
              <a:rPr lang="en-US" dirty="0" smtClean="0"/>
              <a:t>May need to borrow money to pay suppliers</a:t>
            </a:r>
          </a:p>
          <a:p>
            <a:r>
              <a:rPr lang="en-US" dirty="0" smtClean="0"/>
              <a:t>Need more space to store supplies </a:t>
            </a:r>
          </a:p>
          <a:p>
            <a:r>
              <a:rPr lang="en-US" dirty="0" smtClean="0"/>
              <a:t>Greater risks of damage, loss, obscelence (no longer used/needed), theft.</a:t>
            </a:r>
          </a:p>
          <a:p>
            <a:r>
              <a:rPr lang="en-US" dirty="0" smtClean="0"/>
              <a:t>More time to manage inventory</a:t>
            </a:r>
          </a:p>
          <a:p>
            <a:endParaRPr lang="en-US" dirty="0"/>
          </a:p>
          <a:p>
            <a:r>
              <a:rPr lang="en-US" sz="4000" dirty="0" smtClean="0"/>
              <a:t>What happens with too little inventory?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406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246</TotalTime>
  <Words>1064</Words>
  <Application>Microsoft Office PowerPoint</Application>
  <PresentationFormat>On-screen Show (4:3)</PresentationFormat>
  <Paragraphs>106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Thatch</vt:lpstr>
      <vt:lpstr>Progress Test 5 </vt:lpstr>
      <vt:lpstr>PowerPoint Presentation</vt:lpstr>
      <vt:lpstr>Reusable and consumable items</vt:lpstr>
      <vt:lpstr>Stock out = out of stock Items are not available</vt:lpstr>
      <vt:lpstr>     It is better to have a LOW stock out rate, this means that you rarely run out of stock.   FALSE!  High Stock Out rates DECREASE patient satisfaction, as running out of stock may postpone/delay procedures.   </vt:lpstr>
      <vt:lpstr>Accounting Items:</vt:lpstr>
      <vt:lpstr>Accounting cont</vt:lpstr>
      <vt:lpstr>PowerPoint Presentation</vt:lpstr>
      <vt:lpstr> </vt:lpstr>
      <vt:lpstr>Supply shortages,  emergency purchases (more expensive), negative impacts on patient care, hoarding, frequent handling. </vt:lpstr>
      <vt:lpstr>Single Use Only (p. 348)</vt:lpstr>
      <vt:lpstr>PowerPoint Presentation</vt:lpstr>
      <vt:lpstr>PowerPoint Presentation</vt:lpstr>
      <vt:lpstr>PowerPoint Presentation</vt:lpstr>
      <vt:lpstr>Exchange Cart System</vt:lpstr>
      <vt:lpstr>Case cart system</vt:lpstr>
      <vt:lpstr>STAT (from Latin word “statim”)</vt:lpstr>
      <vt:lpstr>Bar code – automated systems</vt:lpstr>
      <vt:lpstr>RFID – Radio Frequency Identification Where have you seen this used?</vt:lpstr>
      <vt:lpstr>DISTRIBUTION</vt:lpstr>
      <vt:lpstr>Perpetual Inventory System</vt:lpstr>
      <vt:lpstr>True!  What does the “C” represent?</vt:lpstr>
      <vt:lpstr>Consignment System </vt:lpstr>
      <vt:lpstr>Inventory turnover rate</vt:lpstr>
      <vt:lpstr>8% (100% - 92%)</vt:lpstr>
      <vt:lpstr>92% - you have available</vt:lpstr>
      <vt:lpstr>The “A” items because they are the most expensive, then “B”, then “C”.</vt:lpstr>
      <vt:lpstr>MIN/MAX</vt:lpstr>
      <vt:lpstr>JUST-IN-TIME</vt:lpstr>
      <vt:lpstr>Can prevent equipment shortages  Faster than manual tracking systems. More effective for tracking data</vt:lpstr>
      <vt:lpstr>Joint Commission </vt:lpstr>
      <vt:lpstr>The Biomed Department </vt:lpstr>
      <vt:lpstr>Hypothermia Unit</vt:lpstr>
      <vt:lpstr>Patient Controlled Analgesia Pump Provides for automatic (self) administration of pain medication.  </vt:lpstr>
      <vt:lpstr>CONTAMINATED</vt:lpstr>
      <vt:lpstr>CSTs make rounds to pick up soiled equipment and transport to CS to be decontaminated</vt:lpstr>
      <vt:lpstr>PowerPoint Presentation</vt:lpstr>
      <vt:lpstr>PowerPoint Presentation</vt:lpstr>
      <vt:lpstr>Tagged for repair The Biomed Department</vt:lpstr>
      <vt:lpstr>Ready-to-use</vt:lpstr>
      <vt:lpstr>Assembly, new disposables (tubing, pads), check/replace batteries, fill with water</vt:lpstr>
      <vt:lpstr>The Safe Medical Devices Act of 1990</vt:lpstr>
      <vt:lpstr>Identify potential problems before they occur.  </vt:lpstr>
      <vt:lpstr>Hospital equipment managed by an external entity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Test 5</dc:title>
  <dc:creator>Nelson, Samantha</dc:creator>
  <cp:lastModifiedBy>bkelso</cp:lastModifiedBy>
  <cp:revision>22</cp:revision>
  <dcterms:created xsi:type="dcterms:W3CDTF">2013-02-06T00:49:47Z</dcterms:created>
  <dcterms:modified xsi:type="dcterms:W3CDTF">2013-02-07T23:46:05Z</dcterms:modified>
</cp:coreProperties>
</file>