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1" r:id="rId36"/>
    <p:sldId id="292" r:id="rId37"/>
    <p:sldId id="293" r:id="rId38"/>
    <p:sldId id="294" r:id="rId39"/>
    <p:sldId id="290" r:id="rId40"/>
    <p:sldId id="295" r:id="rId41"/>
    <p:sldId id="296" r:id="rId42"/>
    <p:sldId id="297" r:id="rId43"/>
    <p:sldId id="298" r:id="rId44"/>
    <p:sldId id="299" r:id="rId4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390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5" name="Group 94"/>
          <p:cNvGrpSpPr/>
          <p:nvPr/>
        </p:nvGrpSpPr>
        <p:grpSpPr>
          <a:xfrm>
            <a:off x="0" y="-30477"/>
            <a:ext cx="9067800" cy="6889273"/>
            <a:chOff x="0" y="-30477"/>
            <a:chExt cx="9067800" cy="6889273"/>
          </a:xfrm>
        </p:grpSpPr>
        <p:cxnSp>
          <p:nvCxnSpPr>
            <p:cNvPr id="110" name="Straight Connector 109"/>
            <p:cNvCxnSpPr/>
            <p:nvPr/>
          </p:nvCxnSpPr>
          <p:spPr>
            <a:xfrm rot="16200000" flipH="1">
              <a:off x="-14478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7" name="Straight Connector 176"/>
            <p:cNvCxnSpPr/>
            <p:nvPr/>
          </p:nvCxnSpPr>
          <p:spPr>
            <a:xfrm rot="16200000" flipH="1">
              <a:off x="-16383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8" name="Straight Connector 177"/>
            <p:cNvCxnSpPr/>
            <p:nvPr/>
          </p:nvCxnSpPr>
          <p:spPr>
            <a:xfrm rot="5400000">
              <a:off x="-14859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1" name="Straight Connector 180"/>
            <p:cNvCxnSpPr/>
            <p:nvPr/>
          </p:nvCxnSpPr>
          <p:spPr>
            <a:xfrm rot="5400000">
              <a:off x="-3238500" y="3314700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2" name="Straight Connector 181"/>
            <p:cNvCxnSpPr/>
            <p:nvPr/>
          </p:nvCxnSpPr>
          <p:spPr>
            <a:xfrm rot="16200000" flipH="1">
              <a:off x="-3314700" y="3314700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3" name="Straight Connector 182"/>
            <p:cNvCxnSpPr/>
            <p:nvPr/>
          </p:nvCxnSpPr>
          <p:spPr>
            <a:xfrm rot="16200000" flipH="1">
              <a:off x="-1371600" y="2971800"/>
              <a:ext cx="6858000" cy="9144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4" name="Straight Connector 183"/>
            <p:cNvCxnSpPr/>
            <p:nvPr/>
          </p:nvCxnSpPr>
          <p:spPr>
            <a:xfrm rot="16200000" flipH="1">
              <a:off x="-2819400" y="3200400"/>
              <a:ext cx="6858000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5" name="Straight Connector 184"/>
            <p:cNvCxnSpPr/>
            <p:nvPr/>
          </p:nvCxnSpPr>
          <p:spPr>
            <a:xfrm rot="5400000">
              <a:off x="-2705099" y="3238500"/>
              <a:ext cx="6858000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6" name="Straight Connector 185"/>
            <p:cNvCxnSpPr/>
            <p:nvPr/>
          </p:nvCxnSpPr>
          <p:spPr>
            <a:xfrm rot="16200000" flipH="1">
              <a:off x="-2133600" y="3200400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7" name="Straight Connector 186"/>
            <p:cNvCxnSpPr/>
            <p:nvPr/>
          </p:nvCxnSpPr>
          <p:spPr>
            <a:xfrm rot="16200000" flipH="1">
              <a:off x="-31242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8" name="Straight Connector 187"/>
            <p:cNvCxnSpPr/>
            <p:nvPr/>
          </p:nvCxnSpPr>
          <p:spPr>
            <a:xfrm rot="16200000" flipH="1">
              <a:off x="-1828799" y="3352799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9" name="Straight Connector 188"/>
            <p:cNvCxnSpPr/>
            <p:nvPr/>
          </p:nvCxnSpPr>
          <p:spPr>
            <a:xfrm rot="16200000" flipH="1">
              <a:off x="-28194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0" name="Straight Connector 189"/>
            <p:cNvCxnSpPr/>
            <p:nvPr/>
          </p:nvCxnSpPr>
          <p:spPr>
            <a:xfrm rot="16200000" flipH="1">
              <a:off x="-2438400" y="3124200"/>
              <a:ext cx="6858000" cy="609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5" name="Straight Connector 164"/>
            <p:cNvCxnSpPr/>
            <p:nvPr/>
          </p:nvCxnSpPr>
          <p:spPr>
            <a:xfrm rot="5400000">
              <a:off x="-1731645" y="2722245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6" name="Straight Connector 165"/>
            <p:cNvCxnSpPr/>
            <p:nvPr/>
          </p:nvCxnSpPr>
          <p:spPr>
            <a:xfrm rot="5400000">
              <a:off x="-1142048" y="3277552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9" name="Straight Connector 168"/>
            <p:cNvCxnSpPr/>
            <p:nvPr/>
          </p:nvCxnSpPr>
          <p:spPr>
            <a:xfrm rot="5400000">
              <a:off x="-9144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3" name="Straight Connector 172"/>
            <p:cNvCxnSpPr/>
            <p:nvPr/>
          </p:nvCxnSpPr>
          <p:spPr>
            <a:xfrm rot="5400000">
              <a:off x="-1855470" y="3227070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1" name="Straight Connector 120"/>
            <p:cNvCxnSpPr/>
            <p:nvPr/>
          </p:nvCxnSpPr>
          <p:spPr>
            <a:xfrm rot="16200000" flipH="1">
              <a:off x="-2643187" y="3252788"/>
              <a:ext cx="6858000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5" name="Straight Connector 144"/>
            <p:cNvCxnSpPr/>
            <p:nvPr/>
          </p:nvCxnSpPr>
          <p:spPr>
            <a:xfrm rot="16200000" flipH="1">
              <a:off x="-1954530" y="3326130"/>
              <a:ext cx="6858000" cy="20574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Straight Connector 107"/>
            <p:cNvCxnSpPr/>
            <p:nvPr/>
          </p:nvCxnSpPr>
          <p:spPr>
            <a:xfrm rot="16200000" flipH="1">
              <a:off x="-23622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9" name="Straight Connector 208"/>
            <p:cNvCxnSpPr/>
            <p:nvPr/>
          </p:nvCxnSpPr>
          <p:spPr>
            <a:xfrm rot="16200000" flipH="1">
              <a:off x="-21336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0" name="Straight Connector 209"/>
            <p:cNvCxnSpPr/>
            <p:nvPr/>
          </p:nvCxnSpPr>
          <p:spPr>
            <a:xfrm rot="16200000" flipH="1">
              <a:off x="10668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1" name="Straight Connector 210"/>
            <p:cNvCxnSpPr/>
            <p:nvPr/>
          </p:nvCxnSpPr>
          <p:spPr>
            <a:xfrm rot="16200000" flipH="1">
              <a:off x="8763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2" name="Straight Connector 211"/>
            <p:cNvCxnSpPr/>
            <p:nvPr/>
          </p:nvCxnSpPr>
          <p:spPr>
            <a:xfrm rot="5400000">
              <a:off x="1028700" y="3238500"/>
              <a:ext cx="6858000" cy="3810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3" name="Straight Connector 212"/>
            <p:cNvCxnSpPr/>
            <p:nvPr/>
          </p:nvCxnSpPr>
          <p:spPr>
            <a:xfrm rot="5400000">
              <a:off x="-723900" y="3314700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4" name="Straight Connector 213"/>
            <p:cNvCxnSpPr/>
            <p:nvPr/>
          </p:nvCxnSpPr>
          <p:spPr>
            <a:xfrm rot="16200000" flipH="1">
              <a:off x="-800100" y="3314700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5" name="Straight Connector 214"/>
            <p:cNvCxnSpPr/>
            <p:nvPr/>
          </p:nvCxnSpPr>
          <p:spPr>
            <a:xfrm rot="5400000">
              <a:off x="-152400" y="3429000"/>
              <a:ext cx="6858000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6" name="Straight Connector 215"/>
            <p:cNvCxnSpPr/>
            <p:nvPr/>
          </p:nvCxnSpPr>
          <p:spPr>
            <a:xfrm rot="16200000" flipH="1">
              <a:off x="-304800" y="3200400"/>
              <a:ext cx="6858000" cy="4572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7" name="Straight Connector 216"/>
            <p:cNvCxnSpPr/>
            <p:nvPr/>
          </p:nvCxnSpPr>
          <p:spPr>
            <a:xfrm rot="5400000">
              <a:off x="-190499" y="3238500"/>
              <a:ext cx="6858000" cy="3810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8" name="Straight Connector 217"/>
            <p:cNvCxnSpPr/>
            <p:nvPr/>
          </p:nvCxnSpPr>
          <p:spPr>
            <a:xfrm rot="16200000" flipH="1">
              <a:off x="381000" y="3200400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9" name="Straight Connector 218"/>
            <p:cNvCxnSpPr/>
            <p:nvPr/>
          </p:nvCxnSpPr>
          <p:spPr>
            <a:xfrm rot="16200000" flipH="1">
              <a:off x="-6096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0" name="Straight Connector 219"/>
            <p:cNvCxnSpPr/>
            <p:nvPr/>
          </p:nvCxnSpPr>
          <p:spPr>
            <a:xfrm rot="16200000" flipH="1">
              <a:off x="685801" y="3352799"/>
              <a:ext cx="6858000" cy="152401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1" name="Straight Connector 220"/>
            <p:cNvCxnSpPr/>
            <p:nvPr/>
          </p:nvCxnSpPr>
          <p:spPr>
            <a:xfrm rot="16200000" flipH="1">
              <a:off x="-3048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2" name="Straight Connector 221"/>
            <p:cNvCxnSpPr/>
            <p:nvPr/>
          </p:nvCxnSpPr>
          <p:spPr>
            <a:xfrm rot="5400000">
              <a:off x="-1028700" y="3314700"/>
              <a:ext cx="6858000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3" name="Straight Connector 222"/>
            <p:cNvCxnSpPr/>
            <p:nvPr/>
          </p:nvCxnSpPr>
          <p:spPr>
            <a:xfrm rot="5400000">
              <a:off x="782955" y="2722245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4" name="Straight Connector 223"/>
            <p:cNvCxnSpPr/>
            <p:nvPr/>
          </p:nvCxnSpPr>
          <p:spPr>
            <a:xfrm rot="5400000">
              <a:off x="1372552" y="3277552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5" name="Straight Connector 224"/>
            <p:cNvCxnSpPr/>
            <p:nvPr/>
          </p:nvCxnSpPr>
          <p:spPr>
            <a:xfrm rot="5400000">
              <a:off x="16002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6" name="Straight Connector 225"/>
            <p:cNvCxnSpPr/>
            <p:nvPr/>
          </p:nvCxnSpPr>
          <p:spPr>
            <a:xfrm rot="5400000">
              <a:off x="659130" y="3227070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7" name="Straight Connector 226"/>
            <p:cNvCxnSpPr/>
            <p:nvPr/>
          </p:nvCxnSpPr>
          <p:spPr>
            <a:xfrm rot="16200000" flipH="1">
              <a:off x="-128587" y="3252788"/>
              <a:ext cx="6858000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8" name="Straight Connector 227"/>
            <p:cNvCxnSpPr/>
            <p:nvPr/>
          </p:nvCxnSpPr>
          <p:spPr>
            <a:xfrm rot="16200000" flipH="1">
              <a:off x="560070" y="3326130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9" name="Straight Connector 228"/>
            <p:cNvCxnSpPr/>
            <p:nvPr/>
          </p:nvCxnSpPr>
          <p:spPr>
            <a:xfrm rot="16200000" flipH="1">
              <a:off x="1524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0" name="Straight Connector 229"/>
            <p:cNvCxnSpPr/>
            <p:nvPr/>
          </p:nvCxnSpPr>
          <p:spPr>
            <a:xfrm rot="16200000" flipH="1">
              <a:off x="3810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7" name="Straight Connector 236"/>
            <p:cNvCxnSpPr/>
            <p:nvPr/>
          </p:nvCxnSpPr>
          <p:spPr>
            <a:xfrm rot="16200000" flipH="1">
              <a:off x="2743200" y="3352801"/>
              <a:ext cx="6858000" cy="1524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8" name="Straight Connector 237"/>
            <p:cNvCxnSpPr/>
            <p:nvPr/>
          </p:nvCxnSpPr>
          <p:spPr>
            <a:xfrm rot="16200000" flipH="1">
              <a:off x="2095501" y="3238501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9" name="Straight Connector 238"/>
            <p:cNvCxnSpPr/>
            <p:nvPr/>
          </p:nvCxnSpPr>
          <p:spPr>
            <a:xfrm rot="5400000">
              <a:off x="2705100" y="3238501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0" name="Straight Connector 239"/>
            <p:cNvCxnSpPr/>
            <p:nvPr/>
          </p:nvCxnSpPr>
          <p:spPr>
            <a:xfrm rot="5400000">
              <a:off x="1828801" y="3276600"/>
              <a:ext cx="6857999" cy="3048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1" name="Straight Connector 240"/>
            <p:cNvCxnSpPr/>
            <p:nvPr/>
          </p:nvCxnSpPr>
          <p:spPr>
            <a:xfrm rot="16200000" flipH="1">
              <a:off x="1066800" y="3200402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2" name="Straight Connector 241"/>
            <p:cNvCxnSpPr/>
            <p:nvPr/>
          </p:nvCxnSpPr>
          <p:spPr>
            <a:xfrm rot="16200000" flipH="1">
              <a:off x="2362201" y="3352800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3" name="Straight Connector 242"/>
            <p:cNvCxnSpPr/>
            <p:nvPr/>
          </p:nvCxnSpPr>
          <p:spPr>
            <a:xfrm rot="5400000">
              <a:off x="2646045" y="2722246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56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4" name="Straight Connector 243"/>
            <p:cNvCxnSpPr/>
            <p:nvPr/>
          </p:nvCxnSpPr>
          <p:spPr>
            <a:xfrm rot="5400000">
              <a:off x="3048952" y="3277553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5" name="Straight Connector 244"/>
            <p:cNvCxnSpPr/>
            <p:nvPr/>
          </p:nvCxnSpPr>
          <p:spPr>
            <a:xfrm rot="5400000">
              <a:off x="2895600" y="3276601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6" name="Straight Connector 245"/>
            <p:cNvCxnSpPr/>
            <p:nvPr/>
          </p:nvCxnSpPr>
          <p:spPr>
            <a:xfrm rot="5400000">
              <a:off x="2388870" y="3227071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7" name="Straight Connector 246"/>
            <p:cNvCxnSpPr/>
            <p:nvPr/>
          </p:nvCxnSpPr>
          <p:spPr>
            <a:xfrm rot="16200000" flipH="1">
              <a:off x="2236470" y="3326131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8" name="Straight Connector 247"/>
            <p:cNvCxnSpPr/>
            <p:nvPr/>
          </p:nvCxnSpPr>
          <p:spPr>
            <a:xfrm rot="16200000" flipH="1">
              <a:off x="1752600" y="3352801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9" name="Straight Connector 248"/>
            <p:cNvCxnSpPr/>
            <p:nvPr/>
          </p:nvCxnSpPr>
          <p:spPr>
            <a:xfrm rot="16200000" flipH="1">
              <a:off x="19812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0" name="Straight Connector 249"/>
            <p:cNvCxnSpPr/>
            <p:nvPr/>
          </p:nvCxnSpPr>
          <p:spPr>
            <a:xfrm rot="5400000">
              <a:off x="3467100" y="3314701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1" name="Straight Connector 250"/>
            <p:cNvCxnSpPr/>
            <p:nvPr/>
          </p:nvCxnSpPr>
          <p:spPr>
            <a:xfrm rot="16200000" flipH="1">
              <a:off x="3467099" y="3314701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2" name="Straight Connector 251"/>
            <p:cNvCxnSpPr/>
            <p:nvPr/>
          </p:nvCxnSpPr>
          <p:spPr>
            <a:xfrm rot="5400000">
              <a:off x="4038600" y="3429001"/>
              <a:ext cx="6858000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3" name="Straight Connector 252"/>
            <p:cNvCxnSpPr/>
            <p:nvPr/>
          </p:nvCxnSpPr>
          <p:spPr>
            <a:xfrm rot="16200000" flipH="1">
              <a:off x="3886200" y="3200401"/>
              <a:ext cx="6858000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4" name="Straight Connector 253"/>
            <p:cNvCxnSpPr/>
            <p:nvPr/>
          </p:nvCxnSpPr>
          <p:spPr>
            <a:xfrm rot="5400000">
              <a:off x="4000501" y="3238501"/>
              <a:ext cx="6858000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5" name="Straight Connector 254"/>
            <p:cNvCxnSpPr/>
            <p:nvPr/>
          </p:nvCxnSpPr>
          <p:spPr>
            <a:xfrm rot="16200000" flipH="1">
              <a:off x="4572000" y="3200401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7" name="Straight Connector 256"/>
            <p:cNvCxnSpPr/>
            <p:nvPr/>
          </p:nvCxnSpPr>
          <p:spPr>
            <a:xfrm rot="16200000" flipH="1">
              <a:off x="37338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8" name="Straight Connector 257"/>
            <p:cNvCxnSpPr/>
            <p:nvPr/>
          </p:nvCxnSpPr>
          <p:spPr>
            <a:xfrm rot="5400000">
              <a:off x="3619500" y="3314700"/>
              <a:ext cx="6858000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9" name="Straight Connector 258"/>
            <p:cNvCxnSpPr/>
            <p:nvPr/>
          </p:nvCxnSpPr>
          <p:spPr>
            <a:xfrm rot="16200000" flipH="1">
              <a:off x="4214813" y="3252788"/>
              <a:ext cx="6858000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0" name="Straight Connector 259"/>
            <p:cNvCxnSpPr/>
            <p:nvPr/>
          </p:nvCxnSpPr>
          <p:spPr>
            <a:xfrm rot="16200000" flipH="1">
              <a:off x="4751070" y="3326131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1" name="Straight Connector 260"/>
            <p:cNvCxnSpPr/>
            <p:nvPr/>
          </p:nvCxnSpPr>
          <p:spPr>
            <a:xfrm rot="16200000" flipH="1">
              <a:off x="4343400" y="3352801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2" name="Straight Connector 261"/>
            <p:cNvCxnSpPr/>
            <p:nvPr/>
          </p:nvCxnSpPr>
          <p:spPr>
            <a:xfrm rot="16200000" flipH="1">
              <a:off x="4572000" y="3352801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4" name="Straight Connector 263"/>
            <p:cNvCxnSpPr/>
            <p:nvPr/>
          </p:nvCxnSpPr>
          <p:spPr>
            <a:xfrm rot="16200000" flipH="1">
              <a:off x="5257800" y="3352802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5" name="Straight Connector 264"/>
            <p:cNvCxnSpPr/>
            <p:nvPr/>
          </p:nvCxnSpPr>
          <p:spPr>
            <a:xfrm rot="16200000" flipH="1">
              <a:off x="5067300" y="3238502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6" name="Straight Connector 265"/>
            <p:cNvCxnSpPr/>
            <p:nvPr/>
          </p:nvCxnSpPr>
          <p:spPr>
            <a:xfrm rot="5400000">
              <a:off x="5219700" y="3238502"/>
              <a:ext cx="6858000" cy="3810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7" name="Straight Connector 266"/>
            <p:cNvCxnSpPr/>
            <p:nvPr/>
          </p:nvCxnSpPr>
          <p:spPr>
            <a:xfrm rot="16200000" flipH="1">
              <a:off x="4876801" y="3352801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8" name="Straight Connector 267"/>
            <p:cNvCxnSpPr/>
            <p:nvPr/>
          </p:nvCxnSpPr>
          <p:spPr>
            <a:xfrm rot="5400000">
              <a:off x="5527994" y="3318196"/>
              <a:ext cx="6888479" cy="191133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0" name="Straight Connector 269"/>
            <p:cNvCxnSpPr/>
            <p:nvPr/>
          </p:nvCxnSpPr>
          <p:spPr>
            <a:xfrm rot="5400000">
              <a:off x="4850130" y="3227072"/>
              <a:ext cx="6858000" cy="40386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1" name="Straight Connector 270"/>
            <p:cNvCxnSpPr/>
            <p:nvPr/>
          </p:nvCxnSpPr>
          <p:spPr>
            <a:xfrm rot="16200000" flipH="1">
              <a:off x="4751070" y="3326132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8" name="Straight Connector 277"/>
            <p:cNvCxnSpPr/>
            <p:nvPr/>
          </p:nvCxnSpPr>
          <p:spPr>
            <a:xfrm rot="5400000">
              <a:off x="5562599" y="3429001"/>
              <a:ext cx="6858002" cy="1588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3" name="Straight Connector 282"/>
            <p:cNvCxnSpPr/>
            <p:nvPr/>
          </p:nvCxnSpPr>
          <p:spPr>
            <a:xfrm rot="5400000">
              <a:off x="2552700" y="3390900"/>
              <a:ext cx="6858000" cy="76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9" name="Straight Connector 288"/>
            <p:cNvCxnSpPr/>
            <p:nvPr/>
          </p:nvCxnSpPr>
          <p:spPr>
            <a:xfrm rot="16200000" flipH="1">
              <a:off x="3048000" y="3352800"/>
              <a:ext cx="6858000" cy="1524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2" name="Straight Connector 291"/>
            <p:cNvCxnSpPr/>
            <p:nvPr/>
          </p:nvCxnSpPr>
          <p:spPr>
            <a:xfrm rot="16200000" flipH="1">
              <a:off x="3238500" y="3238500"/>
              <a:ext cx="6858000" cy="381000"/>
            </a:xfrm>
            <a:prstGeom prst="line">
              <a:avLst/>
            </a:prstGeom>
            <a:ln w="19050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4" name="Straight Connector 293"/>
            <p:cNvCxnSpPr/>
            <p:nvPr/>
          </p:nvCxnSpPr>
          <p:spPr>
            <a:xfrm rot="5400000">
              <a:off x="2133600" y="3276600"/>
              <a:ext cx="6858000" cy="3048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8" name="Straight Connector 297"/>
            <p:cNvCxnSpPr/>
            <p:nvPr/>
          </p:nvCxnSpPr>
          <p:spPr>
            <a:xfrm rot="16200000" flipH="1">
              <a:off x="3148013" y="3252789"/>
              <a:ext cx="6858000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9" name="Straight Connector 298"/>
            <p:cNvCxnSpPr/>
            <p:nvPr/>
          </p:nvCxnSpPr>
          <p:spPr>
            <a:xfrm rot="5400000">
              <a:off x="37719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2" name="Straight Connector 301"/>
            <p:cNvCxnSpPr/>
            <p:nvPr/>
          </p:nvCxnSpPr>
          <p:spPr>
            <a:xfrm rot="5400000">
              <a:off x="4229100" y="2933700"/>
              <a:ext cx="6858000" cy="990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7" name="Straight Connector 306"/>
            <p:cNvCxnSpPr/>
            <p:nvPr/>
          </p:nvCxnSpPr>
          <p:spPr>
            <a:xfrm rot="16200000" flipH="1">
              <a:off x="1371600" y="3200403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1A98FC-D0DC-404C-B249-5EA1F06BC172}" type="datetimeFigureOut">
              <a:rPr lang="en-US" smtClean="0"/>
              <a:t>2/7/2013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700BE-10D5-4907-9083-DA741CD717B2}" type="slidenum">
              <a:rPr lang="en-US" smtClean="0"/>
              <a:t>‹#›</a:t>
            </a:fld>
            <a:endParaRPr lang="en-US"/>
          </a:p>
        </p:txBody>
      </p:sp>
      <p:sp>
        <p:nvSpPr>
          <p:cNvPr id="113" name="Rectangle 112"/>
          <p:cNvSpPr/>
          <p:nvPr/>
        </p:nvSpPr>
        <p:spPr>
          <a:xfrm>
            <a:off x="0" y="1905000"/>
            <a:ext cx="4953000" cy="31242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grpSp>
        <p:nvGrpSpPr>
          <p:cNvPr id="94" name="Group 93"/>
          <p:cNvGrpSpPr/>
          <p:nvPr/>
        </p:nvGrpSpPr>
        <p:grpSpPr>
          <a:xfrm>
            <a:off x="0" y="2057400"/>
            <a:ext cx="4801394" cy="2820988"/>
            <a:chOff x="0" y="2057400"/>
            <a:chExt cx="4801394" cy="2820988"/>
          </a:xfrm>
        </p:grpSpPr>
        <p:cxnSp>
          <p:nvCxnSpPr>
            <p:cNvPr id="117" name="Straight Connector 116"/>
            <p:cNvCxnSpPr/>
            <p:nvPr/>
          </p:nvCxnSpPr>
          <p:spPr>
            <a:xfrm>
              <a:off x="0" y="2057400"/>
              <a:ext cx="4800600" cy="158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8" name="Straight Connector 117"/>
            <p:cNvCxnSpPr/>
            <p:nvPr/>
          </p:nvCxnSpPr>
          <p:spPr>
            <a:xfrm>
              <a:off x="0" y="4876800"/>
              <a:ext cx="4800600" cy="158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0" name="Straight Connector 119"/>
            <p:cNvCxnSpPr/>
            <p:nvPr/>
          </p:nvCxnSpPr>
          <p:spPr>
            <a:xfrm rot="5400000">
              <a:off x="3391694" y="3467100"/>
              <a:ext cx="2818606" cy="794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2130425"/>
            <a:ext cx="4419600" cy="1600327"/>
          </a:xfrm>
        </p:spPr>
        <p:txBody>
          <a:bodyPr anchor="b">
            <a:normAutofit/>
          </a:bodyPr>
          <a:lstStyle>
            <a:lvl1pPr algn="l">
              <a:defRPr sz="3600" b="1" cap="none" spc="40" baseline="0">
                <a:ln w="13335" cmpd="sng">
                  <a:solidFill>
                    <a:schemeClr val="accent1">
                      <a:lumMod val="5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3733800"/>
            <a:ext cx="4419600" cy="1066800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1A98FC-D0DC-404C-B249-5EA1F06BC172}" type="datetimeFigureOut">
              <a:rPr lang="en-US" smtClean="0"/>
              <a:t>2/7/2013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700BE-10D5-4907-9083-DA741CD717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1A98FC-D0DC-404C-B249-5EA1F06BC172}" type="datetimeFigureOut">
              <a:rPr lang="en-US" smtClean="0"/>
              <a:t>2/7/2013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700BE-10D5-4907-9083-DA741CD717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1A98FC-D0DC-404C-B249-5EA1F06BC172}" type="datetimeFigureOut">
              <a:rPr lang="en-US" smtClean="0"/>
              <a:t>2/7/2013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700BE-10D5-4907-9083-DA741CD717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92"/>
          <p:cNvGrpSpPr/>
          <p:nvPr/>
        </p:nvGrpSpPr>
        <p:grpSpPr>
          <a:xfrm>
            <a:off x="1" y="-30478"/>
            <a:ext cx="9067799" cy="4846320"/>
            <a:chOff x="1" y="-30477"/>
            <a:chExt cx="9067799" cy="4526277"/>
          </a:xfrm>
        </p:grpSpPr>
        <p:cxnSp>
          <p:nvCxnSpPr>
            <p:cNvPr id="8" name="Straight Connector 7"/>
            <p:cNvCxnSpPr/>
            <p:nvPr/>
          </p:nvCxnSpPr>
          <p:spPr>
            <a:xfrm rot="16200000" flipH="1">
              <a:off x="-27166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H="1">
              <a:off x="-46216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>
              <a:off x="-30976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5400000">
              <a:off x="-206236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16200000" flipH="1">
              <a:off x="-2138565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H="1">
              <a:off x="-195465" y="1785212"/>
              <a:ext cx="4505731" cy="9144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6200000" flipH="1">
              <a:off x="-1643265" y="2013812"/>
              <a:ext cx="4505731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5400000">
              <a:off x="-1528964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6200000" flipH="1">
              <a:off x="-957465" y="2013812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H="1">
              <a:off x="-194806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6200000" flipH="1">
              <a:off x="-652664" y="2166211"/>
              <a:ext cx="4505731" cy="152401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rot="16200000" flipH="1">
              <a:off x="-164326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rot="16200000" flipH="1">
              <a:off x="-1790700" y="2019300"/>
              <a:ext cx="4495800" cy="4572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rot="5400000">
              <a:off x="-55551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rot="5400000">
              <a:off x="34087" y="2090964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rot="5400000">
              <a:off x="2617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 rot="5400000">
              <a:off x="-67933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 rot="16200000" flipH="1">
              <a:off x="-1467052" y="2066200"/>
              <a:ext cx="4505731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 rot="16200000" flipH="1">
              <a:off x="-77839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 rot="16200000" flipH="1">
              <a:off x="-118606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 rot="16200000" flipH="1">
              <a:off x="-95746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 rot="16200000" flipH="1">
              <a:off x="22429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 rot="16200000" flipH="1">
              <a:off x="20524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 rot="5400000">
              <a:off x="2204835" y="2051912"/>
              <a:ext cx="4505731" cy="3810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 rot="5400000">
              <a:off x="45223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 rot="16200000" flipH="1">
              <a:off x="376035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 rot="5400000">
              <a:off x="1023735" y="2242139"/>
              <a:ext cx="4505731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/>
            <p:cNvCxnSpPr/>
            <p:nvPr/>
          </p:nvCxnSpPr>
          <p:spPr>
            <a:xfrm rot="16200000" flipH="1">
              <a:off x="871335" y="2013812"/>
              <a:ext cx="4505731" cy="4572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/>
            <p:nvPr/>
          </p:nvCxnSpPr>
          <p:spPr>
            <a:xfrm rot="5400000">
              <a:off x="985636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/>
            <p:cNvCxnSpPr/>
            <p:nvPr/>
          </p:nvCxnSpPr>
          <p:spPr>
            <a:xfrm rot="16200000" flipH="1">
              <a:off x="1557135" y="2013812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/>
            <p:nvPr/>
          </p:nvCxnSpPr>
          <p:spPr>
            <a:xfrm rot="16200000" flipH="1">
              <a:off x="5665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/>
            <p:nvPr/>
          </p:nvCxnSpPr>
          <p:spPr>
            <a:xfrm rot="16200000" flipH="1">
              <a:off x="1861936" y="2166211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/>
            <p:nvPr/>
          </p:nvCxnSpPr>
          <p:spPr>
            <a:xfrm rot="16200000" flipH="1">
              <a:off x="8713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/>
            <p:nvPr/>
          </p:nvCxnSpPr>
          <p:spPr>
            <a:xfrm rot="5400000">
              <a:off x="147435" y="2128112"/>
              <a:ext cx="4505731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/>
            <p:cNvCxnSpPr/>
            <p:nvPr/>
          </p:nvCxnSpPr>
          <p:spPr>
            <a:xfrm rot="5400000">
              <a:off x="195909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/>
            <p:cNvCxnSpPr/>
            <p:nvPr/>
          </p:nvCxnSpPr>
          <p:spPr>
            <a:xfrm rot="5400000">
              <a:off x="2548687" y="2090964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/>
            <p:cNvCxnSpPr/>
            <p:nvPr/>
          </p:nvCxnSpPr>
          <p:spPr>
            <a:xfrm rot="5400000">
              <a:off x="27763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44"/>
            <p:cNvCxnSpPr/>
            <p:nvPr/>
          </p:nvCxnSpPr>
          <p:spPr>
            <a:xfrm rot="5400000">
              <a:off x="183526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5"/>
            <p:cNvCxnSpPr/>
            <p:nvPr/>
          </p:nvCxnSpPr>
          <p:spPr>
            <a:xfrm rot="16200000" flipH="1">
              <a:off x="1047548" y="2066200"/>
              <a:ext cx="4505731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/>
            <p:cNvCxnSpPr/>
            <p:nvPr/>
          </p:nvCxnSpPr>
          <p:spPr>
            <a:xfrm rot="16200000" flipH="1">
              <a:off x="17362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/>
            <p:cNvCxnSpPr/>
            <p:nvPr/>
          </p:nvCxnSpPr>
          <p:spPr>
            <a:xfrm rot="16200000" flipH="1">
              <a:off x="13285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Connector 48"/>
            <p:cNvCxnSpPr/>
            <p:nvPr/>
          </p:nvCxnSpPr>
          <p:spPr>
            <a:xfrm rot="16200000" flipH="1">
              <a:off x="1557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/>
            <p:cNvCxnSpPr/>
            <p:nvPr/>
          </p:nvCxnSpPr>
          <p:spPr>
            <a:xfrm rot="16200000" flipH="1">
              <a:off x="3919335" y="2166212"/>
              <a:ext cx="4505731" cy="152400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Connector 50"/>
            <p:cNvCxnSpPr/>
            <p:nvPr/>
          </p:nvCxnSpPr>
          <p:spPr>
            <a:xfrm rot="16200000" flipH="1">
              <a:off x="3271636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1"/>
            <p:cNvCxnSpPr/>
            <p:nvPr/>
          </p:nvCxnSpPr>
          <p:spPr>
            <a:xfrm rot="5400000">
              <a:off x="38812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Connector 52"/>
            <p:cNvCxnSpPr/>
            <p:nvPr/>
          </p:nvCxnSpPr>
          <p:spPr>
            <a:xfrm rot="5400000">
              <a:off x="3004936" y="2090012"/>
              <a:ext cx="4505730" cy="3048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53"/>
            <p:cNvCxnSpPr/>
            <p:nvPr/>
          </p:nvCxnSpPr>
          <p:spPr>
            <a:xfrm rot="16200000" flipH="1">
              <a:off x="2242935" y="2013813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/>
            <p:cNvCxnSpPr/>
            <p:nvPr/>
          </p:nvCxnSpPr>
          <p:spPr>
            <a:xfrm rot="16200000" flipH="1">
              <a:off x="3538336" y="2166212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55"/>
            <p:cNvCxnSpPr/>
            <p:nvPr/>
          </p:nvCxnSpPr>
          <p:spPr>
            <a:xfrm rot="5400000">
              <a:off x="382218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56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Connector 56"/>
            <p:cNvCxnSpPr/>
            <p:nvPr/>
          </p:nvCxnSpPr>
          <p:spPr>
            <a:xfrm rot="5400000">
              <a:off x="4225087" y="2090965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/>
            <p:cNvCxnSpPr/>
            <p:nvPr/>
          </p:nvCxnSpPr>
          <p:spPr>
            <a:xfrm rot="5400000">
              <a:off x="40717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Connector 58"/>
            <p:cNvCxnSpPr/>
            <p:nvPr/>
          </p:nvCxnSpPr>
          <p:spPr>
            <a:xfrm rot="5400000">
              <a:off x="356500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Connector 59"/>
            <p:cNvCxnSpPr/>
            <p:nvPr/>
          </p:nvCxnSpPr>
          <p:spPr>
            <a:xfrm rot="16200000" flipH="1">
              <a:off x="34126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Connector 60"/>
            <p:cNvCxnSpPr/>
            <p:nvPr/>
          </p:nvCxnSpPr>
          <p:spPr>
            <a:xfrm rot="16200000" flipH="1">
              <a:off x="2928735" y="2166212"/>
              <a:ext cx="4505731" cy="152400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Connector 61"/>
            <p:cNvCxnSpPr/>
            <p:nvPr/>
          </p:nvCxnSpPr>
          <p:spPr>
            <a:xfrm rot="16200000" flipH="1">
              <a:off x="3081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62"/>
            <p:cNvCxnSpPr/>
            <p:nvPr/>
          </p:nvCxnSpPr>
          <p:spPr>
            <a:xfrm rot="5400000">
              <a:off x="464323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Connector 63"/>
            <p:cNvCxnSpPr/>
            <p:nvPr/>
          </p:nvCxnSpPr>
          <p:spPr>
            <a:xfrm rot="16200000" flipH="1">
              <a:off x="4643234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Connector 64"/>
            <p:cNvCxnSpPr/>
            <p:nvPr/>
          </p:nvCxnSpPr>
          <p:spPr>
            <a:xfrm rot="5400000">
              <a:off x="5214735" y="2242140"/>
              <a:ext cx="4505731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Connector 65"/>
            <p:cNvCxnSpPr/>
            <p:nvPr/>
          </p:nvCxnSpPr>
          <p:spPr>
            <a:xfrm rot="16200000" flipH="1">
              <a:off x="5062335" y="2013812"/>
              <a:ext cx="4505731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Connector 66"/>
            <p:cNvCxnSpPr/>
            <p:nvPr/>
          </p:nvCxnSpPr>
          <p:spPr>
            <a:xfrm rot="5400000">
              <a:off x="5176636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Connector 67"/>
            <p:cNvCxnSpPr/>
            <p:nvPr/>
          </p:nvCxnSpPr>
          <p:spPr>
            <a:xfrm rot="16200000" flipH="1">
              <a:off x="5748135" y="2013813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Connector 68"/>
            <p:cNvCxnSpPr/>
            <p:nvPr/>
          </p:nvCxnSpPr>
          <p:spPr>
            <a:xfrm rot="16200000" flipH="1">
              <a:off x="49099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Connector 69"/>
            <p:cNvCxnSpPr/>
            <p:nvPr/>
          </p:nvCxnSpPr>
          <p:spPr>
            <a:xfrm rot="5400000">
              <a:off x="4795635" y="2128112"/>
              <a:ext cx="4505731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traight Connector 70"/>
            <p:cNvCxnSpPr/>
            <p:nvPr/>
          </p:nvCxnSpPr>
          <p:spPr>
            <a:xfrm rot="16200000" flipH="1">
              <a:off x="5390948" y="2066200"/>
              <a:ext cx="4505731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Connector 71"/>
            <p:cNvCxnSpPr/>
            <p:nvPr/>
          </p:nvCxnSpPr>
          <p:spPr>
            <a:xfrm rot="16200000" flipH="1">
              <a:off x="59272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Connector 72"/>
            <p:cNvCxnSpPr/>
            <p:nvPr/>
          </p:nvCxnSpPr>
          <p:spPr>
            <a:xfrm rot="16200000" flipH="1">
              <a:off x="55195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Connector 73"/>
            <p:cNvCxnSpPr/>
            <p:nvPr/>
          </p:nvCxnSpPr>
          <p:spPr>
            <a:xfrm rot="16200000" flipH="1">
              <a:off x="5748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Straight Connector 74"/>
            <p:cNvCxnSpPr/>
            <p:nvPr/>
          </p:nvCxnSpPr>
          <p:spPr>
            <a:xfrm rot="16200000" flipH="1">
              <a:off x="6433935" y="2166213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Connector 75"/>
            <p:cNvCxnSpPr/>
            <p:nvPr/>
          </p:nvCxnSpPr>
          <p:spPr>
            <a:xfrm rot="16200000" flipH="1">
              <a:off x="6243435" y="2051913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Straight Connector 76"/>
            <p:cNvCxnSpPr/>
            <p:nvPr/>
          </p:nvCxnSpPr>
          <p:spPr>
            <a:xfrm rot="5400000">
              <a:off x="6395835" y="2051913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Straight Connector 77"/>
            <p:cNvCxnSpPr/>
            <p:nvPr/>
          </p:nvCxnSpPr>
          <p:spPr>
            <a:xfrm rot="16200000" flipH="1">
              <a:off x="6052936" y="2166212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Connector 78"/>
            <p:cNvCxnSpPr/>
            <p:nvPr/>
          </p:nvCxnSpPr>
          <p:spPr>
            <a:xfrm rot="5400000">
              <a:off x="6709356" y="2136834"/>
              <a:ext cx="4525755" cy="191133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Straight Connector 79"/>
            <p:cNvCxnSpPr/>
            <p:nvPr/>
          </p:nvCxnSpPr>
          <p:spPr>
            <a:xfrm rot="5400000">
              <a:off x="6026265" y="2040483"/>
              <a:ext cx="4505731" cy="40386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Straight Connector 80"/>
            <p:cNvCxnSpPr/>
            <p:nvPr/>
          </p:nvCxnSpPr>
          <p:spPr>
            <a:xfrm rot="16200000" flipH="1">
              <a:off x="5927205" y="2139543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1"/>
            <p:cNvCxnSpPr/>
            <p:nvPr/>
          </p:nvCxnSpPr>
          <p:spPr>
            <a:xfrm rot="5400000">
              <a:off x="6738734" y="2242140"/>
              <a:ext cx="4505732" cy="1588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Straight Connector 82"/>
            <p:cNvCxnSpPr/>
            <p:nvPr/>
          </p:nvCxnSpPr>
          <p:spPr>
            <a:xfrm rot="5400000">
              <a:off x="3728835" y="2204312"/>
              <a:ext cx="4505731" cy="76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Straight Connector 83"/>
            <p:cNvCxnSpPr/>
            <p:nvPr/>
          </p:nvCxnSpPr>
          <p:spPr>
            <a:xfrm rot="16200000" flipH="1">
              <a:off x="4224135" y="2166212"/>
              <a:ext cx="4505731" cy="1524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Straight Connector 84"/>
            <p:cNvCxnSpPr/>
            <p:nvPr/>
          </p:nvCxnSpPr>
          <p:spPr>
            <a:xfrm rot="16200000" flipH="1">
              <a:off x="4414635" y="2051912"/>
              <a:ext cx="4505731" cy="381000"/>
            </a:xfrm>
            <a:prstGeom prst="line">
              <a:avLst/>
            </a:prstGeom>
            <a:ln w="19050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Connector 85"/>
            <p:cNvCxnSpPr/>
            <p:nvPr/>
          </p:nvCxnSpPr>
          <p:spPr>
            <a:xfrm rot="5400000">
              <a:off x="3309735" y="2090012"/>
              <a:ext cx="4505731" cy="3048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Straight Connector 86"/>
            <p:cNvCxnSpPr/>
            <p:nvPr/>
          </p:nvCxnSpPr>
          <p:spPr>
            <a:xfrm rot="16200000" flipH="1">
              <a:off x="4324148" y="2066200"/>
              <a:ext cx="4505731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Straight Connector 87"/>
            <p:cNvCxnSpPr/>
            <p:nvPr/>
          </p:nvCxnSpPr>
          <p:spPr>
            <a:xfrm rot="5400000">
              <a:off x="49480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Straight Connector 88"/>
            <p:cNvCxnSpPr/>
            <p:nvPr/>
          </p:nvCxnSpPr>
          <p:spPr>
            <a:xfrm rot="5400000">
              <a:off x="5405235" y="1747112"/>
              <a:ext cx="4505731" cy="990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Straight Connector 89"/>
            <p:cNvCxnSpPr/>
            <p:nvPr/>
          </p:nvCxnSpPr>
          <p:spPr>
            <a:xfrm rot="16200000" flipH="1">
              <a:off x="2547735" y="2013814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4" name="Rectangle 93"/>
          <p:cNvSpPr/>
          <p:nvPr/>
        </p:nvSpPr>
        <p:spPr>
          <a:xfrm>
            <a:off x="0" y="4311168"/>
            <a:ext cx="9144000" cy="1905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96" name="Straight Connector 95"/>
          <p:cNvCxnSpPr/>
          <p:nvPr/>
        </p:nvCxnSpPr>
        <p:spPr>
          <a:xfrm>
            <a:off x="0" y="4387368"/>
            <a:ext cx="914400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Straight Connector 96"/>
          <p:cNvCxnSpPr/>
          <p:nvPr/>
        </p:nvCxnSpPr>
        <p:spPr>
          <a:xfrm>
            <a:off x="0" y="6138380"/>
            <a:ext cx="914400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621364"/>
            <a:ext cx="8305800" cy="414649"/>
          </a:xfrm>
        </p:spPr>
        <p:txBody>
          <a:bodyPr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5" name="Title 94"/>
          <p:cNvSpPr>
            <a:spLocks noGrp="1"/>
          </p:cNvSpPr>
          <p:nvPr>
            <p:ph type="title"/>
          </p:nvPr>
        </p:nvSpPr>
        <p:spPr>
          <a:xfrm>
            <a:off x="457200" y="4463568"/>
            <a:ext cx="83058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1A98FC-D0DC-404C-B249-5EA1F06BC172}" type="datetimeFigureOut">
              <a:rPr lang="en-US" smtClean="0"/>
              <a:t>2/7/2013</a:t>
            </a:fld>
            <a:endParaRPr lang="en-US"/>
          </a:p>
        </p:txBody>
      </p:sp>
      <p:sp>
        <p:nvSpPr>
          <p:cNvPr id="91" name="Footer Placeholder 9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2" name="Slide Number Placeholder 9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700BE-10D5-4907-9083-DA741CD717B2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1A98FC-D0DC-404C-B249-5EA1F06BC172}" type="datetimeFigureOut">
              <a:rPr lang="en-US" smtClean="0"/>
              <a:t>2/7/2013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700BE-10D5-4907-9083-DA741CD717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1A98FC-D0DC-404C-B249-5EA1F06BC172}" type="datetimeFigureOut">
              <a:rPr lang="en-US" smtClean="0"/>
              <a:t>2/7/2013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700BE-10D5-4907-9083-DA741CD717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1A98FC-D0DC-404C-B249-5EA1F06BC172}" type="datetimeFigureOut">
              <a:rPr lang="en-US" smtClean="0"/>
              <a:t>2/7/2013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700BE-10D5-4907-9083-DA741CD717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1A98FC-D0DC-404C-B249-5EA1F06BC172}" type="datetimeFigureOut">
              <a:rPr lang="en-US" smtClean="0"/>
              <a:t>2/7/2013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700BE-10D5-4907-9083-DA741CD717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00400" y="273050"/>
            <a:ext cx="5486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1A98FC-D0DC-404C-B249-5EA1F06BC172}" type="datetimeFigureOut">
              <a:rPr lang="en-US" smtClean="0"/>
              <a:t>2/7/2013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700BE-10D5-4907-9083-DA741CD717B2}" type="slidenum">
              <a:rPr lang="en-US" smtClean="0"/>
              <a:t>‹#›</a:t>
            </a:fld>
            <a:endParaRPr lang="en-US"/>
          </a:p>
        </p:txBody>
      </p:sp>
      <p:sp>
        <p:nvSpPr>
          <p:cNvPr id="37" name="Rectangle 36"/>
          <p:cNvSpPr/>
          <p:nvPr/>
        </p:nvSpPr>
        <p:spPr>
          <a:xfrm>
            <a:off x="0" y="1563624"/>
            <a:ext cx="2761488" cy="3313176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39" name="Straight Connector 38"/>
          <p:cNvCxnSpPr/>
          <p:nvPr/>
        </p:nvCxnSpPr>
        <p:spPr>
          <a:xfrm rot="5400000">
            <a:off x="1128157" y="3221339"/>
            <a:ext cx="3017520" cy="794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0" y="1712976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>
            <a:off x="0" y="4733544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901952"/>
            <a:ext cx="2377440" cy="137160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tabLst>
                <a:tab pos="3830638" algn="l"/>
              </a:tabLst>
              <a:defRPr lang="en-US" sz="2600" b="1" kern="1200" cap="none" spc="20" baseline="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" y="3273552"/>
            <a:ext cx="2377440" cy="13716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200400" y="381000"/>
            <a:ext cx="5562600" cy="5638800"/>
          </a:xfrm>
          <a:solidFill>
            <a:schemeClr val="bg2"/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1A98FC-D0DC-404C-B249-5EA1F06BC172}" type="datetimeFigureOut">
              <a:rPr lang="en-US" smtClean="0"/>
              <a:t>2/7/2013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700BE-10D5-4907-9083-DA741CD717B2}" type="slidenum">
              <a:rPr lang="en-US" smtClean="0"/>
              <a:t>‹#›</a:t>
            </a:fld>
            <a:endParaRPr lang="en-US"/>
          </a:p>
        </p:txBody>
      </p:sp>
      <p:sp>
        <p:nvSpPr>
          <p:cNvPr id="33" name="Rectangle 32"/>
          <p:cNvSpPr/>
          <p:nvPr/>
        </p:nvSpPr>
        <p:spPr>
          <a:xfrm>
            <a:off x="0" y="1563624"/>
            <a:ext cx="2761488" cy="3313176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34" name="Straight Connector 33"/>
          <p:cNvCxnSpPr/>
          <p:nvPr/>
        </p:nvCxnSpPr>
        <p:spPr>
          <a:xfrm rot="5400000">
            <a:off x="1128157" y="3221339"/>
            <a:ext cx="3017520" cy="794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0" y="1712976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>
            <a:off x="0" y="4733544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5448" y="1905000"/>
            <a:ext cx="2377440" cy="1371600"/>
          </a:xfrm>
        </p:spPr>
        <p:txBody>
          <a:bodyPr anchor="b">
            <a:normAutofit/>
          </a:bodyPr>
          <a:lstStyle>
            <a:lvl1pPr algn="l">
              <a:defRPr sz="2600" b="1" cap="none" spc="20" baseline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" y="3276600"/>
            <a:ext cx="2377440" cy="13716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Rectangle 189"/>
          <p:cNvSpPr/>
          <p:nvPr/>
        </p:nvSpPr>
        <p:spPr>
          <a:xfrm>
            <a:off x="149352" y="137160"/>
            <a:ext cx="8869680" cy="6583680"/>
          </a:xfrm>
          <a:prstGeom prst="rect">
            <a:avLst/>
          </a:prstGeom>
          <a:noFill/>
          <a:ln w="19050" cmpd="sng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1240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5F1A98FC-D0DC-404C-B249-5EA1F06BC172}" type="datetimeFigureOut">
              <a:rPr lang="en-US" smtClean="0"/>
              <a:t>2/7/2013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31123" y="6312408"/>
            <a:ext cx="348175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1240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2D7700BE-10D5-4907-9083-DA741CD717B2}" type="slidenum">
              <a:rPr lang="en-US" smtClean="0"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tabLst>
          <a:tab pos="3830638" algn="l"/>
        </a:tabLst>
        <a:defRPr sz="3600" b="1" kern="1200" cap="none" spc="50">
          <a:ln w="13335" cmpd="sng">
            <a:solidFill>
              <a:schemeClr val="accent1">
                <a:lumMod val="50000"/>
              </a:schemeClr>
            </a:solidFill>
            <a:prstDash val="solid"/>
          </a:ln>
          <a:solidFill>
            <a:schemeClr val="accent6">
              <a:tint val="1000"/>
            </a:schemeClr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8872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91640" indent="-18288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4884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Progress Test 5	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Review Part 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3886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Supply shortages,  emergency purchases (more expensive), negative impacts on patient care, hoarding, frequent handling.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676400"/>
            <a:ext cx="8229600" cy="4525963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                                 </a:t>
            </a:r>
          </a:p>
          <a:p>
            <a:pPr marL="0" indent="0">
              <a:buNone/>
            </a:pPr>
            <a:r>
              <a:rPr lang="en-US" dirty="0" smtClean="0"/>
              <a:t>                              </a:t>
            </a:r>
            <a:r>
              <a:rPr lang="en-US" sz="8800" dirty="0" smtClean="0"/>
              <a:t> +         = ?         </a:t>
            </a:r>
            <a:endParaRPr lang="en-US" sz="8800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2051" name="Picture 3" descr="C:\Users\snelson\AppData\Local\Microsoft\Windows\Temporary Internet Files\Content.IE5\HCR3I7NE\MC900217312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6152" y="1905000"/>
            <a:ext cx="1729130" cy="11814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C:\Users\snelson\AppData\Local\Microsoft\Windows\Temporary Internet Files\Content.IE5\HCR3I7NE\MM900178298[1].gif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4400" y="2431141"/>
            <a:ext cx="1419225" cy="9807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889508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Single Use Only (p. 348)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8000" dirty="0" smtClean="0"/>
              <a:t>What is a PAR System?</a:t>
            </a:r>
            <a:endParaRPr lang="en-US" sz="8000" dirty="0"/>
          </a:p>
        </p:txBody>
      </p:sp>
    </p:spTree>
    <p:extLst>
      <p:ext uri="{BB962C8B-B14F-4D97-AF65-F5344CB8AC3E}">
        <p14:creationId xmlns:p14="http://schemas.microsoft.com/office/powerpoint/2010/main" val="4245046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Periodic </a:t>
            </a:r>
            <a:r>
              <a:rPr lang="en-US" dirty="0" smtClean="0"/>
              <a:t>Automatic Replenishment </a:t>
            </a:r>
            <a:r>
              <a:rPr lang="en-US" dirty="0"/>
              <a:t>System</a:t>
            </a:r>
            <a:br>
              <a:rPr lang="en-US" dirty="0"/>
            </a:br>
            <a:r>
              <a:rPr lang="en-US" dirty="0"/>
              <a:t>Desired amount of products which should be on hand is </a:t>
            </a:r>
            <a:r>
              <a:rPr lang="en-US" dirty="0" smtClean="0"/>
              <a:t>established.  Personnel inventory each area , check the current supply on hand, and note the quantity available.  The amount needed to bring the quantity of supplies the desired level is determined and automatically replenished.</a:t>
            </a:r>
          </a:p>
          <a:p>
            <a:endParaRPr lang="en-US" dirty="0"/>
          </a:p>
          <a:p>
            <a:r>
              <a:rPr lang="en-US" dirty="0" smtClean="0"/>
              <a:t>What is automated replenishment?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43596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587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592763"/>
          </a:xfrm>
        </p:spPr>
        <p:txBody>
          <a:bodyPr>
            <a:normAutofit/>
          </a:bodyPr>
          <a:lstStyle/>
          <a:p>
            <a:r>
              <a:rPr lang="en-US" sz="3600" dirty="0"/>
              <a:t>When an item is removed from inventory, it is automatically identified and tracked, when a </a:t>
            </a:r>
            <a:r>
              <a:rPr lang="en-US" sz="3600" dirty="0" smtClean="0"/>
              <a:t>reorder point is reached, a supply pick list is generated, and items are issued and transferred to the appropriate area. </a:t>
            </a:r>
          </a:p>
          <a:p>
            <a:r>
              <a:rPr lang="en-US" sz="3600" dirty="0" smtClean="0"/>
              <a:t> 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4970907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In this system, desired inventory items are placed on a cart which is assigned to a specific location and quantity.  A second, duplicate cart is maintained in another location and exchanged once daily to ensure that sufficient supplies are available at all times.  Commonly used to provide products for surgical procedures.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0211630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Exchange Cart System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4400" dirty="0" smtClean="0"/>
              <a:t>Similar to the Exchange Cart System, but is generally used for one  special surgical case in the OR, not general supply replenishment.  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90720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Case cart system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7200" dirty="0" smtClean="0"/>
              <a:t>This term means immediately, or at once.  </a:t>
            </a:r>
            <a:endParaRPr lang="en-US" sz="7200" dirty="0"/>
          </a:p>
        </p:txBody>
      </p:sp>
    </p:spTree>
    <p:extLst>
      <p:ext uri="{BB962C8B-B14F-4D97-AF65-F5344CB8AC3E}">
        <p14:creationId xmlns:p14="http://schemas.microsoft.com/office/powerpoint/2010/main" val="20794003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STAT (from Latin word “</a:t>
            </a:r>
            <a:r>
              <a:rPr lang="en-US" dirty="0" err="1" smtClean="0"/>
              <a:t>statim</a:t>
            </a:r>
            <a:r>
              <a:rPr lang="en-US" dirty="0" smtClean="0"/>
              <a:t>”)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is this?  Which type of inventory system is it used in?  </a:t>
            </a:r>
            <a:endParaRPr lang="en-US" dirty="0"/>
          </a:p>
        </p:txBody>
      </p:sp>
      <p:pic>
        <p:nvPicPr>
          <p:cNvPr id="3075" name="Picture 3" descr="C:\Users\snelson\AppData\Local\Microsoft\Windows\Temporary Internet Files\Content.IE5\I4VVOWQF\MP900400547[1]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4288" y="2573338"/>
            <a:ext cx="3902075" cy="2600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427016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Bar code – automated systems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400" dirty="0" smtClean="0"/>
              <a:t>This tracking system uses radio waves to track items.  </a:t>
            </a: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5843775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RFID – Radio Frequency Identification</a:t>
            </a:r>
            <a:br>
              <a:rPr lang="en-US" dirty="0" smtClean="0"/>
            </a:br>
            <a:r>
              <a:rPr lang="en-US" dirty="0" smtClean="0"/>
              <a:t>Where have you seen this used?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6000" dirty="0" smtClean="0"/>
              <a:t>The department responsible for moving supplies throughout the facility.  </a:t>
            </a:r>
            <a:endParaRPr lang="en-US" sz="6000" dirty="0"/>
          </a:p>
        </p:txBody>
      </p:sp>
    </p:spTree>
    <p:extLst>
      <p:ext uri="{BB962C8B-B14F-4D97-AF65-F5344CB8AC3E}">
        <p14:creationId xmlns:p14="http://schemas.microsoft.com/office/powerpoint/2010/main" val="24123927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6600" dirty="0"/>
              <a:t>What does “inventory” refer to? </a:t>
            </a:r>
          </a:p>
        </p:txBody>
      </p:sp>
    </p:spTree>
    <p:extLst>
      <p:ext uri="{BB962C8B-B14F-4D97-AF65-F5344CB8AC3E}">
        <p14:creationId xmlns:p14="http://schemas.microsoft.com/office/powerpoint/2010/main" val="921225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DISTRIBUTION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400" dirty="0" smtClean="0"/>
              <a:t>In this system, all incoming and issued supplies are tracked so that the quantity of supplies is known on an on-going basis.  </a:t>
            </a: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37503210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Perpetual Inventory System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800" dirty="0" smtClean="0"/>
              <a:t>True or False:  In ABC Analysis, the “A” Items represent the lowest number and percentage of the total inventory items, but the largest dollar value.  </a:t>
            </a:r>
            <a:endParaRPr lang="en-US" sz="4800" dirty="0"/>
          </a:p>
        </p:txBody>
      </p:sp>
      <p:pic>
        <p:nvPicPr>
          <p:cNvPr id="4098" name="Picture 2" descr="C:\Users\snelson\AppData\Local\Microsoft\Windows\Temporary Internet Files\Content.IE5\T7F0L0NA\MC900431582[1]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0" y="304800"/>
            <a:ext cx="1219200" cy="1219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592121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True!  What does the “C” represent?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4000" dirty="0" smtClean="0"/>
              <a:t>In this system,  items are stored a the facility but the supplier owns them and does not charge unless it is used or lost.  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43203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Consignment System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 smtClean="0"/>
              <a:t>The _________________________________ represents the number of times per year that inventory is purchased, consumed, and replaced.  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1610271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Inventory turnover rate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000" dirty="0" smtClean="0"/>
              <a:t>If 100 items are ordered, and 92 are available, what is the Inventory Stock Out Rate?  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18648379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8% (100% - 92%)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400" dirty="0" smtClean="0"/>
              <a:t>What is the Inventory Service Level – 100 items ordered and 92 available.</a:t>
            </a: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17931321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92% - you have available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600" dirty="0" smtClean="0"/>
              <a:t>In </a:t>
            </a:r>
            <a:r>
              <a:rPr lang="en-US" sz="3600" dirty="0"/>
              <a:t>an ABC analysis system, </a:t>
            </a:r>
            <a:r>
              <a:rPr lang="en-US" sz="3600" dirty="0" smtClean="0"/>
              <a:t>which items </a:t>
            </a:r>
            <a:r>
              <a:rPr lang="en-US" sz="3600" dirty="0"/>
              <a:t>receive the most </a:t>
            </a:r>
            <a:r>
              <a:rPr lang="en-US" sz="3600" dirty="0" smtClean="0"/>
              <a:t>attention?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1435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The “A” items because they are the most expensive, then “B”, then “C”.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800" dirty="0" smtClean="0"/>
              <a:t>In this system, the minimum and the maximum amount of inventory that must be kept on hand is agreed upon.  When the minimum point is reached, one must reorder.  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28946347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MIN/MAX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5400" dirty="0" smtClean="0"/>
              <a:t>In this system, the minimal stock is kept on site, and delivered when needed. </a:t>
            </a:r>
            <a:endParaRPr lang="en-US" sz="5400" dirty="0"/>
          </a:p>
        </p:txBody>
      </p:sp>
    </p:spTree>
    <p:extLst>
      <p:ext uri="{BB962C8B-B14F-4D97-AF65-F5344CB8AC3E}">
        <p14:creationId xmlns:p14="http://schemas.microsoft.com/office/powerpoint/2010/main" val="30271035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JUST-IN-TIME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</a:t>
            </a:r>
            <a:r>
              <a:rPr lang="en-US" dirty="0" smtClean="0"/>
              <a:t>are </a:t>
            </a:r>
            <a:r>
              <a:rPr lang="en-US" dirty="0" smtClean="0"/>
              <a:t>some advantages to tracking patient care equipment?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57822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Reusable and consumable items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8000" dirty="0" smtClean="0"/>
              <a:t>What is a “stock out”?</a:t>
            </a:r>
            <a:endParaRPr lang="en-US" sz="8000" dirty="0"/>
          </a:p>
        </p:txBody>
      </p:sp>
    </p:spTree>
    <p:extLst>
      <p:ext uri="{BB962C8B-B14F-4D97-AF65-F5344CB8AC3E}">
        <p14:creationId xmlns:p14="http://schemas.microsoft.com/office/powerpoint/2010/main" val="19205551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1524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Can </a:t>
            </a:r>
            <a:r>
              <a:rPr lang="en-US" dirty="0"/>
              <a:t>prevent equipment shortages </a:t>
            </a:r>
            <a:br>
              <a:rPr lang="en-US" dirty="0"/>
            </a:br>
            <a:r>
              <a:rPr lang="en-US" dirty="0" smtClean="0"/>
              <a:t>Faster </a:t>
            </a:r>
            <a:r>
              <a:rPr lang="en-US" dirty="0"/>
              <a:t>than manual tracking systems.</a:t>
            </a:r>
            <a:br>
              <a:rPr lang="en-US" dirty="0"/>
            </a:br>
            <a:r>
              <a:rPr lang="en-US" dirty="0"/>
              <a:t>More effective for tracking data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4068763"/>
          </a:xfrm>
        </p:spPr>
        <p:txBody>
          <a:bodyPr>
            <a:normAutofit fontScale="92500" lnSpcReduction="10000"/>
          </a:bodyPr>
          <a:lstStyle/>
          <a:p>
            <a:r>
              <a:rPr lang="en-US" sz="6000" dirty="0"/>
              <a:t>Which organization requires that Preventative Maintenance Standards be established for patient care equipment? </a:t>
            </a:r>
          </a:p>
        </p:txBody>
      </p:sp>
    </p:spTree>
    <p:extLst>
      <p:ext uri="{BB962C8B-B14F-4D97-AF65-F5344CB8AC3E}">
        <p14:creationId xmlns:p14="http://schemas.microsoft.com/office/powerpoint/2010/main" val="32238119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Joint Commission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800" dirty="0" smtClean="0"/>
              <a:t>Items due for Preventative Maintenance and those needing repair should be returned to: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40641824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The Biomed Department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sz="6600" dirty="0" smtClean="0"/>
              <a:t>What is the name of the patient care equipment that pumps heated or cooled water to raise or lower body temperature?  </a:t>
            </a:r>
            <a:endParaRPr lang="en-US" sz="6600" dirty="0"/>
          </a:p>
        </p:txBody>
      </p:sp>
    </p:spTree>
    <p:extLst>
      <p:ext uri="{BB962C8B-B14F-4D97-AF65-F5344CB8AC3E}">
        <p14:creationId xmlns:p14="http://schemas.microsoft.com/office/powerpoint/2010/main" val="21777562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Hypothermia Unit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6000" dirty="0" smtClean="0"/>
              <a:t>What is a PCA?  What does it do?  </a:t>
            </a:r>
            <a:endParaRPr lang="en-US" sz="6000" dirty="0"/>
          </a:p>
        </p:txBody>
      </p:sp>
    </p:spTree>
    <p:extLst>
      <p:ext uri="{BB962C8B-B14F-4D97-AF65-F5344CB8AC3E}">
        <p14:creationId xmlns:p14="http://schemas.microsoft.com/office/powerpoint/2010/main" val="18556663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Patient Controlled Analgesia Pump</a:t>
            </a:r>
            <a:br>
              <a:rPr lang="en-US" dirty="0" smtClean="0"/>
            </a:br>
            <a:r>
              <a:rPr lang="en-US" dirty="0" smtClean="0"/>
              <a:t>Provides for automatic (self) administration of pain medication. 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000" dirty="0" smtClean="0"/>
              <a:t>All patient care equipment dispensed for use must be considered _______________, and handled as such.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771401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CONTAMINATED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5400" dirty="0" smtClean="0"/>
              <a:t>After a piece of patient care equipment is used with a patient, and is no longer needed, what is the procedure?  </a:t>
            </a:r>
            <a:endParaRPr lang="en-US" sz="5400" dirty="0"/>
          </a:p>
        </p:txBody>
      </p:sp>
    </p:spTree>
    <p:extLst>
      <p:ext uri="{BB962C8B-B14F-4D97-AF65-F5344CB8AC3E}">
        <p14:creationId xmlns:p14="http://schemas.microsoft.com/office/powerpoint/2010/main" val="20892154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CSTs make rounds to pick up soiled equipment and transport to CS to be decontaminated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8000" dirty="0"/>
              <a:t>How do you process patient care equipment? 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64151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1. Throw away all disposable items at point-of-use.</a:t>
            </a:r>
          </a:p>
          <a:p>
            <a:r>
              <a:rPr lang="en-US" dirty="0" smtClean="0"/>
              <a:t>2. Transport according to soiled item transport guidelines.</a:t>
            </a:r>
          </a:p>
          <a:p>
            <a:r>
              <a:rPr lang="en-US" dirty="0" smtClean="0"/>
              <a:t>2. Follow the manufacturers recommendations.</a:t>
            </a:r>
          </a:p>
          <a:p>
            <a:r>
              <a:rPr lang="en-US" dirty="0" smtClean="0"/>
              <a:t>3.  Clean all surfaces – cords, switches, crevices</a:t>
            </a:r>
          </a:p>
          <a:p>
            <a:r>
              <a:rPr lang="en-US" dirty="0" smtClean="0"/>
              <a:t>4. Inspect for hazards – cracked or frayed cords, missing electrical prongs, damaged switches, cracks or dents.  </a:t>
            </a:r>
          </a:p>
          <a:p>
            <a:r>
              <a:rPr lang="en-US" dirty="0" smtClean="0"/>
              <a:t>5. Prepare unit for patient use.  </a:t>
            </a:r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7440649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000" dirty="0" smtClean="0"/>
              <a:t>If a unit is nonfunctioning, it should be ______________________________ and routed to the ________ Department.  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34085220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Tagged for repair</a:t>
            </a:r>
            <a:br>
              <a:rPr lang="en-US" dirty="0" smtClean="0"/>
            </a:br>
            <a:r>
              <a:rPr lang="en-US" dirty="0" smtClean="0"/>
              <a:t>The Biomed Department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400" dirty="0" smtClean="0"/>
              <a:t>Patient care equipment should be stored in a ________________________ state.</a:t>
            </a: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25438647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Stock out = out of stock</a:t>
            </a:r>
            <a:br>
              <a:rPr lang="en-US" dirty="0" smtClean="0"/>
            </a:br>
            <a:r>
              <a:rPr lang="en-US" dirty="0" smtClean="0"/>
              <a:t>Items are not available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400" dirty="0" smtClean="0"/>
              <a:t>Is it better to have a high stock out rate or a low stock out rate?</a:t>
            </a:r>
          </a:p>
          <a:p>
            <a:r>
              <a:rPr lang="en-US" sz="4400" dirty="0" smtClean="0"/>
              <a:t>True or False? High stock out rates increases patient/customers satisfaction.</a:t>
            </a: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12091832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Ready-to-use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800" dirty="0" smtClean="0"/>
              <a:t>What may be needed to be done to prepare patient care equipment for patient use?  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22671982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Assembly, new disposables (tubing, pads), check/replace batteries, fill with water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The___________________________________requires that the healthcare facility report malfunctions of medical devices that have contributed to patient injury, illness, and/or death to the manufacturer and the FDA.  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2151041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Safe Medical Devices Act of 1990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6000" dirty="0" smtClean="0"/>
              <a:t>What is Preventative Maintenance?  </a:t>
            </a:r>
            <a:endParaRPr lang="en-US" sz="6000" dirty="0"/>
          </a:p>
        </p:txBody>
      </p:sp>
    </p:spTree>
    <p:extLst>
      <p:ext uri="{BB962C8B-B14F-4D97-AF65-F5344CB8AC3E}">
        <p14:creationId xmlns:p14="http://schemas.microsoft.com/office/powerpoint/2010/main" val="39859339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Identify potential problems before they occur. 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6000" dirty="0" smtClean="0"/>
              <a:t>What is outsourcing?  </a:t>
            </a:r>
            <a:endParaRPr lang="en-US" sz="6000" dirty="0"/>
          </a:p>
        </p:txBody>
      </p:sp>
    </p:spTree>
    <p:extLst>
      <p:ext uri="{BB962C8B-B14F-4D97-AF65-F5344CB8AC3E}">
        <p14:creationId xmlns:p14="http://schemas.microsoft.com/office/powerpoint/2010/main" val="775557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Hospital equipment managed by an </a:t>
            </a:r>
            <a:r>
              <a:rPr lang="en-US" smtClean="0"/>
              <a:t>external entity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20482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23622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It is better to have a LOW stock out rate, this means that you rarely run out of stock.  </a:t>
            </a:r>
            <a:br>
              <a:rPr lang="en-US" dirty="0" smtClean="0"/>
            </a:br>
            <a:r>
              <a:rPr lang="en-US" dirty="0" smtClean="0"/>
              <a:t>FALSE!  High Stock Out rates DECREASE patient satisfaction, as running out of stock may postpone/delay procedures.  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438400"/>
            <a:ext cx="8229600" cy="3687763"/>
          </a:xfrm>
        </p:spPr>
        <p:txBody>
          <a:bodyPr>
            <a:normAutofit/>
          </a:bodyPr>
          <a:lstStyle/>
          <a:p>
            <a:r>
              <a:rPr lang="en-US" sz="4800" dirty="0" smtClean="0"/>
              <a:t>What is an asset?  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19057575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Accounting Items: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790102"/>
            <a:ext cx="8229600" cy="4525963"/>
          </a:xfrm>
        </p:spPr>
        <p:txBody>
          <a:bodyPr/>
          <a:lstStyle/>
          <a:p>
            <a:r>
              <a:rPr lang="en-US" dirty="0" smtClean="0"/>
              <a:t>Asset – items of value owned by the organization</a:t>
            </a:r>
          </a:p>
          <a:p>
            <a:endParaRPr lang="en-US" dirty="0"/>
          </a:p>
          <a:p>
            <a:r>
              <a:rPr lang="en-US" dirty="0" smtClean="0"/>
              <a:t>Consumable inventory – items that are consumed(used up) as services are provided ---wrapping supplies, chemicals, etc.</a:t>
            </a:r>
          </a:p>
          <a:p>
            <a:endParaRPr lang="en-US" dirty="0"/>
          </a:p>
          <a:p>
            <a:r>
              <a:rPr lang="en-US" dirty="0" smtClean="0"/>
              <a:t>Reusable Inventory –items that can be reused--medical devices, sterilization containers, etc.  </a:t>
            </a:r>
          </a:p>
          <a:p>
            <a:endParaRPr lang="en-US" dirty="0"/>
          </a:p>
          <a:p>
            <a:r>
              <a:rPr lang="en-US" dirty="0" smtClean="0"/>
              <a:t>Capital Equipment – Expensive items, advance planning need to purchase them—sterilizers, washers., etc.  </a:t>
            </a:r>
            <a:endParaRPr lang="en-US" dirty="0"/>
          </a:p>
        </p:txBody>
      </p:sp>
      <p:pic>
        <p:nvPicPr>
          <p:cNvPr id="1026" name="Picture 2" descr="C:\Users\snelson\AppData\Local\Microsoft\Windows\Temporary Internet Files\Content.IE5\I4VVOWQF\MC900432531[1]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86600" y="1410057"/>
            <a:ext cx="838057" cy="8380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Users\snelson\AppData\Local\Microsoft\Windows\Temporary Internet Files\Content.IE5\DA3X085P\MC900196574[1]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59424" y="5486400"/>
            <a:ext cx="1194750" cy="10642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790205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Accounting </a:t>
            </a:r>
            <a:r>
              <a:rPr lang="en-US" dirty="0" err="1" smtClean="0"/>
              <a:t>cont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Official Inventory -   found in warehouses, CS areas and storerooms, and satellite storage areas</a:t>
            </a:r>
          </a:p>
          <a:p>
            <a:endParaRPr lang="en-US" dirty="0"/>
          </a:p>
          <a:p>
            <a:r>
              <a:rPr lang="en-US" dirty="0" smtClean="0"/>
              <a:t>Unofficial inventory – found in user areas, surgical locations, labs.  These items have already been expensed/charged  to the department.  </a:t>
            </a:r>
          </a:p>
          <a:p>
            <a:endParaRPr lang="en-US" dirty="0"/>
          </a:p>
          <a:p>
            <a:r>
              <a:rPr lang="en-US" dirty="0" smtClean="0"/>
              <a:t>Current Asset – expected to be used within a year. </a:t>
            </a:r>
          </a:p>
        </p:txBody>
      </p:sp>
    </p:spTree>
    <p:extLst>
      <p:ext uri="{BB962C8B-B14F-4D97-AF65-F5344CB8AC3E}">
        <p14:creationId xmlns:p14="http://schemas.microsoft.com/office/powerpoint/2010/main" val="6620050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is the problem with having too much inventory?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28746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Too much cash invested in </a:t>
            </a:r>
            <a:r>
              <a:rPr lang="en-US" dirty="0" smtClean="0"/>
              <a:t>stock</a:t>
            </a:r>
          </a:p>
          <a:p>
            <a:r>
              <a:rPr lang="en-US" dirty="0" smtClean="0"/>
              <a:t>May need to borrow money to pay suppliers</a:t>
            </a:r>
          </a:p>
          <a:p>
            <a:r>
              <a:rPr lang="en-US" dirty="0" smtClean="0"/>
              <a:t>Need more space to store supplies </a:t>
            </a:r>
          </a:p>
          <a:p>
            <a:r>
              <a:rPr lang="en-US" dirty="0" smtClean="0"/>
              <a:t>Greater risks of damage, loss, obscelence (no longer used/needed), theft.</a:t>
            </a:r>
          </a:p>
          <a:p>
            <a:r>
              <a:rPr lang="en-US" dirty="0" smtClean="0"/>
              <a:t>More time to manage inventory</a:t>
            </a:r>
          </a:p>
          <a:p>
            <a:endParaRPr lang="en-US" dirty="0"/>
          </a:p>
          <a:p>
            <a:r>
              <a:rPr lang="en-US" sz="4000" dirty="0" smtClean="0"/>
              <a:t>What happens with too little inventory?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25406527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atch">
  <a:themeElements>
    <a:clrScheme name="Thatch">
      <a:dk1>
        <a:sysClr val="windowText" lastClr="000000"/>
      </a:dk1>
      <a:lt1>
        <a:sysClr val="window" lastClr="FFFFFF"/>
      </a:lt1>
      <a:dk2>
        <a:srgbClr val="1D3641"/>
      </a:dk2>
      <a:lt2>
        <a:srgbClr val="DFE6D0"/>
      </a:lt2>
      <a:accent1>
        <a:srgbClr val="759AA5"/>
      </a:accent1>
      <a:accent2>
        <a:srgbClr val="CFC60D"/>
      </a:accent2>
      <a:accent3>
        <a:srgbClr val="99987F"/>
      </a:accent3>
      <a:accent4>
        <a:srgbClr val="90AC97"/>
      </a:accent4>
      <a:accent5>
        <a:srgbClr val="FFAD1C"/>
      </a:accent5>
      <a:accent6>
        <a:srgbClr val="B9AB6F"/>
      </a:accent6>
      <a:hlink>
        <a:srgbClr val="66AACD"/>
      </a:hlink>
      <a:folHlink>
        <a:srgbClr val="809DB3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創英角ｺﾞｼｯｸUB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創英角ｺﾞｼｯｸUB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Thatch">
      <a:fillStyleLst>
        <a:solidFill>
          <a:schemeClr val="phClr"/>
        </a:solidFill>
        <a:gradFill rotWithShape="1">
          <a:gsLst>
            <a:gs pos="0">
              <a:schemeClr val="phClr">
                <a:tint val="79000"/>
                <a:satMod val="180000"/>
              </a:schemeClr>
            </a:gs>
            <a:gs pos="65000">
              <a:schemeClr val="phClr">
                <a:tint val="52000"/>
                <a:satMod val="250000"/>
              </a:schemeClr>
            </a:gs>
            <a:gs pos="100000">
              <a:schemeClr val="phClr">
                <a:tint val="29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8700000"/>
            </a:lightRig>
          </a:scene3d>
          <a:sp3d contourW="12700" prstMaterial="dkEdge">
            <a:bevelT w="0" h="0" prst="relaxedInset"/>
            <a:contourClr>
              <a:schemeClr val="phClr">
                <a:shade val="65000"/>
                <a:satMod val="15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13200000"/>
            </a:lightRig>
          </a:scene3d>
          <a:sp3d prstMaterial="dkEdge">
            <a:bevelT w="63500" h="50800" prst="relaxedIns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hade val="95000"/>
                <a:satMod val="200000"/>
              </a:schemeClr>
            </a:gs>
            <a:gs pos="53000">
              <a:schemeClr val="phClr">
                <a:shade val="60000"/>
                <a:satMod val="220000"/>
              </a:schemeClr>
            </a:gs>
            <a:gs pos="100000">
              <a:schemeClr val="phClr">
                <a:shade val="45000"/>
                <a:satMod val="22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3000"/>
                <a:shade val="97000"/>
                <a:satMod val="230000"/>
              </a:schemeClr>
            </a:gs>
            <a:gs pos="100000">
              <a:schemeClr val="phClr">
                <a:shade val="35000"/>
                <a:satMod val="250000"/>
              </a:schemeClr>
            </a:gs>
          </a:gsLst>
          <a:path path="circle">
            <a:fillToRect l="15000" t="50000" r="85000" b="6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Thatch</Template>
  <TotalTime>246</TotalTime>
  <Words>1064</Words>
  <Application>Microsoft Office PowerPoint</Application>
  <PresentationFormat>On-screen Show (4:3)</PresentationFormat>
  <Paragraphs>106</Paragraphs>
  <Slides>44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44</vt:i4>
      </vt:variant>
    </vt:vector>
  </HeadingPairs>
  <TitlesOfParts>
    <vt:vector size="45" baseType="lpstr">
      <vt:lpstr>Thatch</vt:lpstr>
      <vt:lpstr>Progress Test 5 </vt:lpstr>
      <vt:lpstr>PowerPoint Presentation</vt:lpstr>
      <vt:lpstr>Reusable and consumable items</vt:lpstr>
      <vt:lpstr>Stock out = out of stock Items are not available</vt:lpstr>
      <vt:lpstr>     It is better to have a LOW stock out rate, this means that you rarely run out of stock.   FALSE!  High Stock Out rates DECREASE patient satisfaction, as running out of stock may postpone/delay procedures.   </vt:lpstr>
      <vt:lpstr>Accounting Items:</vt:lpstr>
      <vt:lpstr>Accounting cont</vt:lpstr>
      <vt:lpstr>PowerPoint Presentation</vt:lpstr>
      <vt:lpstr> </vt:lpstr>
      <vt:lpstr>Supply shortages,  emergency purchases (more expensive), negative impacts on patient care, hoarding, frequent handling. </vt:lpstr>
      <vt:lpstr>Single Use Only (p. 348)</vt:lpstr>
      <vt:lpstr>PowerPoint Presentation</vt:lpstr>
      <vt:lpstr>PowerPoint Presentation</vt:lpstr>
      <vt:lpstr>PowerPoint Presentation</vt:lpstr>
      <vt:lpstr>Exchange Cart System</vt:lpstr>
      <vt:lpstr>Case cart system</vt:lpstr>
      <vt:lpstr>STAT (from Latin word “statim”)</vt:lpstr>
      <vt:lpstr>Bar code – automated systems</vt:lpstr>
      <vt:lpstr>RFID – Radio Frequency Identification Where have you seen this used?</vt:lpstr>
      <vt:lpstr>DISTRIBUTION</vt:lpstr>
      <vt:lpstr>Perpetual Inventory System</vt:lpstr>
      <vt:lpstr>True!  What does the “C” represent?</vt:lpstr>
      <vt:lpstr>Consignment System </vt:lpstr>
      <vt:lpstr>Inventory turnover rate</vt:lpstr>
      <vt:lpstr>8% (100% - 92%)</vt:lpstr>
      <vt:lpstr>92% - you have available</vt:lpstr>
      <vt:lpstr>The “A” items because they are the most expensive, then “B”, then “C”.</vt:lpstr>
      <vt:lpstr>MIN/MAX</vt:lpstr>
      <vt:lpstr>JUST-IN-TIME</vt:lpstr>
      <vt:lpstr>Can prevent equipment shortages  Faster than manual tracking systems. More effective for tracking data</vt:lpstr>
      <vt:lpstr>Joint Commission </vt:lpstr>
      <vt:lpstr>The Biomed Department </vt:lpstr>
      <vt:lpstr>Hypothermia Unit</vt:lpstr>
      <vt:lpstr>Patient Controlled Analgesia Pump Provides for automatic (self) administration of pain medication.  </vt:lpstr>
      <vt:lpstr>CONTAMINATED</vt:lpstr>
      <vt:lpstr>CSTs make rounds to pick up soiled equipment and transport to CS to be decontaminated</vt:lpstr>
      <vt:lpstr>PowerPoint Presentation</vt:lpstr>
      <vt:lpstr>PowerPoint Presentation</vt:lpstr>
      <vt:lpstr>Tagged for repair The Biomed Department</vt:lpstr>
      <vt:lpstr>Ready-to-use</vt:lpstr>
      <vt:lpstr>Assembly, new disposables (tubing, pads), check/replace batteries, fill with water</vt:lpstr>
      <vt:lpstr>The Safe Medical Devices Act of 1990</vt:lpstr>
      <vt:lpstr>Identify potential problems before they occur.  </vt:lpstr>
      <vt:lpstr>Hospital equipment managed by an external entity</vt:lpstr>
    </vt:vector>
  </TitlesOfParts>
  <Company>Renton Technical College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Progress Test 5</dc:title>
  <dc:creator>Nelson, Samantha</dc:creator>
  <cp:lastModifiedBy>bkelso</cp:lastModifiedBy>
  <cp:revision>22</cp:revision>
  <dcterms:created xsi:type="dcterms:W3CDTF">2013-02-06T00:49:47Z</dcterms:created>
  <dcterms:modified xsi:type="dcterms:W3CDTF">2013-02-07T23:46:05Z</dcterms:modified>
</cp:coreProperties>
</file>