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0" r:id="rId17"/>
    <p:sldId id="273" r:id="rId18"/>
    <p:sldId id="271" r:id="rId19"/>
    <p:sldId id="282" r:id="rId20"/>
    <p:sldId id="283" r:id="rId21"/>
    <p:sldId id="281" r:id="rId22"/>
    <p:sldId id="272" r:id="rId23"/>
    <p:sldId id="274" r:id="rId24"/>
    <p:sldId id="275" r:id="rId25"/>
    <p:sldId id="276" r:id="rId26"/>
    <p:sldId id="277" r:id="rId27"/>
    <p:sldId id="278" r:id="rId28"/>
    <p:sldId id="279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F62E8066-FCE8-4EBC-B69D-B05B04E68CBD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9EFB14F-1200-40DF-8058-CE6BE22C6354}" type="slidenum">
              <a:rPr lang="en-US" smtClean="0"/>
              <a:t>‹#›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5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14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125113" cy="2514600"/>
          </a:xfrm>
        </p:spPr>
        <p:txBody>
          <a:bodyPr/>
          <a:lstStyle/>
          <a:p>
            <a:r>
              <a:rPr lang="en-US" dirty="0" smtClean="0"/>
              <a:t>Help teammates to follow guidelines</a:t>
            </a:r>
            <a:br>
              <a:rPr lang="en-US" dirty="0" smtClean="0"/>
            </a:br>
            <a:r>
              <a:rPr lang="en-US" dirty="0" smtClean="0"/>
              <a:t>interact with new or less qualified</a:t>
            </a:r>
            <a:br>
              <a:rPr lang="en-US" dirty="0" smtClean="0"/>
            </a:br>
            <a:r>
              <a:rPr lang="en-US" dirty="0" smtClean="0"/>
              <a:t>assist in training</a:t>
            </a:r>
            <a:br>
              <a:rPr lang="en-US" dirty="0" smtClean="0"/>
            </a:br>
            <a:r>
              <a:rPr lang="en-US" dirty="0" smtClean="0"/>
              <a:t>participate in quality control checks.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3124200"/>
            <a:ext cx="7125112" cy="273459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__________________ not the ________________is the cause of most problems.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1064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br>
              <a:rPr lang="en-US" dirty="0" smtClean="0"/>
            </a:br>
            <a:r>
              <a:rPr lang="en-US" dirty="0" smtClean="0"/>
              <a:t>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are the steps of quality planning?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48702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400" dirty="0" smtClean="0"/>
              <a:t>Identify needs and requests of customers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Identify an ideal process to consistently address each need/request.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Compare actual steps and outcomes of each process to the ideal outcome.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Plan process control activities to improve the system.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Measure the defects that result.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794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Quality Control?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27256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Measures the quality of production, usually done by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is an example of a quality control indicator?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106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Customers receive </a:t>
            </a:r>
            <a:r>
              <a:rPr lang="en-US" dirty="0" smtClean="0"/>
              <a:t>STAT or urgent medical supplies within 5 minutes of request.</a:t>
            </a:r>
          </a:p>
          <a:p>
            <a:r>
              <a:rPr lang="en-US" dirty="0" smtClean="0"/>
              <a:t>Only sterile supplies with current dates are available on unit supply carts.</a:t>
            </a:r>
          </a:p>
          <a:p>
            <a:r>
              <a:rPr lang="en-US" dirty="0" smtClean="0"/>
              <a:t>Sterilization procedures are acceptable based on results of chemical, mechanical, and biological indicators.  </a:t>
            </a:r>
          </a:p>
          <a:p>
            <a:r>
              <a:rPr lang="en-US" dirty="0" smtClean="0"/>
              <a:t>Instrument sets contain correct contents.</a:t>
            </a:r>
          </a:p>
          <a:p>
            <a:r>
              <a:rPr lang="en-US" dirty="0" smtClean="0"/>
              <a:t>CS customers are satisfied with departmental services based on a score of 90 or better on customer surveys.</a:t>
            </a:r>
          </a:p>
          <a:p>
            <a:r>
              <a:rPr lang="en-US" dirty="0" smtClean="0"/>
              <a:t>Patient care equipment and supplies are available and in working condition.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14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CQI?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90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Quality Improvement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CQI (Continuous Quality Improvement) is a </a:t>
            </a:r>
            <a:r>
              <a:rPr lang="en-US" sz="3200" dirty="0" err="1" smtClean="0"/>
              <a:t>statitical</a:t>
            </a:r>
            <a:r>
              <a:rPr lang="en-US" sz="3200" dirty="0" smtClean="0"/>
              <a:t> method to improve :</a:t>
            </a:r>
          </a:p>
        </p:txBody>
      </p:sp>
    </p:spTree>
    <p:extLst>
      <p:ext uri="{BB962C8B-B14F-4D97-AF65-F5344CB8AC3E}">
        <p14:creationId xmlns:p14="http://schemas.microsoft.com/office/powerpoint/2010/main" val="3456690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is TQI?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8819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Quality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What is TQM?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0866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Quality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37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What is an example of a quality process in the Decontamination area?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23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6864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685800"/>
            <a:ext cx="7125112" cy="5172998"/>
          </a:xfrm>
        </p:spPr>
        <p:txBody>
          <a:bodyPr/>
          <a:lstStyle/>
          <a:p>
            <a:r>
              <a:rPr lang="en-US" dirty="0" smtClean="0"/>
              <a:t>Always wear PPE.</a:t>
            </a:r>
          </a:p>
          <a:p>
            <a:r>
              <a:rPr lang="en-US" dirty="0" smtClean="0"/>
              <a:t>Disassemble all items that are meant to be disassembled to assure that all instrument parts are accessible for cleaning.  </a:t>
            </a:r>
          </a:p>
          <a:p>
            <a:r>
              <a:rPr lang="en-US" dirty="0" smtClean="0"/>
              <a:t>Measure all chemical properly, improperly measured – not effective cleaners and disinfectants.</a:t>
            </a:r>
          </a:p>
          <a:p>
            <a:r>
              <a:rPr lang="en-US" dirty="0" smtClean="0"/>
              <a:t>Load and operate washers properly</a:t>
            </a:r>
          </a:p>
          <a:p>
            <a:r>
              <a:rPr lang="en-US" dirty="0" smtClean="0"/>
              <a:t>Follow all written procedures for cleaning and disinfecting</a:t>
            </a:r>
          </a:p>
          <a:p>
            <a:r>
              <a:rPr lang="en-US" dirty="0" smtClean="0"/>
              <a:t>Clean as you were trained to do, no shortcuts!  </a:t>
            </a:r>
          </a:p>
          <a:p>
            <a:r>
              <a:rPr lang="en-US" dirty="0" smtClean="0"/>
              <a:t>Check processing equipment before using to ensure it is in proper working order.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48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Prep and Pack?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031337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When using linen, check for lint and holes.</a:t>
            </a:r>
          </a:p>
          <a:p>
            <a:r>
              <a:rPr lang="en-US" sz="2400" dirty="0" smtClean="0"/>
              <a:t>Check for holes in wrappers and disposable filters</a:t>
            </a:r>
          </a:p>
          <a:p>
            <a:r>
              <a:rPr lang="en-US" sz="2400" dirty="0" smtClean="0"/>
              <a:t>Never use a wrapper, filter, or instrument that has fallen on the floor.  </a:t>
            </a:r>
            <a:r>
              <a:rPr lang="en-US" sz="2400" dirty="0" err="1" smtClean="0"/>
              <a:t>Reclean</a:t>
            </a:r>
            <a:r>
              <a:rPr lang="en-US" sz="2400" dirty="0" smtClean="0"/>
              <a:t> and discard wrapper/filter.</a:t>
            </a:r>
          </a:p>
          <a:p>
            <a:r>
              <a:rPr lang="en-US" sz="2400" dirty="0" smtClean="0"/>
              <a:t>Always follow count sheets.  </a:t>
            </a:r>
          </a:p>
          <a:p>
            <a:r>
              <a:rPr lang="en-US" sz="2400" dirty="0" smtClean="0"/>
              <a:t>Check instrument for functionality, cleanliness, alignment, proper assembly, and sharpness.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59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Sterilization?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61324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 sterilizers as trained.  </a:t>
            </a:r>
          </a:p>
          <a:p>
            <a:r>
              <a:rPr lang="en-US" dirty="0" smtClean="0"/>
              <a:t>Verify mechanical and chemical indicators after a cycle to ensure the process was properly completed. </a:t>
            </a:r>
          </a:p>
          <a:p>
            <a:r>
              <a:rPr lang="en-US" dirty="0" smtClean="0"/>
              <a:t>Do not touch sterilized items until cool. </a:t>
            </a:r>
          </a:p>
          <a:p>
            <a:r>
              <a:rPr lang="en-US" dirty="0" smtClean="0"/>
              <a:t>Properly complete all documentation</a:t>
            </a:r>
          </a:p>
          <a:p>
            <a:r>
              <a:rPr lang="en-US" dirty="0" smtClean="0"/>
              <a:t>Always follow established  pick sheets</a:t>
            </a:r>
          </a:p>
          <a:p>
            <a:r>
              <a:rPr lang="en-US" dirty="0" smtClean="0"/>
              <a:t>Check packaging for holes, expiration dates, and color changes.</a:t>
            </a:r>
          </a:p>
          <a:p>
            <a:r>
              <a:rPr lang="en-US" dirty="0" smtClean="0"/>
              <a:t>Carefully load items on carts, shelves, and other storage units to ensure that they stay intact.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56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All areas? 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558586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Pay attention to what you are doing (do 1 thing at a time) to not miss instruments or put wrong instrument.</a:t>
            </a:r>
          </a:p>
          <a:p>
            <a:r>
              <a:rPr lang="en-US" dirty="0" smtClean="0"/>
              <a:t>Don’t do anything you have not been trained to do.</a:t>
            </a:r>
          </a:p>
          <a:p>
            <a:r>
              <a:rPr lang="en-US" dirty="0" smtClean="0"/>
              <a:t>Unsure?  Ask someone to check your work.</a:t>
            </a:r>
          </a:p>
          <a:p>
            <a:r>
              <a:rPr lang="en-US" dirty="0" smtClean="0"/>
              <a:t>Distracted? Check the entire project to ensure it is correct.</a:t>
            </a:r>
          </a:p>
          <a:p>
            <a:r>
              <a:rPr lang="en-US" dirty="0" smtClean="0"/>
              <a:t>If you can’t do it at 100%, don’t do it.  Don’t start it if someone else will have to finish </a:t>
            </a:r>
            <a:r>
              <a:rPr lang="en-US" dirty="0" err="1" smtClean="0"/>
              <a:t>it.l</a:t>
            </a:r>
            <a:endParaRPr lang="en-US" dirty="0" smtClean="0"/>
          </a:p>
          <a:p>
            <a:r>
              <a:rPr lang="en-US" dirty="0" smtClean="0"/>
              <a:t>Re-check all work</a:t>
            </a:r>
          </a:p>
          <a:p>
            <a:r>
              <a:rPr lang="en-US" dirty="0" smtClean="0"/>
              <a:t>Neatness counts</a:t>
            </a:r>
          </a:p>
          <a:p>
            <a:r>
              <a:rPr lang="en-US" dirty="0" smtClean="0"/>
              <a:t>Help other staff, even if they think they don’t need it</a:t>
            </a:r>
          </a:p>
          <a:p>
            <a:r>
              <a:rPr lang="en-US" dirty="0" smtClean="0"/>
              <a:t>If it is wrong, speak up!</a:t>
            </a:r>
          </a:p>
          <a:p>
            <a:r>
              <a:rPr lang="en-US" dirty="0" smtClean="0"/>
              <a:t>Report inoperative/damaged equipment.</a:t>
            </a:r>
          </a:p>
          <a:p>
            <a:r>
              <a:rPr lang="en-US" dirty="0" smtClean="0"/>
              <a:t>Attend all educational events that you can</a:t>
            </a:r>
          </a:p>
          <a:p>
            <a:r>
              <a:rPr lang="en-US" dirty="0" smtClean="0"/>
              <a:t>Always follow the rules.  Question anything you are unsure about.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105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_______________ requires </a:t>
            </a:r>
            <a:r>
              <a:rPr lang="en-US" sz="4000" dirty="0"/>
              <a:t>efforts and participation of everyone in the healthcare </a:t>
            </a:r>
            <a:r>
              <a:rPr lang="en-US" sz="4000" dirty="0" smtClean="0"/>
              <a:t>facility.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29843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What are internal customers?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752413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Quality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6767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Physicians, nurses, and other professional personnel served by CS.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/>
              <a:t>_____________ is at the center of every quality concern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8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Quality takes _______________, __________________, and _____________ from everyone in the healthcare facility.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737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Time, effort,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000" dirty="0" smtClean="0"/>
              <a:t>What is empowerment?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0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533400"/>
            <a:ext cx="7125113" cy="1828800"/>
          </a:xfrm>
        </p:spPr>
        <p:txBody>
          <a:bodyPr/>
          <a:lstStyle/>
          <a:p>
            <a:r>
              <a:rPr lang="en-US" dirty="0" smtClean="0"/>
              <a:t>Granting authority (power) to employees to make decisions within their areas of responsibility.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514600"/>
            <a:ext cx="7125112" cy="3344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is Process Improvement?</a:t>
            </a:r>
            <a:endParaRPr lang="en-US" sz="5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13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2372276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Activities to identify and resolve work task-related problems that yield poor quality and the strategy of finding solutions to eliminate the root causes of process performance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problems.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3505200"/>
            <a:ext cx="7125112" cy="235359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Who is the first line of guardians of the quality program to ensure that all department personnel adhere to the standards and priorities set by the department( or manager)?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2837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Leaders</a:t>
            </a:r>
            <a:br>
              <a:rPr lang="en-US" dirty="0" smtClean="0"/>
            </a:br>
            <a:r>
              <a:rPr lang="en-US" dirty="0" smtClean="0"/>
              <a:t>Shift Supervisors</a:t>
            </a:r>
            <a:br>
              <a:rPr lang="en-US" dirty="0" smtClean="0"/>
            </a:br>
            <a:r>
              <a:rPr lang="en-US" dirty="0" smtClean="0"/>
              <a:t>Lead Technicians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What is the responsibility of other staff?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35147436"/>
      </p:ext>
    </p:extLst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TC102455610[[fn=Autumn]]</Template>
  <TotalTime>141</TotalTime>
  <Words>724</Words>
  <Application>Microsoft Office PowerPoint</Application>
  <PresentationFormat>On-screen Show (4:3)</PresentationFormat>
  <Paragraphs>81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Autumn</vt:lpstr>
      <vt:lpstr>Progress Test 5 </vt:lpstr>
      <vt:lpstr>PowerPoint Presentation</vt:lpstr>
      <vt:lpstr>PowerPoint Presentation</vt:lpstr>
      <vt:lpstr>Physicians, nurses, and other professional personnel served by CS.</vt:lpstr>
      <vt:lpstr>The patient</vt:lpstr>
      <vt:lpstr>Time, effort, participation</vt:lpstr>
      <vt:lpstr>Granting authority (power) to employees to make decisions within their areas of responsibility.  </vt:lpstr>
      <vt:lpstr>Activities to identify and resolve work task-related problems that yield poor quality and the strategy of finding solutions to eliminate the root causes of process performance problems. </vt:lpstr>
      <vt:lpstr>Department Leaders Shift Supervisors Lead Technicians</vt:lpstr>
      <vt:lpstr>Help teammates to follow guidelines interact with new or less qualified assist in training participate in quality control checks. </vt:lpstr>
      <vt:lpstr>Process people</vt:lpstr>
      <vt:lpstr>PowerPoint Presentation</vt:lpstr>
      <vt:lpstr>PowerPoint Presentation</vt:lpstr>
      <vt:lpstr>Measures the quality of production, usually done by sampling</vt:lpstr>
      <vt:lpstr>Examples:</vt:lpstr>
      <vt:lpstr>What is CQI?</vt:lpstr>
      <vt:lpstr>Continuous Quality Improvement</vt:lpstr>
      <vt:lpstr>Work processes</vt:lpstr>
      <vt:lpstr>Total Quality Improvement</vt:lpstr>
      <vt:lpstr>Total Quality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5</dc:title>
  <dc:creator>Nelson, Samantha</dc:creator>
  <cp:lastModifiedBy>Nelson, Samantha</cp:lastModifiedBy>
  <cp:revision>12</cp:revision>
  <dcterms:created xsi:type="dcterms:W3CDTF">2013-02-07T00:50:00Z</dcterms:created>
  <dcterms:modified xsi:type="dcterms:W3CDTF">2013-02-07T03:11:43Z</dcterms:modified>
</cp:coreProperties>
</file>