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257" r:id="rId2"/>
    <p:sldId id="258" r:id="rId3"/>
    <p:sldId id="273" r:id="rId4"/>
    <p:sldId id="274" r:id="rId5"/>
    <p:sldId id="301" r:id="rId6"/>
    <p:sldId id="275" r:id="rId7"/>
    <p:sldId id="302" r:id="rId8"/>
    <p:sldId id="276" r:id="rId9"/>
    <p:sldId id="303" r:id="rId10"/>
    <p:sldId id="277" r:id="rId11"/>
    <p:sldId id="304" r:id="rId12"/>
    <p:sldId id="278" r:id="rId13"/>
    <p:sldId id="305" r:id="rId14"/>
    <p:sldId id="279" r:id="rId15"/>
    <p:sldId id="306" r:id="rId16"/>
    <p:sldId id="280" r:id="rId17"/>
    <p:sldId id="307" r:id="rId18"/>
    <p:sldId id="281" r:id="rId19"/>
    <p:sldId id="308" r:id="rId20"/>
    <p:sldId id="282" r:id="rId21"/>
    <p:sldId id="309" r:id="rId22"/>
    <p:sldId id="283" r:id="rId23"/>
    <p:sldId id="310" r:id="rId24"/>
    <p:sldId id="284" r:id="rId25"/>
    <p:sldId id="311" r:id="rId26"/>
    <p:sldId id="285" r:id="rId27"/>
    <p:sldId id="312" r:id="rId28"/>
    <p:sldId id="286" r:id="rId29"/>
    <p:sldId id="313" r:id="rId30"/>
    <p:sldId id="287" r:id="rId31"/>
    <p:sldId id="314" r:id="rId32"/>
    <p:sldId id="288" r:id="rId33"/>
    <p:sldId id="315" r:id="rId34"/>
    <p:sldId id="289" r:id="rId35"/>
    <p:sldId id="316" r:id="rId36"/>
    <p:sldId id="290" r:id="rId37"/>
    <p:sldId id="318" r:id="rId38"/>
    <p:sldId id="291" r:id="rId39"/>
    <p:sldId id="317" r:id="rId40"/>
    <p:sldId id="292" r:id="rId41"/>
    <p:sldId id="319" r:id="rId42"/>
    <p:sldId id="293" r:id="rId43"/>
    <p:sldId id="294" r:id="rId44"/>
    <p:sldId id="295" r:id="rId45"/>
    <p:sldId id="320" r:id="rId46"/>
    <p:sldId id="296" r:id="rId47"/>
    <p:sldId id="321" r:id="rId48"/>
    <p:sldId id="297" r:id="rId49"/>
    <p:sldId id="322" r:id="rId50"/>
    <p:sldId id="298" r:id="rId51"/>
    <p:sldId id="323" r:id="rId52"/>
    <p:sldId id="299" r:id="rId53"/>
    <p:sldId id="300" r:id="rId54"/>
    <p:sldId id="324" r:id="rId55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3344" autoAdjust="0"/>
    <p:restoredTop sz="93969" autoAdjust="0"/>
  </p:normalViewPr>
  <p:slideViewPr>
    <p:cSldViewPr>
      <p:cViewPr varScale="1">
        <p:scale>
          <a:sx n="70" d="100"/>
          <a:sy n="70" d="100"/>
        </p:scale>
        <p:origin x="-1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54D4857D-62A5-486B-9129-468003D7E020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2EBE4566-6F3A-4CC1-BD6C-9C510D05F12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2D2EF2CE-B28C-4ED4-8FD0-48BB3F48846A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61807874-5299-41B2-A37A-6AA3547857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Grp="1"/>
          </p:cNvSpPr>
          <p:nvPr>
            <p:ph type="subTitle" idx="1"/>
          </p:nvPr>
        </p:nvSpPr>
        <p:spPr>
          <a:xfrm>
            <a:off x="457200" y="5396132"/>
            <a:ext cx="8098302" cy="762000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grpSp>
        <p:nvGrpSpPr>
          <p:cNvPr id="16" name="Group 23"/>
          <p:cNvGrpSpPr/>
          <p:nvPr/>
        </p:nvGrpSpPr>
        <p:grpSpPr>
          <a:xfrm>
            <a:off x="14990" y="1976657"/>
            <a:ext cx="2042410" cy="533400"/>
            <a:chOff x="0" y="2000250"/>
            <a:chExt cx="3733800" cy="533400"/>
          </a:xfrm>
        </p:grpSpPr>
        <p:sp>
          <p:nvSpPr>
            <p:cNvPr id="30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7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1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8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6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0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3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grpSp>
        <p:nvGrpSpPr>
          <p:cNvPr id="29" name="Group 35"/>
          <p:cNvGrpSpPr/>
          <p:nvPr/>
        </p:nvGrpSpPr>
        <p:grpSpPr>
          <a:xfrm>
            <a:off x="8584055" y="1976657"/>
            <a:ext cx="552450" cy="542925"/>
            <a:chOff x="8667750" y="2000250"/>
            <a:chExt cx="476250" cy="542925"/>
          </a:xfrm>
        </p:grpSpPr>
        <p:sp>
          <p:nvSpPr>
            <p:cNvPr id="26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2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8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sp>
        <p:nvSpPr>
          <p:cNvPr id="24" name="Oval 28"/>
          <p:cNvSpPr/>
          <p:nvPr userDrawn="1"/>
        </p:nvSpPr>
        <p:spPr>
          <a:xfrm>
            <a:off x="8572500" y="603885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3" name="Oval 28"/>
          <p:cNvSpPr/>
          <p:nvPr userDrawn="1"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5" name="Oval 28"/>
          <p:cNvSpPr/>
          <p:nvPr userDrawn="1"/>
        </p:nvSpPr>
        <p:spPr>
          <a:xfrm>
            <a:off x="8572500" y="5476875"/>
            <a:ext cx="152400" cy="152400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4" name="Oval 28"/>
          <p:cNvSpPr/>
          <p:nvPr userDrawn="1"/>
        </p:nvSpPr>
        <p:spPr>
          <a:xfrm>
            <a:off x="8572500" y="57531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9" name="Rectangle 3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4/11/2012</a:t>
            </a:fld>
            <a:endParaRPr lang="en-US"/>
          </a:p>
        </p:txBody>
      </p:sp>
      <p:sp>
        <p:nvSpPr>
          <p:cNvPr id="25" name="Rectangle 35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/>
          </a:p>
        </p:txBody>
      </p:sp>
      <p:sp>
        <p:nvSpPr>
          <p:cNvPr id="31" name="Rectangle 36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33" name="Rectangle 32"/>
          <p:cNvSpPr>
            <a:spLocks noGrp="1"/>
          </p:cNvSpPr>
          <p:nvPr>
            <p:ph type="title" hasCustomPrompt="1"/>
          </p:nvPr>
        </p:nvSpPr>
        <p:spPr>
          <a:xfrm>
            <a:off x="2057400" y="281352"/>
            <a:ext cx="6509239" cy="3886200"/>
          </a:xfrm>
          <a:scene3d>
            <a:camera prst="orthographicFront"/>
            <a:lightRig rig="threePt" dir="t"/>
          </a:scene3d>
          <a:sp3d/>
        </p:spPr>
        <p:txBody>
          <a:bodyPr vert="horz" anchor="ctr">
            <a:normAutofit/>
          </a:bodyPr>
          <a:lstStyle>
            <a:lvl1pPr algn="ctr">
              <a:lnSpc>
                <a:spcPct val="100000"/>
              </a:lnSpc>
              <a:defRPr kumimoji="0" lang="en-US" sz="7200" b="1" i="0" u="none" strike="noStrike" kern="0" cap="none" spc="0" normalizeH="0" baseline="0" noProof="0" dirty="0" smtClean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dirty="0" smtClean="0"/>
              <a:t>Show Title</a:t>
            </a:r>
            <a:endParaRPr lang="en-US" dirty="0"/>
          </a:p>
        </p:txBody>
      </p:sp>
    </p:spTree>
  </p:cSld>
  <p:clrMapOvr>
    <a:masterClrMapping/>
  </p:clrMapOvr>
  <p:transition spd="med">
    <p:wedg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Rectangle 1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4/11/2012</a:t>
            </a:fld>
            <a:endParaRPr lang="en-US"/>
          </a:p>
        </p:txBody>
      </p:sp>
      <p:sp>
        <p:nvSpPr>
          <p:cNvPr id="27" name="Rectangle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/>
          </a:p>
        </p:txBody>
      </p:sp>
      <p:sp>
        <p:nvSpPr>
          <p:cNvPr id="4" name="Rectangle 1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28" name="Rectangle 14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4/11/2012</a:t>
            </a:fld>
            <a:endParaRPr lang="en-US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12" name="Rectangl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/>
          </a:p>
        </p:txBody>
      </p:sp>
      <p:sp>
        <p:nvSpPr>
          <p:cNvPr id="27" name="Rectangle 6"/>
          <p:cNvSpPr>
            <a:spLocks noGrp="1"/>
          </p:cNvSpPr>
          <p:nvPr>
            <p:ph type="title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>
            <a:normAutofit/>
          </a:bodyPr>
          <a:lstStyle>
            <a:lvl1pPr>
              <a:defRPr kumimoji="0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defRPr>
            </a:lvl1pPr>
            <a:extLst/>
          </a:lstStyle>
          <a:p>
            <a:r>
              <a:rPr lang="en-US" dirty="0" smtClean="0"/>
              <a:t>Click to add section title</a:t>
            </a:r>
            <a:endParaRPr lang="en-US" dirty="0"/>
          </a:p>
        </p:txBody>
      </p:sp>
    </p:spTree>
  </p:cSld>
  <p:clrMapOvr>
    <a:masterClrMapping/>
  </p:clrMapOvr>
  <p:transition spd="med">
    <p:wedg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mple Question &amp;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2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31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13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>
              <a:buFontTx/>
              <a:buNone/>
              <a:defRPr kumimoji="0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lang="en-US" dirty="0" smtClean="0"/>
              <a:t>Click to add answer</a:t>
            </a:r>
            <a:endParaRPr lang="en-US" dirty="0"/>
          </a:p>
        </p:txBody>
      </p:sp>
    </p:spTree>
  </p:cSld>
  <p:clrMapOvr>
    <a:masterClrMapping/>
  </p:clrMapOvr>
  <p:transition spd="med">
    <p:wedge/>
    <p:sndAc>
      <p:stSnd>
        <p:snd r:embed="rId1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tailed Question &amp;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28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25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>
              <a:buFontTx/>
              <a:buNone/>
              <a:defRPr kumimoji="0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lang="en-US" dirty="0" smtClean="0"/>
              <a:t>Click to add answer</a:t>
            </a:r>
            <a:endParaRPr lang="en-US" dirty="0"/>
          </a:p>
        </p:txBody>
      </p:sp>
      <p:sp>
        <p:nvSpPr>
          <p:cNvPr id="22" name="Rectangle 9"/>
          <p:cNvSpPr>
            <a:spLocks noGrp="1"/>
          </p:cNvSpPr>
          <p:nvPr>
            <p:ph type="body" sz="quarter" idx="15" hasCustomPrompt="1"/>
          </p:nvPr>
        </p:nvSpPr>
        <p:spPr>
          <a:xfrm>
            <a:off x="1828800" y="3124200"/>
            <a:ext cx="5105400" cy="1981200"/>
          </a:xfrm>
        </p:spPr>
        <p:txBody>
          <a:bodyPr vert="horz"/>
          <a:lstStyle>
            <a:lvl1pPr algn="ctr">
              <a:buFontTx/>
              <a:buNone/>
              <a:defRPr i="1" baseline="0"/>
            </a:lvl1pPr>
            <a:extLst/>
          </a:lstStyle>
          <a:p>
            <a:pPr lvl="0"/>
            <a:r>
              <a:rPr lang="en-US" dirty="0" smtClean="0"/>
              <a:t>Click to add detail to the answer</a:t>
            </a:r>
            <a:endParaRPr lang="en-US" dirty="0"/>
          </a:p>
        </p:txBody>
      </p:sp>
    </p:spTree>
  </p:cSld>
  <p:clrMapOvr>
    <a:masterClrMapping/>
  </p:clrMapOvr>
  <p:transition spd="med">
    <p:wedge/>
    <p:sndAc>
      <p:stSnd>
        <p:snd r:embed="rId1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5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 Question (Answer: Tr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11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8" name="Answer Base"/>
          <p:cNvSpPr txBox="1"/>
          <p:nvPr userDrawn="1"/>
        </p:nvSpPr>
        <p:spPr>
          <a:xfrm>
            <a:off x="182880" y="1676400"/>
            <a:ext cx="8321040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extLst/>
          </a:lstStyle>
          <a:p>
            <a:pPr marL="0" indent="0" algn="ctr" rtl="0" latinLnBrk="0">
              <a:spcBef>
                <a:spcPct val="20000"/>
              </a:spcBef>
              <a:buNone/>
            </a:pP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TRUE</a:t>
            </a:r>
            <a:r>
              <a:rPr lang="en-US" sz="7200" baseline="0" dirty="0" smtClean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or FALSE?</a:t>
            </a:r>
            <a:endParaRPr lang="en-US" sz="7200" dirty="0">
              <a:solidFill>
                <a:schemeClr val="tx1">
                  <a:alpha val="40000"/>
                </a:schemeClr>
              </a:solidFill>
            </a:endParaRPr>
          </a:p>
        </p:txBody>
      </p:sp>
      <p:sp>
        <p:nvSpPr>
          <p:cNvPr id="7" name="Answer"/>
          <p:cNvSpPr/>
          <p:nvPr userDrawn="1"/>
        </p:nvSpPr>
        <p:spPr>
          <a:xfrm>
            <a:off x="182880" y="1676400"/>
            <a:ext cx="8321040" cy="1200329"/>
          </a:xfrm>
          <a:prstGeom prst="rect">
            <a:avLst/>
          </a:prstGeom>
        </p:spPr>
        <p:txBody>
          <a:bodyPr wrap="square">
            <a:spAutoFit/>
          </a:bodyPr>
          <a:lstStyle>
            <a:extLst/>
          </a:lstStyle>
          <a:p>
            <a:pPr indent="0" algn="ctr" latinLnBrk="0">
              <a:spcBef>
                <a:spcPct val="20000"/>
              </a:spcBef>
              <a:buNone/>
            </a:pPr>
            <a:r>
              <a:rPr lang="en-US" sz="7200" dirty="0" smtClean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TRUE </a:t>
            </a:r>
            <a:r>
              <a:rPr lang="en-US" sz="7200" dirty="0" smtClean="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or FALSE?</a:t>
            </a:r>
            <a:endParaRPr lang="en-US" dirty="0"/>
          </a:p>
        </p:txBody>
      </p:sp>
    </p:spTree>
  </p:cSld>
  <p:clrMapOvr>
    <a:masterClrMapping/>
  </p:clrMapOvr>
  <p:transition spd="med">
    <p:wedge/>
    <p:sndAc>
      <p:stSnd>
        <p:snd r:embed="rId1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 Question (Answer: Fal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28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29" name="Answer Base"/>
          <p:cNvSpPr txBox="1"/>
          <p:nvPr userDrawn="1"/>
        </p:nvSpPr>
        <p:spPr>
          <a:xfrm>
            <a:off x="228600" y="1600200"/>
            <a:ext cx="8229600" cy="1293926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extLst/>
          </a:lstStyle>
          <a:p>
            <a:pPr marL="0" indent="0" algn="ctr" rtl="0" latinLnBrk="0">
              <a:spcBef>
                <a:spcPct val="20000"/>
              </a:spcBef>
              <a:buNone/>
            </a:pP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TRUE</a:t>
            </a:r>
            <a:r>
              <a:rPr lang="en-US" sz="7200" baseline="0" dirty="0" smtClean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or FALSE?</a:t>
            </a:r>
            <a:endParaRPr lang="en-US" sz="7200" dirty="0">
              <a:solidFill>
                <a:schemeClr val="tx1">
                  <a:alpha val="40000"/>
                </a:schemeClr>
              </a:solidFill>
            </a:endParaRPr>
          </a:p>
        </p:txBody>
      </p:sp>
      <p:sp>
        <p:nvSpPr>
          <p:cNvPr id="7" name="Answer"/>
          <p:cNvSpPr/>
          <p:nvPr userDrawn="1"/>
        </p:nvSpPr>
        <p:spPr>
          <a:xfrm>
            <a:off x="228600" y="1600200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>
            <a:extLst/>
          </a:lstStyle>
          <a:p>
            <a:pPr algn="ctr"/>
            <a:r>
              <a:rPr lang="en-US" sz="7200" dirty="0" smtClean="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TRUE or </a:t>
            </a:r>
            <a:r>
              <a:rPr lang="en-US" sz="7200" dirty="0" smtClean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FALSE</a:t>
            </a:r>
            <a:r>
              <a:rPr lang="en-US" sz="7200" dirty="0" smtClean="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?</a:t>
            </a:r>
            <a:endParaRPr lang="en-US" dirty="0"/>
          </a:p>
        </p:txBody>
      </p:sp>
    </p:spTree>
  </p:cSld>
  <p:clrMapOvr>
    <a:masterClrMapping/>
  </p:clrMapOvr>
  <p:transition spd="med">
    <p:wedge/>
    <p:sndAc>
      <p:stSnd>
        <p:snd r:embed="rId1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7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tem Match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20574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1</a:t>
            </a:r>
            <a:endParaRPr lang="en-US" dirty="0"/>
          </a:p>
        </p:txBody>
      </p:sp>
      <p:sp>
        <p:nvSpPr>
          <p:cNvPr id="12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9718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2</a:t>
            </a:r>
            <a:endParaRPr lang="en-US" dirty="0"/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38862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3</a:t>
            </a:r>
            <a:endParaRPr lang="en-US" dirty="0"/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14400" y="48006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4</a:t>
            </a:r>
            <a:endParaRPr lang="en-US" dirty="0"/>
          </a:p>
        </p:txBody>
      </p:sp>
      <p:sp>
        <p:nvSpPr>
          <p:cNvPr id="10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914400" y="57150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5</a:t>
            </a:r>
            <a:endParaRPr lang="en-US" dirty="0"/>
          </a:p>
        </p:txBody>
      </p:sp>
      <p:sp>
        <p:nvSpPr>
          <p:cNvPr id="20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4/11/2012</a:t>
            </a:fld>
            <a:endParaRPr lang="en-US"/>
          </a:p>
        </p:txBody>
      </p:sp>
      <p:sp>
        <p:nvSpPr>
          <p:cNvPr id="15" name="Rectangle 7"/>
          <p:cNvSpPr>
            <a:spLocks noGrp="1"/>
          </p:cNvSpPr>
          <p:nvPr>
            <p:ph type="body" sz="quarter" idx="18" hasCustomPrompt="1"/>
          </p:nvPr>
        </p:nvSpPr>
        <p:spPr>
          <a:xfrm>
            <a:off x="4800600" y="20574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5</a:t>
            </a:r>
            <a:endParaRPr lang="en-US" dirty="0"/>
          </a:p>
        </p:txBody>
      </p:sp>
      <p:sp>
        <p:nvSpPr>
          <p:cNvPr id="17" name="Rectangle 7"/>
          <p:cNvSpPr>
            <a:spLocks noGrp="1"/>
          </p:cNvSpPr>
          <p:nvPr>
            <p:ph type="body" sz="quarter" idx="19" hasCustomPrompt="1"/>
          </p:nvPr>
        </p:nvSpPr>
        <p:spPr>
          <a:xfrm>
            <a:off x="4800600" y="29718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3</a:t>
            </a:r>
            <a:endParaRPr lang="en-US" dirty="0"/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0" hasCustomPrompt="1"/>
          </p:nvPr>
        </p:nvSpPr>
        <p:spPr>
          <a:xfrm>
            <a:off x="4800600" y="38862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1</a:t>
            </a:r>
            <a:endParaRPr lang="en-US" dirty="0"/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600" y="48006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2</a:t>
            </a:r>
            <a:endParaRPr lang="en-US" dirty="0"/>
          </a:p>
        </p:txBody>
      </p:sp>
      <p:sp>
        <p:nvSpPr>
          <p:cNvPr id="21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4800600" y="57150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4</a:t>
            </a:r>
            <a:endParaRPr lang="en-US" dirty="0"/>
          </a:p>
        </p:txBody>
      </p:sp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algn="l">
              <a:defRPr i="1" baseline="0"/>
            </a:lvl1pPr>
            <a:extLst/>
          </a:lstStyle>
          <a:p>
            <a:r>
              <a:rPr lang="en-US" dirty="0" smtClean="0"/>
              <a:t>Click to type your question</a:t>
            </a:r>
            <a:endParaRPr lang="en-US" dirty="0"/>
          </a:p>
        </p:txBody>
      </p:sp>
      <p:sp>
        <p:nvSpPr>
          <p:cNvPr id="7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3" name="Straight Connector 23"/>
          <p:cNvCxnSpPr>
            <a:stCxn id="16" idx="3"/>
            <a:endCxn id="18" idx="1"/>
          </p:cNvCxnSpPr>
          <p:nvPr/>
        </p:nvCxnSpPr>
        <p:spPr>
          <a:xfrm>
            <a:off x="3886200" y="2286000"/>
            <a:ext cx="9144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3"/>
            <a:endCxn id="19" idx="1"/>
          </p:cNvCxnSpPr>
          <p:nvPr/>
        </p:nvCxnSpPr>
        <p:spPr>
          <a:xfrm>
            <a:off x="3886200" y="3200400"/>
            <a:ext cx="9144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Connector 23"/>
          <p:cNvCxnSpPr>
            <a:stCxn id="13" idx="3"/>
            <a:endCxn id="17" idx="1"/>
          </p:cNvCxnSpPr>
          <p:nvPr/>
        </p:nvCxnSpPr>
        <p:spPr>
          <a:xfrm flipV="1">
            <a:off x="3886200" y="3200400"/>
            <a:ext cx="9144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Straight Connector 23"/>
          <p:cNvCxnSpPr>
            <a:stCxn id="14" idx="3"/>
            <a:endCxn id="21" idx="1"/>
          </p:cNvCxnSpPr>
          <p:nvPr/>
        </p:nvCxnSpPr>
        <p:spPr>
          <a:xfrm>
            <a:off x="3886200" y="5029200"/>
            <a:ext cx="9144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" name="Straight Connector 23"/>
          <p:cNvCxnSpPr>
            <a:stCxn id="10" idx="3"/>
            <a:endCxn id="15" idx="1"/>
          </p:cNvCxnSpPr>
          <p:nvPr/>
        </p:nvCxnSpPr>
        <p:spPr>
          <a:xfrm flipV="1">
            <a:off x="3886200" y="2286000"/>
            <a:ext cx="914400" cy="36576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edge/>
    <p:sndAc>
      <p:stSnd>
        <p:snd r:embed="rId1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/>
          </p:cNvSpPr>
          <p:nvPr>
            <p:ph type="title"/>
          </p:nvPr>
        </p:nvSpPr>
        <p:spPr>
          <a:xfrm>
            <a:off x="914400" y="457200"/>
            <a:ext cx="76962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>
          <a:xfrm>
            <a:off x="914400" y="1905000"/>
            <a:ext cx="7467600" cy="42211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9" name="Rectangle 4"/>
          <p:cNvSpPr>
            <a:spLocks noGrp="1"/>
          </p:cNvSpPr>
          <p:nvPr>
            <p:ph type="dt" sz="half" idx="2"/>
          </p:nvPr>
        </p:nvSpPr>
        <p:spPr>
          <a:xfrm>
            <a:off x="6705600" y="6248400"/>
            <a:ext cx="1828800" cy="323850"/>
          </a:xfrm>
          <a:prstGeom prst="rect">
            <a:avLst/>
          </a:prstGeom>
        </p:spPr>
        <p:txBody>
          <a:bodyPr vert="horz" anchor="ctr"/>
          <a:lstStyle>
            <a:lvl1pPr>
              <a:defRPr sz="1100"/>
            </a:lvl1pPr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4/11/2012</a:t>
            </a:fld>
            <a:endParaRPr lang="en-US" sz="1050" dirty="0"/>
          </a:p>
        </p:txBody>
      </p:sp>
      <p:sp>
        <p:nvSpPr>
          <p:cNvPr id="18" name="Rectangle 5"/>
          <p:cNvSpPr>
            <a:spLocks noGrp="1"/>
          </p:cNvSpPr>
          <p:nvPr>
            <p:ph type="ftr" sz="quarter" idx="3"/>
          </p:nvPr>
        </p:nvSpPr>
        <p:spPr>
          <a:xfrm>
            <a:off x="457200" y="6248400"/>
            <a:ext cx="3260886" cy="323850"/>
          </a:xfrm>
          <a:prstGeom prst="rect">
            <a:avLst/>
          </a:prstGeom>
        </p:spPr>
        <p:txBody>
          <a:bodyPr vert="horz"/>
          <a:lstStyle>
            <a:lvl1pPr>
              <a:defRPr sz="1200"/>
            </a:lvl1pPr>
            <a:extLst/>
          </a:lstStyle>
          <a:p>
            <a:endParaRPr lang="en-US" sz="1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14936" y="6151098"/>
            <a:ext cx="429064" cy="457200"/>
          </a:xfrm>
          <a:prstGeom prst="rect">
            <a:avLst/>
          </a:prstGeom>
        </p:spPr>
        <p:txBody>
          <a:bodyPr vert="horz" anchor="ctr"/>
          <a:lstStyle>
            <a:lvl1pPr>
              <a:defRPr sz="1200"/>
            </a:lvl1pPr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 sz="1200" dirty="0"/>
          </a:p>
        </p:txBody>
      </p:sp>
      <p:grpSp>
        <p:nvGrpSpPr>
          <p:cNvPr id="2" name="Group 23"/>
          <p:cNvGrpSpPr/>
          <p:nvPr/>
        </p:nvGrpSpPr>
        <p:grpSpPr>
          <a:xfrm>
            <a:off x="11555" y="2000250"/>
            <a:ext cx="133350" cy="533400"/>
            <a:chOff x="0" y="2000250"/>
            <a:chExt cx="3733800" cy="533400"/>
          </a:xfrm>
        </p:grpSpPr>
        <p:sp>
          <p:nvSpPr>
            <p:cNvPr id="3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4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2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1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31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grpSp>
        <p:nvGrpSpPr>
          <p:cNvPr id="10" name="Group 35"/>
          <p:cNvGrpSpPr/>
          <p:nvPr/>
        </p:nvGrpSpPr>
        <p:grpSpPr>
          <a:xfrm>
            <a:off x="8584055" y="2000250"/>
            <a:ext cx="552450" cy="542925"/>
            <a:chOff x="8667750" y="2000250"/>
            <a:chExt cx="476250" cy="542925"/>
          </a:xfrm>
        </p:grpSpPr>
        <p:sp>
          <p:nvSpPr>
            <p:cNvPr id="13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4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9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 dirty="0"/>
            </a:p>
          </p:txBody>
        </p:sp>
        <p:sp>
          <p:nvSpPr>
            <p:cNvPr id="30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 dirty="0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6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sp>
        <p:nvSpPr>
          <p:cNvPr id="23" name="Oval 28"/>
          <p:cNvSpPr/>
          <p:nvPr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</p:sldLayoutIdLst>
  <p:transition spd="med">
    <p:wedge/>
    <p:sndAc>
      <p:stSnd>
        <p:snd r:embed="rId10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/>
          <p:cNvSpPr/>
          <p:nvPr/>
        </p:nvSpPr>
        <p:spPr>
          <a:xfrm>
            <a:off x="8572500" y="6038850"/>
            <a:ext cx="152400" cy="152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7" name="Oval 28"/>
          <p:cNvSpPr/>
          <p:nvPr/>
        </p:nvSpPr>
        <p:spPr>
          <a:xfrm>
            <a:off x="8572500" y="6324600"/>
            <a:ext cx="152400" cy="1524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4" name="Oval 28"/>
          <p:cNvSpPr/>
          <p:nvPr/>
        </p:nvSpPr>
        <p:spPr>
          <a:xfrm>
            <a:off x="8572500" y="5476875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2" name="Oval 28"/>
          <p:cNvSpPr/>
          <p:nvPr/>
        </p:nvSpPr>
        <p:spPr>
          <a:xfrm>
            <a:off x="8572500" y="5753100"/>
            <a:ext cx="152400" cy="152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24"/>
          <p:cNvSpPr>
            <a:spLocks noGrp="1"/>
          </p:cNvSpPr>
          <p:nvPr>
            <p:ph type="ctr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Chapters 1-4</a:t>
            </a:r>
            <a:br>
              <a:rPr lang="en-US" dirty="0" smtClean="0"/>
            </a:br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18" name="Rectangle 25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 spd="med">
    <p:wedg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___are formed when different types of tissue are grouped together to perform a specific function</a:t>
            </a:r>
            <a:endParaRPr lang="en-US" sz="5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 sz="88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systems</a:t>
            </a:r>
            <a:endParaRPr lang="en-US" sz="5400" dirty="0"/>
          </a:p>
        </p:txBody>
      </p:sp>
      <p:sp>
        <p:nvSpPr>
          <p:cNvPr id="4" name="Rectangle 3"/>
          <p:cNvSpPr/>
          <p:nvPr/>
        </p:nvSpPr>
        <p:spPr>
          <a:xfrm>
            <a:off x="4124601" y="3244334"/>
            <a:ext cx="894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system</a:t>
            </a:r>
            <a:endParaRPr lang="en-US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8000" dirty="0" smtClean="0"/>
              <a:t>More than 600 ______ are in the body.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 sz="80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muscles</a:t>
            </a:r>
            <a:endParaRPr lang="en-US" sz="66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5400" dirty="0" smtClean="0"/>
              <a:t>There are 3 types of muscle tissue: Skeletal, _________ , cardiac 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 sz="88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8000" dirty="0" smtClean="0"/>
              <a:t>Smooth</a:t>
            </a:r>
            <a:endParaRPr lang="en-US" sz="8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5400" dirty="0" smtClean="0"/>
              <a:t>___bacteria, do not require atmospheric oxygen, but obtain their oxygen from another source.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 sz="72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anaerobic</a:t>
            </a:r>
            <a:endParaRPr lang="en-US" sz="6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400" dirty="0" smtClean="0"/>
              <a:t>Some cells protect themselves in a hostile environment by developing a thick coat around their nucleus called a ___</a:t>
            </a:r>
            <a:endParaRPr lang="en-US" sz="4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54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8000" dirty="0" smtClean="0"/>
              <a:t>Spore</a:t>
            </a:r>
            <a:endParaRPr lang="en-US" sz="8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sz="3200" dirty="0" smtClean="0"/>
              <a:t>___-__ are methods of using appropriate barriers to prevent transmissions of infectious organisms from contact with blood and all other body fluids</a:t>
            </a:r>
            <a:endParaRPr lang="en-US" sz="32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___ , a chemical in plant cells which enables them to change energy from sunlight into energy that makes food for the cell.</a:t>
            </a:r>
            <a:endParaRPr lang="en-US" sz="4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 sz="88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8000" dirty="0" smtClean="0"/>
              <a:t>chlorophyll</a:t>
            </a:r>
            <a:endParaRPr lang="en-US" sz="8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6000" dirty="0" smtClean="0"/>
              <a:t>The ___is the first link in the chain of infection.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60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Causative agent</a:t>
            </a:r>
            <a:endParaRPr lang="en-US" sz="7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smtClean="0"/>
              <a:t>All materials returned to this area are considered contaminated and potentially infectious.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54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Decontamination</a:t>
            </a:r>
            <a:endParaRPr lang="en-US" sz="6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Strict ___ control patterns must regulate the movement of people &amp; goods through the department.</a:t>
            </a:r>
            <a:endParaRPr lang="en-US" sz="4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Traffic</a:t>
            </a:r>
            <a:endParaRPr lang="en-US" sz="6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6000" dirty="0" smtClean="0"/>
              <a:t>The term “____” describes all living materials in the cell.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 sz="72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protoplasm</a:t>
            </a:r>
            <a:endParaRPr lang="en-US" sz="6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precautions!</a:t>
            </a:r>
            <a:endParaRPr lang="en-US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Viruses are  much _____ than bacteria.</a:t>
            </a:r>
            <a:endParaRPr lang="en-US" sz="6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60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smaller</a:t>
            </a:r>
            <a:endParaRPr lang="en-US" sz="6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The prefix “hyper” means what?</a:t>
            </a:r>
            <a:endParaRPr lang="en-US" sz="6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54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Above, excessive</a:t>
            </a:r>
            <a:endParaRPr lang="en-US" sz="6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What does ORIF stand for?</a:t>
            </a:r>
            <a:endParaRPr lang="en-US" sz="7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 sz="72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Open Reduction Internal Fixation</a:t>
            </a:r>
            <a:endParaRPr lang="en-US" sz="6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/>
              <a:t>__ air pressure in the decontamination area &amp; positive air pressure in the clean areas must be maintained to control air movements.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 sz="48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Negative</a:t>
            </a:r>
            <a:endParaRPr lang="en-US" sz="6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The term ____ , is the key to “what CS is all about,” and it occurs as CS personnel help or assist their patients and others?</a:t>
            </a:r>
            <a:endParaRPr lang="en-US" sz="4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54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service</a:t>
            </a:r>
            <a:endParaRPr lang="en-US" sz="6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457200"/>
            <a:ext cx="7696200" cy="2362200"/>
          </a:xfrm>
        </p:spPr>
        <p:txBody>
          <a:bodyPr>
            <a:normAutofit/>
          </a:bodyPr>
          <a:lstStyle/>
          <a:p>
            <a:r>
              <a:rPr lang="en-US" dirty="0" smtClean="0"/>
              <a:t>___is a hospital-acquired infection, applied to a disease caused in the course of being treated in a hospital?</a:t>
            </a:r>
            <a:endParaRPr lang="en-US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After items are safe for handling without protective attire, they are delivered to the ___-___ area of CS?</a:t>
            </a:r>
            <a:endParaRPr lang="en-US" sz="4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 sz="80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Prep and  pack</a:t>
            </a:r>
            <a:endParaRPr lang="en-US" sz="6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smtClean="0"/>
              <a:t>A case cart ___-___ is a list of specific supplies, utensils, and instruments for a specific procedure?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60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Pull sheet or pick list</a:t>
            </a:r>
            <a:endParaRPr lang="en-US" sz="60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The nervous system is divided into two </a:t>
            </a:r>
            <a:r>
              <a:rPr lang="en-US" sz="4000" dirty="0" smtClean="0"/>
              <a:t>parts: </a:t>
            </a:r>
            <a:r>
              <a:rPr lang="en-US" sz="4000" dirty="0" smtClean="0"/>
              <a:t>Central nervous system (CNS) &amp; __________nervous system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54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Peripheral</a:t>
            </a:r>
            <a:endParaRPr lang="en-US" sz="6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As one breathes it is a two step process :  _____________ and expiration</a:t>
            </a:r>
            <a:endParaRPr lang="en-US" sz="5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60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Inspiration</a:t>
            </a:r>
            <a:endParaRPr lang="en-US" sz="6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The upper chambers of the heart are called ____. </a:t>
            </a:r>
            <a:endParaRPr lang="en-US" sz="5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60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Atria</a:t>
            </a:r>
            <a:endParaRPr lang="en-US" sz="6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Nosocomial</a:t>
            </a:r>
            <a:r>
              <a:rPr lang="en-US" dirty="0" smtClean="0"/>
              <a:t>!!</a:t>
            </a:r>
            <a:endParaRPr lang="en-US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The  lower chambers are called___________.</a:t>
            </a:r>
            <a:endParaRPr lang="en-US" sz="6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66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Ventricles</a:t>
            </a:r>
            <a:endParaRPr lang="en-US" sz="6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7200" dirty="0" smtClean="0"/>
              <a:t>Can you name the body systems?</a:t>
            </a:r>
            <a:endParaRPr lang="en-US" sz="7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60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4400" y="1905000"/>
            <a:ext cx="7467600" cy="45720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1. Skeletal</a:t>
            </a:r>
          </a:p>
          <a:p>
            <a:r>
              <a:rPr lang="en-US" sz="2800" dirty="0" smtClean="0"/>
              <a:t>2. Muscular</a:t>
            </a:r>
          </a:p>
          <a:p>
            <a:r>
              <a:rPr lang="en-US" sz="2800" dirty="0" smtClean="0"/>
              <a:t>3. Nervous</a:t>
            </a:r>
          </a:p>
          <a:p>
            <a:r>
              <a:rPr lang="en-US" sz="2800" dirty="0" smtClean="0"/>
              <a:t>4. Endocrine</a:t>
            </a:r>
          </a:p>
          <a:p>
            <a:r>
              <a:rPr lang="en-US" sz="2800" dirty="0" smtClean="0"/>
              <a:t>5. Reproduction</a:t>
            </a:r>
          </a:p>
          <a:p>
            <a:r>
              <a:rPr lang="en-US" sz="2800" dirty="0" smtClean="0"/>
              <a:t>6. Urinary &amp; Excretory</a:t>
            </a:r>
          </a:p>
          <a:p>
            <a:r>
              <a:rPr lang="en-US" sz="2800" dirty="0" smtClean="0"/>
              <a:t>7. Respiratory</a:t>
            </a:r>
          </a:p>
          <a:p>
            <a:r>
              <a:rPr lang="en-US" sz="2800" dirty="0" smtClean="0"/>
              <a:t>8. Digestive</a:t>
            </a:r>
          </a:p>
          <a:p>
            <a:r>
              <a:rPr lang="en-US" sz="2800" dirty="0" smtClean="0"/>
              <a:t>9. Circulatory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8000" dirty="0" smtClean="0"/>
              <a:t>READY FOR YOUR QUIZ???</a:t>
            </a:r>
            <a:endParaRPr lang="en-US" sz="8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med">
    <p:wedge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800" dirty="0" smtClean="0"/>
              <a:t>___-___are used to define and communicate job duties and requirements to employees within an organization.</a:t>
            </a:r>
            <a:endParaRPr lang="en-US" sz="4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Job-descriptions!!!</a:t>
            </a:r>
            <a:endParaRPr lang="en-US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800" dirty="0" smtClean="0"/>
              <a:t>A __-way flow of materials from the soiled area to the clean processing area, &amp; on to the sterile storage area is required</a:t>
            </a:r>
            <a:endParaRPr lang="en-US" sz="4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one</a:t>
            </a:r>
            <a:endParaRPr lang="en-US" sz="6600" dirty="0"/>
          </a:p>
        </p:txBody>
      </p:sp>
    </p:spTree>
  </p:cSld>
  <p:clrMapOvr>
    <a:masterClrMapping/>
  </p:clrMapOvr>
  <p:transition spd="med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izShow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</a:schemeClr>
            </a:gs>
            <a:gs pos="100000">
              <a:schemeClr val="phClr">
                <a:shade val="80000"/>
                <a:satMod val="150000"/>
              </a:schemeClr>
            </a:gs>
          </a:gsLst>
          <a:path path="circle">
            <a:fillToRect l="50000" t="50000"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7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55000" dist="50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55000" dist="50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QuizShow</Template>
  <TotalTime>0</TotalTime>
  <Words>483</Words>
  <Application>Microsoft Office PowerPoint</Application>
  <PresentationFormat>On-screen Show (4:3)</PresentationFormat>
  <Paragraphs>65</Paragraphs>
  <Slides>54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QuizShow</vt:lpstr>
      <vt:lpstr>Chapters 1-4 Review</vt:lpstr>
      <vt:lpstr>Slide 2</vt:lpstr>
      <vt:lpstr>Standard precautions!</vt:lpstr>
      <vt:lpstr>___is a hospital-acquired infection, applied to a disease caused in the course of being treated in a hospital?</vt:lpstr>
      <vt:lpstr>Nosocomial!!</vt:lpstr>
      <vt:lpstr>Slide 6</vt:lpstr>
      <vt:lpstr>Job-descriptions!!!</vt:lpstr>
      <vt:lpstr>Slide 8</vt:lpstr>
      <vt:lpstr>one</vt:lpstr>
      <vt:lpstr>Slide 10</vt:lpstr>
      <vt:lpstr>systems</vt:lpstr>
      <vt:lpstr>Slide 12</vt:lpstr>
      <vt:lpstr>muscles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Pull sheet or pick list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2012-04-11T21:29:48Z</dcterms:created>
  <dcterms:modified xsi:type="dcterms:W3CDTF">2012-04-12T01:54:22Z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