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57" r:id="rId2"/>
    <p:sldId id="258" r:id="rId3"/>
    <p:sldId id="273" r:id="rId4"/>
    <p:sldId id="274" r:id="rId5"/>
    <p:sldId id="301" r:id="rId6"/>
    <p:sldId id="275" r:id="rId7"/>
    <p:sldId id="302" r:id="rId8"/>
    <p:sldId id="276" r:id="rId9"/>
    <p:sldId id="303" r:id="rId10"/>
    <p:sldId id="277" r:id="rId11"/>
    <p:sldId id="304" r:id="rId12"/>
    <p:sldId id="278" r:id="rId13"/>
    <p:sldId id="305" r:id="rId14"/>
    <p:sldId id="279" r:id="rId15"/>
    <p:sldId id="306" r:id="rId16"/>
    <p:sldId id="280" r:id="rId17"/>
    <p:sldId id="307" r:id="rId18"/>
    <p:sldId id="281" r:id="rId19"/>
    <p:sldId id="308" r:id="rId20"/>
    <p:sldId id="282" r:id="rId21"/>
    <p:sldId id="309" r:id="rId22"/>
    <p:sldId id="283" r:id="rId23"/>
    <p:sldId id="310" r:id="rId24"/>
    <p:sldId id="284" r:id="rId25"/>
    <p:sldId id="311" r:id="rId26"/>
    <p:sldId id="285" r:id="rId27"/>
    <p:sldId id="312" r:id="rId28"/>
    <p:sldId id="286" r:id="rId29"/>
    <p:sldId id="313" r:id="rId30"/>
    <p:sldId id="287" r:id="rId31"/>
    <p:sldId id="314" r:id="rId32"/>
    <p:sldId id="288" r:id="rId33"/>
    <p:sldId id="315" r:id="rId34"/>
    <p:sldId id="289" r:id="rId35"/>
    <p:sldId id="316" r:id="rId36"/>
    <p:sldId id="290" r:id="rId37"/>
    <p:sldId id="318" r:id="rId38"/>
    <p:sldId id="291" r:id="rId39"/>
    <p:sldId id="317" r:id="rId40"/>
    <p:sldId id="292" r:id="rId41"/>
    <p:sldId id="319" r:id="rId42"/>
    <p:sldId id="293" r:id="rId43"/>
    <p:sldId id="294" r:id="rId44"/>
    <p:sldId id="295" r:id="rId45"/>
    <p:sldId id="320" r:id="rId46"/>
    <p:sldId id="296" r:id="rId47"/>
    <p:sldId id="321" r:id="rId48"/>
    <p:sldId id="297" r:id="rId49"/>
    <p:sldId id="322" r:id="rId50"/>
    <p:sldId id="298" r:id="rId51"/>
    <p:sldId id="323" r:id="rId52"/>
    <p:sldId id="299" r:id="rId53"/>
    <p:sldId id="300" r:id="rId54"/>
    <p:sldId id="324" r:id="rId55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344" autoAdjust="0"/>
    <p:restoredTop sz="93969" autoAdjust="0"/>
  </p:normalViewPr>
  <p:slideViewPr>
    <p:cSldViewPr>
      <p:cViewPr varScale="1">
        <p:scale>
          <a:sx n="70" d="100"/>
          <a:sy n="70" d="100"/>
        </p:scale>
        <p:origin x="-1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54D4857D-62A5-486B-9129-468003D7E020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2EBE4566-6F3A-4CC1-BD6C-9C510D05F1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D2EF2CE-B28C-4ED4-8FD0-48BB3F48846A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61807874-5299-41B2-A37A-6AA354785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4/11/2012</a:t>
            </a:fld>
            <a:endParaRPr lang="en-U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>
              <a:lnSpc>
                <a:spcPct val="100000"/>
              </a:lnSpc>
              <a:defRPr kumimoji="0" lang="en-US" sz="72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Show Title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4/11/2012</a:t>
            </a:fld>
            <a:endParaRPr lang="en-U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4/11/2012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tailed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>
              <a:buFontTx/>
              <a:buNone/>
              <a:defRPr i="1" baseline="0"/>
            </a:lvl1pPr>
            <a:extLst/>
          </a:lstStyle>
          <a:p>
            <a:pPr lvl="0"/>
            <a:r>
              <a:rPr lang="en-US" dirty="0" smtClean="0"/>
              <a:t>Click to add detail to the answer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Tr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TRUE 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or FALSE?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Fal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TRUE or </a:t>
            </a: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FALSE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tem Match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1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2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3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4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5</a:t>
            </a:r>
            <a:endParaRPr lang="en-US" dirty="0"/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5</a:t>
            </a:r>
            <a:endParaRPr lang="en-US" dirty="0"/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3</a:t>
            </a:r>
            <a:endParaRPr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1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2</a:t>
            </a:r>
            <a:endParaRPr lang="en-US" dirty="0"/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4</a:t>
            </a:r>
            <a:endParaRPr lang="en-US" dirty="0"/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type your question</a:t>
            </a:r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edge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>
              <a:defRPr sz="1100"/>
            </a:lvl1pPr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4/11/2012</a:t>
            </a:fld>
            <a:endParaRPr lang="en-US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extLst/>
          </a:lstStyle>
          <a:p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>
              <a:defRPr sz="1200"/>
            </a:lvl1pPr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ransition spd="med">
    <p:wedge/>
    <p:sndAc>
      <p:stSnd>
        <p:snd r:embed="rId10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Chapters 1-4</a:t>
            </a:r>
            <a:br>
              <a:rPr lang="en-US" dirty="0" smtClean="0"/>
            </a:b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___are formed when different types of tissue are grouped together to perform a specific function</a:t>
            </a:r>
            <a:endParaRPr lang="en-US" sz="5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88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systems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4124601" y="3244334"/>
            <a:ext cx="894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system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8000" dirty="0" smtClean="0"/>
              <a:t>More than 600 ______ are in the body.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80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muscles</a:t>
            </a:r>
            <a:endParaRPr lang="en-US" sz="66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 smtClean="0"/>
              <a:t>There are 3 types of muscle tissue: Skeletal, _________ , cardiac 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88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Smooth</a:t>
            </a:r>
            <a:endParaRPr lang="en-US" sz="8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 smtClean="0"/>
              <a:t>___bacteria, do not require atmospheric oxygen, but obtain their oxygen from another source.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72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anaerobic</a:t>
            </a:r>
            <a:endParaRPr lang="en-US" sz="6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Some cells protect themselves in a hostile environment by developing a thick coat around their nucleus called a ___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54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Spore</a:t>
            </a:r>
            <a:endParaRPr lang="en-US" sz="8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en-US" sz="2800" dirty="0"/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3200" dirty="0" smtClean="0"/>
              <a:t>___-__ are methods of using appropriate barriers to prevent transmissions of infectious organisms from contact with blood and all other body fluids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___ , a chemical in plant cells which enables them to change energy from sunlight into energy that makes food for the cell.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88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chlorophyll</a:t>
            </a:r>
            <a:endParaRPr lang="en-US" sz="8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dirty="0" smtClean="0"/>
              <a:t>The ___is the first link in the chain of infection.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60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Causative agent</a:t>
            </a:r>
            <a:endParaRPr lang="en-US" sz="7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All materials returned to this area are considered contaminated and potentially infectious.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54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Decontamination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Strict ___ control patterns must regulate the movement of people &amp; goods through the department.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Traffic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dirty="0" smtClean="0"/>
              <a:t>The term “____” describes all living materials in the cell.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72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protoplasm</a:t>
            </a:r>
            <a:endParaRPr lang="en-US" sz="6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precautions!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Viruses are  much _____ than bacteria.</a:t>
            </a:r>
            <a:endParaRPr lang="en-US" sz="6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60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smaller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The prefix “hyper” means what?</a:t>
            </a:r>
            <a:endParaRPr lang="en-US" sz="6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54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Above, excessive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What does ORIF stand for?</a:t>
            </a:r>
            <a:endParaRPr lang="en-US" sz="7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72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Open Reduction Internal Fixation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__ air pressure in the decontamination area &amp; positive air pressure in the clean areas must be maintained to control air movements.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48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Negative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The term ____ , is the key to “what CS is all about,” and it occurs as CS personnel help or assist their patients and others?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54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service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___is a hospital-acquired infection, applied to a disease caused in the course of being treated in a hospital?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After items are safe for handling without protective attire, they are delivered to the ___-___ area of CS?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80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Prep and  pack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A case cart ___-___ is a list of specific supplies, utensils, and instruments for a specific procedure?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60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Pull sheet or pick list</a:t>
            </a:r>
            <a:endParaRPr lang="en-US" sz="60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The nervous system is divided into two </a:t>
            </a:r>
            <a:r>
              <a:rPr lang="en-US" sz="4000" dirty="0" smtClean="0"/>
              <a:t>parts: </a:t>
            </a:r>
            <a:r>
              <a:rPr lang="en-US" sz="4000" dirty="0" smtClean="0"/>
              <a:t>Central nervous system (CNS) &amp; __________nervous system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54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Peripheral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As one breathes it is a two step process :  _____________ and expiration</a:t>
            </a:r>
            <a:endParaRPr lang="en-US" sz="5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60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Inspiration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The upper chambers of the heart are called ____. </a:t>
            </a:r>
            <a:endParaRPr lang="en-US" sz="5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60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Atria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Nosocomial</a:t>
            </a:r>
            <a:r>
              <a:rPr lang="en-US" dirty="0" smtClean="0"/>
              <a:t>!!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The  lower chambers are called___________.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66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Ventricles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7200" dirty="0" smtClean="0"/>
              <a:t>Can you name the body systems?</a:t>
            </a:r>
            <a:endParaRPr lang="en-US" sz="7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60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905000"/>
            <a:ext cx="7467600" cy="4572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1. Skeletal</a:t>
            </a:r>
          </a:p>
          <a:p>
            <a:r>
              <a:rPr lang="en-US" sz="2800" dirty="0" smtClean="0"/>
              <a:t>2. Muscular</a:t>
            </a:r>
          </a:p>
          <a:p>
            <a:r>
              <a:rPr lang="en-US" sz="2800" dirty="0" smtClean="0"/>
              <a:t>3. Nervous</a:t>
            </a:r>
          </a:p>
          <a:p>
            <a:r>
              <a:rPr lang="en-US" sz="2800" dirty="0" smtClean="0"/>
              <a:t>4. Endocrine</a:t>
            </a:r>
          </a:p>
          <a:p>
            <a:r>
              <a:rPr lang="en-US" sz="2800" dirty="0" smtClean="0"/>
              <a:t>5. Reproduction</a:t>
            </a:r>
          </a:p>
          <a:p>
            <a:r>
              <a:rPr lang="en-US" sz="2800" dirty="0" smtClean="0"/>
              <a:t>6. Urinary &amp; Excretory</a:t>
            </a:r>
          </a:p>
          <a:p>
            <a:r>
              <a:rPr lang="en-US" sz="2800" dirty="0" smtClean="0"/>
              <a:t>7. Respiratory</a:t>
            </a:r>
          </a:p>
          <a:p>
            <a:r>
              <a:rPr lang="en-US" sz="2800" dirty="0" smtClean="0"/>
              <a:t>8. Digestive</a:t>
            </a:r>
          </a:p>
          <a:p>
            <a:r>
              <a:rPr lang="en-US" sz="2800" dirty="0" smtClean="0"/>
              <a:t>9. Circulatory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READY FOR YOUR QUIZ???</a:t>
            </a:r>
            <a:endParaRPr lang="en-US" sz="8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___-___are used to define and communicate job duties and requirements to employees within an organization.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Job-descriptions!!!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A __-way flow of materials from the soiled area to the clean processing area, &amp; on to the sterile storage area is required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one</a:t>
            </a:r>
            <a:endParaRPr lang="en-US" sz="6600" dirty="0"/>
          </a:p>
        </p:txBody>
      </p:sp>
    </p:spTree>
  </p:cSld>
  <p:clrMapOvr>
    <a:masterClrMapping/>
  </p:clrMapOvr>
  <p:transition spd="med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483</Words>
  <Application>Microsoft Office PowerPoint</Application>
  <PresentationFormat>On-screen Show (4:3)</PresentationFormat>
  <Paragraphs>65</Paragraphs>
  <Slides>54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QuizShow</vt:lpstr>
      <vt:lpstr>Chapters 1-4 Review</vt:lpstr>
      <vt:lpstr>Slide 2</vt:lpstr>
      <vt:lpstr>Standard precautions!</vt:lpstr>
      <vt:lpstr>___is a hospital-acquired infection, applied to a disease caused in the course of being treated in a hospital?</vt:lpstr>
      <vt:lpstr>Nosocomial!!</vt:lpstr>
      <vt:lpstr>Slide 6</vt:lpstr>
      <vt:lpstr>Job-descriptions!!!</vt:lpstr>
      <vt:lpstr>Slide 8</vt:lpstr>
      <vt:lpstr>one</vt:lpstr>
      <vt:lpstr>Slide 10</vt:lpstr>
      <vt:lpstr>systems</vt:lpstr>
      <vt:lpstr>Slide 12</vt:lpstr>
      <vt:lpstr>muscles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Pull sheet or pick list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2012-04-11T21:29:48Z</dcterms:created>
  <dcterms:modified xsi:type="dcterms:W3CDTF">2012-04-12T01:54:22Z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