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A8E0-E662-4DDF-8F87-A25B6A935603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25CDC-63A0-4CA0-9FAB-09BCC3AB26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26066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25CDC-63A0-4CA0-9FAB-09BCC3AB266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D0DBCD7-072C-45F3-8F5B-9BB895A94276}" type="datetimeFigureOut">
              <a:rPr lang="en-US" smtClean="0"/>
              <a:pPr/>
              <a:t>1/16/13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4FB7945-6682-4F01-8571-CFD7424DF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fwvXTkrO_Sc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2bef-jSfyjE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Regulations and Standards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5   7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smtClean="0"/>
              <a:t>Rosemary Thurston 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Device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III Devices</a:t>
            </a:r>
          </a:p>
          <a:p>
            <a:pPr lvl="1"/>
            <a:r>
              <a:rPr lang="en-US" dirty="0" smtClean="0"/>
              <a:t>Most regulated</a:t>
            </a:r>
          </a:p>
          <a:p>
            <a:pPr lvl="2"/>
            <a:r>
              <a:rPr lang="en-US" dirty="0" smtClean="0"/>
              <a:t>Heart valves</a:t>
            </a:r>
          </a:p>
          <a:p>
            <a:pPr lvl="2"/>
            <a:r>
              <a:rPr lang="en-US" dirty="0" err="1" smtClean="0"/>
              <a:t>Pacemakes</a:t>
            </a:r>
            <a:endParaRPr lang="en-US" dirty="0" smtClean="0"/>
          </a:p>
          <a:p>
            <a:pPr lvl="2"/>
            <a:r>
              <a:rPr lang="en-US" dirty="0" smtClean="0"/>
              <a:t>Other life sustaining devices</a:t>
            </a:r>
          </a:p>
          <a:p>
            <a:pPr lvl="1"/>
            <a:r>
              <a:rPr lang="en-US" dirty="0" smtClean="0"/>
              <a:t>Must demonstrate</a:t>
            </a:r>
          </a:p>
          <a:p>
            <a:pPr lvl="2"/>
            <a:r>
              <a:rPr lang="en-US" dirty="0" smtClean="0"/>
              <a:t>Safety and effectiveness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II Devices	</a:t>
            </a:r>
          </a:p>
          <a:p>
            <a:pPr lvl="1"/>
            <a:r>
              <a:rPr lang="en-US" dirty="0" smtClean="0"/>
              <a:t>Items that pose potential risks</a:t>
            </a:r>
          </a:p>
          <a:p>
            <a:pPr lvl="2"/>
            <a:r>
              <a:rPr lang="en-US" dirty="0" smtClean="0"/>
              <a:t>Sterilization equipment</a:t>
            </a:r>
          </a:p>
          <a:p>
            <a:pPr lvl="2"/>
            <a:r>
              <a:rPr lang="en-US" dirty="0" smtClean="0"/>
              <a:t>Biological monitors</a:t>
            </a:r>
          </a:p>
          <a:p>
            <a:pPr lvl="3"/>
            <a:r>
              <a:rPr lang="en-US" dirty="0" smtClean="0"/>
              <a:t>Spores – </a:t>
            </a:r>
          </a:p>
          <a:p>
            <a:pPr lvl="4"/>
            <a:r>
              <a:rPr lang="en-US" dirty="0" smtClean="0"/>
              <a:t>must be killed to prove sterilization</a:t>
            </a:r>
          </a:p>
          <a:p>
            <a:pPr lvl="2"/>
            <a:r>
              <a:rPr lang="en-US" dirty="0" smtClean="0"/>
              <a:t>Chemical indicators</a:t>
            </a:r>
          </a:p>
          <a:p>
            <a:pPr lvl="3"/>
            <a:r>
              <a:rPr lang="en-US" dirty="0" smtClean="0"/>
              <a:t>Change color –</a:t>
            </a:r>
          </a:p>
          <a:p>
            <a:pPr lvl="4"/>
            <a:r>
              <a:rPr lang="en-US" dirty="0" smtClean="0"/>
              <a:t>indicates exposure to sterilization process</a:t>
            </a:r>
          </a:p>
          <a:p>
            <a:pPr lvl="1"/>
            <a:r>
              <a:rPr lang="en-US" dirty="0" smtClean="0"/>
              <a:t>Have continuous surveillance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Class I Devices</a:t>
            </a:r>
          </a:p>
          <a:p>
            <a:pPr lvl="1"/>
            <a:r>
              <a:rPr lang="en-US" dirty="0" smtClean="0"/>
              <a:t>Low Risk</a:t>
            </a:r>
          </a:p>
          <a:p>
            <a:pPr lvl="2"/>
            <a:r>
              <a:rPr lang="en-US" dirty="0" smtClean="0"/>
              <a:t>Ultrasonic Cleaner</a:t>
            </a:r>
          </a:p>
          <a:p>
            <a:pPr lvl="2"/>
            <a:r>
              <a:rPr lang="en-US" dirty="0" smtClean="0"/>
              <a:t>Hand-held surgical instruments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Pre-Marketing</a:t>
            </a:r>
          </a:p>
          <a:p>
            <a:pPr lvl="1"/>
            <a:r>
              <a:rPr lang="en-US" dirty="0" smtClean="0"/>
              <a:t>Prove </a:t>
            </a:r>
          </a:p>
          <a:p>
            <a:pPr lvl="2"/>
            <a:r>
              <a:rPr lang="en-US" dirty="0" smtClean="0"/>
              <a:t>safety and effectiveness for intended use</a:t>
            </a:r>
          </a:p>
          <a:p>
            <a:pPr lvl="2"/>
            <a:r>
              <a:rPr lang="en-US" dirty="0" smtClean="0"/>
              <a:t>new product must be substantially = device already on market</a:t>
            </a:r>
          </a:p>
          <a:p>
            <a:pPr lvl="2"/>
            <a:r>
              <a:rPr lang="en-US" dirty="0" smtClean="0"/>
              <a:t>may have to submit clinical data</a:t>
            </a:r>
            <a:endParaRPr lang="en-US" dirty="0"/>
          </a:p>
          <a:p>
            <a:pPr lvl="1">
              <a:buNone/>
            </a:pPr>
            <a:endParaRPr lang="en-US" dirty="0"/>
          </a:p>
          <a:p>
            <a:r>
              <a:rPr lang="en-US" dirty="0" smtClean="0"/>
              <a:t>Post Marketing requirements</a:t>
            </a:r>
          </a:p>
          <a:p>
            <a:pPr lvl="1"/>
            <a:r>
              <a:rPr lang="en-US" dirty="0" smtClean="0"/>
              <a:t>Medical device </a:t>
            </a:r>
          </a:p>
          <a:p>
            <a:pPr lvl="2"/>
            <a:r>
              <a:rPr lang="en-US" dirty="0" smtClean="0"/>
              <a:t>Reporting </a:t>
            </a:r>
          </a:p>
          <a:p>
            <a:pPr lvl="2"/>
            <a:r>
              <a:rPr lang="en-US" dirty="0" smtClean="0"/>
              <a:t>Tracking</a:t>
            </a:r>
          </a:p>
          <a:p>
            <a:pPr lvl="2"/>
            <a:r>
              <a:rPr lang="en-US" dirty="0" smtClean="0"/>
              <a:t>Corrections</a:t>
            </a:r>
          </a:p>
          <a:p>
            <a:pPr lvl="2"/>
            <a:r>
              <a:rPr lang="en-US" dirty="0" smtClean="0"/>
              <a:t>Removals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Device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“Safe Medical Devices Act” of 1990</a:t>
            </a:r>
          </a:p>
          <a:p>
            <a:pPr lvl="1"/>
            <a:r>
              <a:rPr lang="en-US" dirty="0" smtClean="0"/>
              <a:t>Health Care Facilities / users:</a:t>
            </a:r>
          </a:p>
          <a:p>
            <a:pPr lvl="2"/>
            <a:r>
              <a:rPr lang="en-US" dirty="0" smtClean="0"/>
              <a:t>Must follow reporting requirements</a:t>
            </a:r>
          </a:p>
          <a:p>
            <a:pPr lvl="3"/>
            <a:r>
              <a:rPr lang="en-US" dirty="0" smtClean="0"/>
              <a:t>To report within 10 days</a:t>
            </a:r>
            <a:endParaRPr lang="en-US" dirty="0"/>
          </a:p>
          <a:p>
            <a:pPr lvl="4"/>
            <a:r>
              <a:rPr lang="en-US" dirty="0" smtClean="0"/>
              <a:t>Deaths</a:t>
            </a:r>
          </a:p>
          <a:p>
            <a:pPr lvl="4"/>
            <a:r>
              <a:rPr lang="en-US" dirty="0" smtClean="0"/>
              <a:t>Serious injury or illness</a:t>
            </a:r>
          </a:p>
          <a:p>
            <a:pPr lvl="5"/>
            <a:r>
              <a:rPr lang="en-US" dirty="0" err="1" smtClean="0"/>
              <a:t>Lifethreatening</a:t>
            </a:r>
            <a:endParaRPr lang="en-US" dirty="0" smtClean="0"/>
          </a:p>
          <a:p>
            <a:pPr lvl="5"/>
            <a:r>
              <a:rPr lang="en-US" dirty="0" smtClean="0"/>
              <a:t>Permanent impairment of body function </a:t>
            </a:r>
          </a:p>
          <a:p>
            <a:pPr lvl="5"/>
            <a:r>
              <a:rPr lang="en-US" dirty="0" smtClean="0"/>
              <a:t>Permanent damage to body structure</a:t>
            </a:r>
          </a:p>
          <a:p>
            <a:pPr lvl="5"/>
            <a:r>
              <a:rPr lang="en-US" dirty="0" smtClean="0"/>
              <a:t>Or would require medical or surgical intervention to prevent impairment</a:t>
            </a:r>
          </a:p>
          <a:p>
            <a:pPr lvl="3"/>
            <a:r>
              <a:rPr lang="en-US" dirty="0" smtClean="0"/>
              <a:t>Caused  or suspected to be caused by device</a:t>
            </a:r>
          </a:p>
          <a:p>
            <a:pPr lvl="2"/>
            <a:r>
              <a:rPr lang="en-US" dirty="0" smtClean="0"/>
              <a:t>Sterilization failures if linked to patient illness</a:t>
            </a:r>
          </a:p>
          <a:p>
            <a:pPr lvl="1"/>
            <a:r>
              <a:rPr lang="en-US" sz="2600" dirty="0" smtClean="0"/>
              <a:t>P.82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 Watch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Voluntary reporting of device related problems by professionals for device:</a:t>
            </a:r>
          </a:p>
          <a:p>
            <a:pPr lvl="1"/>
            <a:r>
              <a:rPr lang="en-US" dirty="0" smtClean="0"/>
              <a:t>Medical device malfunctions</a:t>
            </a:r>
          </a:p>
          <a:p>
            <a:pPr lvl="1"/>
            <a:r>
              <a:rPr lang="en-US" dirty="0" smtClean="0"/>
              <a:t>Labeling inadequacies</a:t>
            </a:r>
          </a:p>
          <a:p>
            <a:pPr lvl="1"/>
            <a:r>
              <a:rPr lang="en-US" dirty="0" smtClean="0"/>
              <a:t>Or other problems</a:t>
            </a:r>
          </a:p>
          <a:p>
            <a:r>
              <a:rPr lang="en-US" dirty="0" smtClean="0"/>
              <a:t>Includes</a:t>
            </a:r>
          </a:p>
          <a:p>
            <a:pPr lvl="1"/>
            <a:r>
              <a:rPr lang="en-US" dirty="0" smtClean="0"/>
              <a:t>Drugs</a:t>
            </a:r>
          </a:p>
          <a:p>
            <a:pPr lvl="1"/>
            <a:r>
              <a:rPr lang="en-US" dirty="0" err="1" smtClean="0"/>
              <a:t>Biologicals</a:t>
            </a:r>
            <a:r>
              <a:rPr lang="en-US" dirty="0" smtClean="0"/>
              <a:t> </a:t>
            </a:r>
          </a:p>
          <a:p>
            <a:r>
              <a:rPr lang="en-US" sz="2400" dirty="0" smtClean="0"/>
              <a:t>P. 81, 83-84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Device Recalls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7997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Action to address a problem 	</a:t>
            </a:r>
          </a:p>
          <a:p>
            <a:pPr lvl="1"/>
            <a:r>
              <a:rPr lang="en-US" dirty="0" smtClean="0"/>
              <a:t>with a device that violates FDA regulations </a:t>
            </a:r>
          </a:p>
          <a:p>
            <a:r>
              <a:rPr lang="en-US" dirty="0" smtClean="0"/>
              <a:t>Can be enforced if device is</a:t>
            </a:r>
          </a:p>
          <a:p>
            <a:pPr lvl="1"/>
            <a:r>
              <a:rPr lang="en-US" dirty="0" smtClean="0"/>
              <a:t>Defective</a:t>
            </a:r>
          </a:p>
          <a:p>
            <a:pPr lvl="1"/>
            <a:r>
              <a:rPr lang="en-US" dirty="0" smtClean="0"/>
              <a:t>Poses risk to patient</a:t>
            </a:r>
          </a:p>
          <a:p>
            <a:r>
              <a:rPr lang="en-US" dirty="0" smtClean="0"/>
              <a:t>Recalls can be</a:t>
            </a:r>
          </a:p>
          <a:p>
            <a:pPr lvl="1"/>
            <a:r>
              <a:rPr lang="en-US" dirty="0" smtClean="0"/>
              <a:t>Voluntary </a:t>
            </a:r>
          </a:p>
          <a:p>
            <a:pPr lvl="1"/>
            <a:r>
              <a:rPr lang="en-US" dirty="0" smtClean="0"/>
              <a:t>Mandated by FDA</a:t>
            </a:r>
          </a:p>
          <a:p>
            <a:pPr lvl="2"/>
            <a:r>
              <a:rPr lang="en-US" dirty="0" smtClean="0"/>
              <a:t>To check the device or remove it</a:t>
            </a:r>
          </a:p>
          <a:p>
            <a:pPr lvl="2"/>
            <a:r>
              <a:rPr lang="en-US" dirty="0" smtClean="0"/>
              <a:t>To protect health of </a:t>
            </a:r>
            <a:r>
              <a:rPr lang="en-US" dirty="0" smtClean="0"/>
              <a:t>patient</a:t>
            </a:r>
          </a:p>
          <a:p>
            <a:pPr lvl="2"/>
            <a:r>
              <a:rPr lang="en-US" sz="1946" dirty="0" smtClean="0">
                <a:hlinkClick r:id="rId2"/>
              </a:rPr>
              <a:t>http://www.youtube.com/watch?v=fwvXTkrO_Sc</a:t>
            </a:r>
            <a:endParaRPr lang="en-US" sz="1946" dirty="0" smtClean="0"/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Categories of Recall</a:t>
            </a:r>
          </a:p>
          <a:p>
            <a:pPr lvl="1"/>
            <a:r>
              <a:rPr lang="en-US" dirty="0" smtClean="0"/>
              <a:t>Class I – high risk</a:t>
            </a:r>
          </a:p>
          <a:p>
            <a:pPr lvl="2"/>
            <a:r>
              <a:rPr lang="en-US" dirty="0" smtClean="0"/>
              <a:t>Reasonable cause of serious health problems / death</a:t>
            </a:r>
          </a:p>
          <a:p>
            <a:pPr lvl="2"/>
            <a:r>
              <a:rPr lang="en-US" dirty="0" smtClean="0"/>
              <a:t>Manufacturer notifies customers / </a:t>
            </a:r>
            <a:r>
              <a:rPr lang="en-US" dirty="0" err="1" smtClean="0"/>
              <a:t>Hlth</a:t>
            </a:r>
            <a:r>
              <a:rPr lang="en-US" dirty="0" smtClean="0"/>
              <a:t> Care Facilities</a:t>
            </a:r>
          </a:p>
          <a:p>
            <a:pPr lvl="3"/>
            <a:r>
              <a:rPr lang="en-US" dirty="0" smtClean="0"/>
              <a:t>They must notify the product recipients</a:t>
            </a:r>
          </a:p>
          <a:p>
            <a:pPr lvl="2"/>
            <a:r>
              <a:rPr lang="en-US" dirty="0" smtClean="0"/>
              <a:t>Manufacturers must issue press release</a:t>
            </a:r>
          </a:p>
          <a:p>
            <a:pPr lvl="3"/>
            <a:r>
              <a:rPr lang="en-US" dirty="0" smtClean="0"/>
              <a:t>FDA may issue one as well</a:t>
            </a:r>
          </a:p>
          <a:p>
            <a:pPr lvl="3"/>
            <a:r>
              <a:rPr lang="en-US" dirty="0" smtClean="0"/>
              <a:t>On FDA web site too</a:t>
            </a:r>
            <a:endParaRPr lang="en-US" dirty="0" smtClean="0"/>
          </a:p>
          <a:p>
            <a:pPr lvl="3"/>
            <a:r>
              <a:rPr lang="en-US" dirty="0" smtClean="0">
                <a:hlinkClick r:id="rId2"/>
              </a:rPr>
              <a:t>http://www.youtube.com/watch?v</a:t>
            </a:r>
            <a:r>
              <a:rPr lang="en-US" smtClean="0">
                <a:hlinkClick r:id="rId2"/>
              </a:rPr>
              <a:t>=2bef-jSfyjE</a:t>
            </a:r>
            <a:endParaRPr lang="en-US" smtClean="0"/>
          </a:p>
          <a:p>
            <a:pPr lvl="1"/>
            <a:r>
              <a:rPr lang="en-US" dirty="0" smtClean="0"/>
              <a:t>Pace Maker</a:t>
            </a:r>
          </a:p>
          <a:p>
            <a:pPr lvl="1"/>
            <a:r>
              <a:rPr lang="en-US" dirty="0" err="1" smtClean="0"/>
              <a:t>dePuy</a:t>
            </a:r>
            <a:r>
              <a:rPr lang="en-US" dirty="0" smtClean="0"/>
              <a:t> Hip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Class II Recall – Less serious</a:t>
            </a:r>
          </a:p>
          <a:p>
            <a:pPr lvl="2"/>
            <a:r>
              <a:rPr lang="en-US" dirty="0" smtClean="0"/>
              <a:t> Cause temporary or reversible health problem</a:t>
            </a:r>
          </a:p>
          <a:p>
            <a:pPr lvl="2"/>
            <a:r>
              <a:rPr lang="en-US" dirty="0" smtClean="0"/>
              <a:t>Remote possibility of serious health problem</a:t>
            </a:r>
          </a:p>
          <a:p>
            <a:pPr lvl="2"/>
            <a:r>
              <a:rPr lang="en-US" dirty="0" smtClean="0"/>
              <a:t>Manufacturer notifies providers who notify the recipient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III – low risk</a:t>
            </a:r>
          </a:p>
          <a:p>
            <a:pPr lvl="1"/>
            <a:r>
              <a:rPr lang="en-US" dirty="0" smtClean="0"/>
              <a:t>Remote chance of health problems</a:t>
            </a:r>
          </a:p>
          <a:p>
            <a:pPr lvl="1"/>
            <a:r>
              <a:rPr lang="en-US" dirty="0" smtClean="0"/>
              <a:t>Because products violates FDA law,</a:t>
            </a:r>
          </a:p>
          <a:p>
            <a:pPr lvl="1">
              <a:buNone/>
            </a:pPr>
            <a:r>
              <a:rPr lang="en-US" dirty="0" smtClean="0"/>
              <a:t>	problem must be addressed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FDA labeling</a:t>
            </a:r>
          </a:p>
          <a:p>
            <a:pPr lvl="1"/>
            <a:r>
              <a:rPr lang="en-US" dirty="0" smtClean="0"/>
              <a:t>Concern about possible infection from improper reprocessing of medical devices	</a:t>
            </a:r>
          </a:p>
          <a:p>
            <a:pPr lvl="2"/>
            <a:r>
              <a:rPr lang="en-US" dirty="0" smtClean="0"/>
              <a:t>Are the instructions adequate to safety reprocess reusable devices???</a:t>
            </a:r>
          </a:p>
          <a:p>
            <a:pPr lvl="2"/>
            <a:r>
              <a:rPr lang="en-US" dirty="0" smtClean="0"/>
              <a:t>Responsibility to safely reprocess is with</a:t>
            </a:r>
          </a:p>
          <a:p>
            <a:pPr lvl="3"/>
            <a:r>
              <a:rPr lang="en-US" dirty="0" smtClean="0"/>
              <a:t>Manufacturer</a:t>
            </a:r>
          </a:p>
          <a:p>
            <a:pPr lvl="3"/>
            <a:r>
              <a:rPr lang="en-US" dirty="0" smtClean="0"/>
              <a:t>User (Health care facility)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MANDATORY government LAW / RULE </a:t>
            </a:r>
          </a:p>
          <a:p>
            <a:pPr lvl="1"/>
            <a:r>
              <a:rPr lang="en-US" dirty="0" smtClean="0"/>
              <a:t>Establish MINIMUM:</a:t>
            </a:r>
          </a:p>
          <a:p>
            <a:pPr lvl="2"/>
            <a:r>
              <a:rPr lang="en-US" dirty="0" smtClean="0"/>
              <a:t>Quality</a:t>
            </a:r>
          </a:p>
          <a:p>
            <a:pPr lvl="2"/>
            <a:r>
              <a:rPr lang="en-US" dirty="0" smtClean="0"/>
              <a:t>Safety</a:t>
            </a:r>
          </a:p>
          <a:p>
            <a:pPr lvl="2"/>
            <a:r>
              <a:rPr lang="en-US" dirty="0" smtClean="0"/>
              <a:t>Reliability</a:t>
            </a:r>
          </a:p>
          <a:p>
            <a:pPr lvl="2"/>
            <a:r>
              <a:rPr lang="en-US" dirty="0" smtClean="0"/>
              <a:t>Efficiency</a:t>
            </a:r>
          </a:p>
          <a:p>
            <a:pPr lvl="2"/>
            <a:r>
              <a:rPr lang="en-US" dirty="0" smtClean="0"/>
              <a:t>Interchangeability</a:t>
            </a:r>
          </a:p>
          <a:p>
            <a:pPr lvl="2"/>
            <a:r>
              <a:rPr lang="en-US" dirty="0" smtClean="0"/>
              <a:t>Economical </a:t>
            </a:r>
          </a:p>
          <a:p>
            <a:pPr lvl="1"/>
            <a:r>
              <a:rPr lang="en-US" dirty="0" smtClean="0"/>
              <a:t>Ensures </a:t>
            </a:r>
          </a:p>
          <a:p>
            <a:pPr lvl="2"/>
            <a:r>
              <a:rPr lang="en-US" dirty="0" smtClean="0"/>
              <a:t>Good patient care</a:t>
            </a:r>
          </a:p>
          <a:p>
            <a:pPr lvl="2"/>
            <a:r>
              <a:rPr lang="en-US" dirty="0" smtClean="0"/>
              <a:t>Protection for you and the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Manufacturer </a:t>
            </a:r>
          </a:p>
          <a:p>
            <a:pPr lvl="2"/>
            <a:r>
              <a:rPr lang="en-US" dirty="0" smtClean="0"/>
              <a:t>Label must:</a:t>
            </a:r>
          </a:p>
          <a:p>
            <a:pPr lvl="3"/>
            <a:r>
              <a:rPr lang="en-US" dirty="0" smtClean="0"/>
              <a:t>Support the claim that it can be reused</a:t>
            </a:r>
          </a:p>
          <a:p>
            <a:pPr lvl="3"/>
            <a:r>
              <a:rPr lang="en-US" dirty="0" smtClean="0"/>
              <a:t>Have sufficient instructions on how to reprocess it for the next patient</a:t>
            </a:r>
          </a:p>
          <a:p>
            <a:pPr lvl="3"/>
            <a:endParaRPr lang="en-US" dirty="0" smtClean="0"/>
          </a:p>
          <a:p>
            <a:pPr lvl="2"/>
            <a:r>
              <a:rPr lang="en-US" dirty="0" smtClean="0"/>
              <a:t>Document testing to show:</a:t>
            </a:r>
          </a:p>
          <a:p>
            <a:pPr lvl="3"/>
            <a:r>
              <a:rPr lang="en-US" dirty="0" smtClean="0"/>
              <a:t>Instructions to reprocess are adequate</a:t>
            </a:r>
          </a:p>
          <a:p>
            <a:pPr lvl="3"/>
            <a:r>
              <a:rPr lang="en-US" dirty="0" smtClean="0"/>
              <a:t>They can reasonably be followed by the user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User (Health Care Facility)</a:t>
            </a:r>
          </a:p>
          <a:p>
            <a:pPr lvl="2"/>
            <a:r>
              <a:rPr lang="en-US" dirty="0" smtClean="0"/>
              <a:t>Make sure they can follow the instructions</a:t>
            </a:r>
          </a:p>
          <a:p>
            <a:pPr lvl="3"/>
            <a:r>
              <a:rPr lang="en-US" dirty="0" smtClean="0"/>
              <a:t>Do they have the proper facilities and equipment</a:t>
            </a:r>
          </a:p>
          <a:p>
            <a:pPr lvl="2"/>
            <a:r>
              <a:rPr lang="en-US" dirty="0" smtClean="0"/>
              <a:t>Ensure the instructions are followed</a:t>
            </a:r>
          </a:p>
          <a:p>
            <a:pPr lvl="3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Re-Use of Single Use Medical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1980’s</a:t>
            </a:r>
          </a:p>
          <a:p>
            <a:pPr lvl="1"/>
            <a:r>
              <a:rPr lang="en-US" dirty="0" smtClean="0"/>
              <a:t>First start of decreased insurance payments</a:t>
            </a:r>
          </a:p>
          <a:p>
            <a:pPr lvl="1"/>
            <a:r>
              <a:rPr lang="en-US" dirty="0" smtClean="0"/>
              <a:t>50% of hospitals were reprocessing single-use device (SUD) </a:t>
            </a:r>
          </a:p>
          <a:p>
            <a:r>
              <a:rPr lang="en-US" dirty="0" smtClean="0"/>
              <a:t>NOW, anyone who re-uses a SUD</a:t>
            </a:r>
          </a:p>
          <a:p>
            <a:pPr lvl="1"/>
            <a:r>
              <a:rPr lang="en-US" dirty="0" smtClean="0"/>
              <a:t>Must demonstrate:</a:t>
            </a:r>
          </a:p>
          <a:p>
            <a:pPr lvl="2"/>
            <a:r>
              <a:rPr lang="en-US" dirty="0" smtClean="0"/>
              <a:t>Item can be adequately cleaned and sterilized</a:t>
            </a:r>
          </a:p>
          <a:p>
            <a:pPr lvl="2"/>
            <a:r>
              <a:rPr lang="en-US" dirty="0" smtClean="0"/>
              <a:t>Quality of device is not affected</a:t>
            </a:r>
          </a:p>
          <a:p>
            <a:pPr lvl="2"/>
            <a:r>
              <a:rPr lang="en-US" dirty="0" smtClean="0"/>
              <a:t>Device is still safe and effective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Hospital Re-use Options</a:t>
            </a:r>
          </a:p>
          <a:p>
            <a:pPr lvl="1"/>
            <a:r>
              <a:rPr lang="en-US" dirty="0" smtClean="0"/>
              <a:t>Decision to reprocess should include input to evaluate the legal, ethical and economic issues</a:t>
            </a:r>
          </a:p>
          <a:p>
            <a:pPr lvl="2"/>
            <a:r>
              <a:rPr lang="en-US" dirty="0" smtClean="0"/>
              <a:t>Legal officers</a:t>
            </a:r>
          </a:p>
          <a:p>
            <a:pPr lvl="2"/>
            <a:r>
              <a:rPr lang="en-US" dirty="0" smtClean="0"/>
              <a:t>Administration</a:t>
            </a:r>
          </a:p>
          <a:p>
            <a:pPr lvl="2"/>
            <a:r>
              <a:rPr lang="en-US" dirty="0" smtClean="0"/>
              <a:t>Infection control</a:t>
            </a:r>
          </a:p>
          <a:p>
            <a:pPr lvl="2"/>
            <a:r>
              <a:rPr lang="en-US" dirty="0" smtClean="0"/>
              <a:t>Surgical services</a:t>
            </a:r>
          </a:p>
          <a:p>
            <a:pPr lvl="2"/>
            <a:r>
              <a:rPr lang="en-US" dirty="0" smtClean="0"/>
              <a:t>Risk management</a:t>
            </a:r>
          </a:p>
          <a:p>
            <a:pPr lvl="2"/>
            <a:r>
              <a:rPr lang="en-US" dirty="0" smtClean="0"/>
              <a:t>Finance</a:t>
            </a:r>
          </a:p>
          <a:p>
            <a:pPr lvl="2"/>
            <a:r>
              <a:rPr lang="en-US" dirty="0" smtClean="0"/>
              <a:t>Material management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Need to decide</a:t>
            </a:r>
          </a:p>
          <a:p>
            <a:pPr lvl="2"/>
            <a:r>
              <a:rPr lang="en-US" dirty="0" smtClean="0"/>
              <a:t>What will be reprocessed</a:t>
            </a:r>
          </a:p>
          <a:p>
            <a:pPr lvl="2"/>
            <a:r>
              <a:rPr lang="en-US" dirty="0" smtClean="0"/>
              <a:t>How many times it can safely be reprocessed</a:t>
            </a:r>
          </a:p>
          <a:p>
            <a:pPr lvl="2"/>
            <a:r>
              <a:rPr lang="en-US" dirty="0" smtClean="0"/>
              <a:t>Do they want to reprocess on site</a:t>
            </a:r>
          </a:p>
          <a:p>
            <a:pPr lvl="2">
              <a:buNone/>
            </a:pPr>
            <a:r>
              <a:rPr lang="en-US" dirty="0" smtClean="0"/>
              <a:t>                          or</a:t>
            </a:r>
          </a:p>
          <a:p>
            <a:pPr lvl="2">
              <a:buNone/>
            </a:pPr>
            <a:r>
              <a:rPr lang="en-US" dirty="0" smtClean="0"/>
              <a:t>    Send it out of the facility to a </a:t>
            </a:r>
          </a:p>
          <a:p>
            <a:pPr lvl="2">
              <a:buNone/>
            </a:pPr>
            <a:r>
              <a:rPr lang="en-US" dirty="0" smtClean="0"/>
              <a:t>	</a:t>
            </a:r>
          </a:p>
          <a:p>
            <a:pPr lvl="2">
              <a:buNone/>
            </a:pPr>
            <a:r>
              <a:rPr lang="en-US" dirty="0" smtClean="0"/>
              <a:t>	Third Party </a:t>
            </a:r>
            <a:r>
              <a:rPr lang="en-US" dirty="0" err="1" smtClean="0"/>
              <a:t>Reprocessor</a:t>
            </a: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Third-party </a:t>
            </a:r>
            <a:r>
              <a:rPr lang="en-US" dirty="0" err="1" smtClean="0"/>
              <a:t>Reprocessors</a:t>
            </a:r>
            <a:endParaRPr lang="en-US" dirty="0" smtClean="0"/>
          </a:p>
          <a:p>
            <a:pPr lvl="1"/>
            <a:r>
              <a:rPr lang="en-US" dirty="0" smtClean="0"/>
              <a:t>Concern re:</a:t>
            </a:r>
          </a:p>
          <a:p>
            <a:pPr lvl="2"/>
            <a:r>
              <a:rPr lang="en-US" dirty="0" smtClean="0"/>
              <a:t>When was last FDA inspection?</a:t>
            </a:r>
          </a:p>
          <a:p>
            <a:pPr lvl="2"/>
            <a:r>
              <a:rPr lang="en-US" dirty="0" smtClean="0"/>
              <a:t>What were the results?</a:t>
            </a:r>
          </a:p>
          <a:p>
            <a:pPr lvl="3"/>
            <a:r>
              <a:rPr lang="en-US" dirty="0" smtClean="0"/>
              <a:t>Has the facility been cleared to reprocess?</a:t>
            </a:r>
          </a:p>
          <a:p>
            <a:pPr lvl="2"/>
            <a:r>
              <a:rPr lang="en-US" dirty="0" smtClean="0"/>
              <a:t>How is the process monitored for Quality?</a:t>
            </a:r>
          </a:p>
          <a:p>
            <a:pPr lvl="3"/>
            <a:r>
              <a:rPr lang="en-US" dirty="0" smtClean="0"/>
              <a:t>Has it been validated?</a:t>
            </a:r>
          </a:p>
          <a:p>
            <a:pPr lvl="4"/>
            <a:r>
              <a:rPr lang="en-US" dirty="0" smtClean="0"/>
              <a:t>Cleaning</a:t>
            </a:r>
          </a:p>
          <a:p>
            <a:pPr lvl="4"/>
            <a:r>
              <a:rPr lang="en-US" dirty="0" smtClean="0"/>
              <a:t>Packaging</a:t>
            </a:r>
          </a:p>
          <a:p>
            <a:pPr lvl="4"/>
            <a:r>
              <a:rPr lang="en-US" dirty="0" smtClean="0"/>
              <a:t>sterilization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Are there limits on the number of times you reprocess?</a:t>
            </a:r>
          </a:p>
          <a:p>
            <a:pPr lvl="3"/>
            <a:r>
              <a:rPr lang="en-US" dirty="0" smtClean="0"/>
              <a:t>How do you do that?</a:t>
            </a:r>
          </a:p>
          <a:p>
            <a:pPr lvl="2"/>
            <a:r>
              <a:rPr lang="en-US" dirty="0" smtClean="0"/>
              <a:t>How do you track it through the system?</a:t>
            </a:r>
          </a:p>
          <a:p>
            <a:pPr lvl="2"/>
            <a:r>
              <a:rPr lang="en-US" dirty="0" smtClean="0"/>
              <a:t>Turn around time?</a:t>
            </a:r>
          </a:p>
          <a:p>
            <a:pPr lvl="2"/>
            <a:r>
              <a:rPr lang="en-US" dirty="0" smtClean="0"/>
              <a:t>Are Techs certified?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Federal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CDC – Center for Disease Control</a:t>
            </a:r>
          </a:p>
          <a:p>
            <a:pPr lvl="1"/>
            <a:r>
              <a:rPr lang="en-US" dirty="0" smtClean="0"/>
              <a:t>Promotes health and quality of life</a:t>
            </a:r>
          </a:p>
          <a:p>
            <a:pPr lvl="2"/>
            <a:r>
              <a:rPr lang="en-US" dirty="0" smtClean="0"/>
              <a:t>Preventing and controlling </a:t>
            </a:r>
          </a:p>
          <a:p>
            <a:pPr lvl="3"/>
            <a:r>
              <a:rPr lang="en-US" dirty="0" smtClean="0"/>
              <a:t>Disease</a:t>
            </a:r>
          </a:p>
          <a:p>
            <a:pPr lvl="3"/>
            <a:r>
              <a:rPr lang="en-US" dirty="0" smtClean="0"/>
              <a:t>Injury</a:t>
            </a:r>
          </a:p>
          <a:p>
            <a:pPr lvl="3"/>
            <a:r>
              <a:rPr lang="en-US" dirty="0" smtClean="0"/>
              <a:t>Disability</a:t>
            </a:r>
          </a:p>
          <a:p>
            <a:pPr lvl="1"/>
            <a:r>
              <a:rPr lang="en-US" dirty="0" smtClean="0"/>
              <a:t>Respond to health emergencies</a:t>
            </a:r>
          </a:p>
          <a:p>
            <a:pPr lvl="1"/>
            <a:r>
              <a:rPr lang="en-US" dirty="0" smtClean="0"/>
              <a:t>Guidelines for:	</a:t>
            </a:r>
          </a:p>
          <a:p>
            <a:pPr lvl="2"/>
            <a:r>
              <a:rPr lang="en-US" dirty="0" smtClean="0"/>
              <a:t>Infection control and prevention</a:t>
            </a:r>
          </a:p>
          <a:p>
            <a:pPr lvl="2"/>
            <a:r>
              <a:rPr lang="en-US" dirty="0" smtClean="0"/>
              <a:t>Isolation techniques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DOT – Department of Transportation</a:t>
            </a:r>
          </a:p>
          <a:p>
            <a:pPr lvl="1"/>
            <a:r>
              <a:rPr lang="en-US" dirty="0" smtClean="0"/>
              <a:t>Re healthcare – regulate</a:t>
            </a:r>
          </a:p>
          <a:p>
            <a:pPr lvl="2"/>
            <a:r>
              <a:rPr lang="en-US" dirty="0" smtClean="0"/>
              <a:t>Transport of minimally processed instrumentation for repair / relabeling</a:t>
            </a:r>
          </a:p>
          <a:p>
            <a:pPr lvl="2"/>
            <a:r>
              <a:rPr lang="en-US" dirty="0" smtClean="0"/>
              <a:t>Transport of hazardous and radioactive wastes</a:t>
            </a:r>
          </a:p>
          <a:p>
            <a:pPr lvl="1"/>
            <a:r>
              <a:rPr lang="en-US" dirty="0" smtClean="0"/>
              <a:t>Be aware of DOT and State / Local regulations 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EPA – Environmental Protection Agency</a:t>
            </a:r>
          </a:p>
          <a:p>
            <a:pPr lvl="1"/>
            <a:r>
              <a:rPr lang="en-US" dirty="0" smtClean="0"/>
              <a:t>Concern re Clean </a:t>
            </a:r>
          </a:p>
          <a:p>
            <a:pPr lvl="2"/>
            <a:r>
              <a:rPr lang="en-US" dirty="0" smtClean="0"/>
              <a:t>Air – outside and inside (pollution)</a:t>
            </a:r>
          </a:p>
          <a:p>
            <a:pPr lvl="2"/>
            <a:r>
              <a:rPr lang="en-US" dirty="0" smtClean="0"/>
              <a:t>Water</a:t>
            </a:r>
          </a:p>
          <a:p>
            <a:pPr lvl="2"/>
            <a:r>
              <a:rPr lang="en-US" dirty="0" smtClean="0"/>
              <a:t>Land</a:t>
            </a:r>
          </a:p>
          <a:p>
            <a:pPr lvl="2"/>
            <a:r>
              <a:rPr lang="en-US" dirty="0" smtClean="0"/>
              <a:t>Greenhouse gases</a:t>
            </a:r>
          </a:p>
          <a:p>
            <a:pPr lvl="2"/>
            <a:r>
              <a:rPr lang="en-US" dirty="0" smtClean="0"/>
              <a:t>Toxic emissions</a:t>
            </a:r>
          </a:p>
          <a:p>
            <a:pPr lvl="2"/>
            <a:r>
              <a:rPr lang="en-US" dirty="0" smtClean="0"/>
              <a:t>Solid Waste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</a:t>
            </a:r>
            <a:r>
              <a:rPr lang="en-US" i="1" dirty="0" smtClean="0"/>
              <a:t>Uniform</a:t>
            </a:r>
            <a:r>
              <a:rPr lang="en-US" dirty="0" smtClean="0"/>
              <a:t> parameters for:</a:t>
            </a:r>
          </a:p>
          <a:p>
            <a:pPr lvl="1"/>
            <a:r>
              <a:rPr lang="en-US" dirty="0" smtClean="0"/>
              <a:t>Processes and Services</a:t>
            </a:r>
          </a:p>
          <a:p>
            <a:pPr lvl="2"/>
            <a:r>
              <a:rPr lang="en-US" dirty="0" smtClean="0"/>
              <a:t>Gives minimum performance expectations</a:t>
            </a:r>
          </a:p>
          <a:p>
            <a:pPr lvl="1"/>
            <a:r>
              <a:rPr lang="en-US" dirty="0" smtClean="0"/>
              <a:t>Products</a:t>
            </a:r>
          </a:p>
          <a:p>
            <a:pPr lvl="2"/>
            <a:r>
              <a:rPr lang="en-US" dirty="0" smtClean="0"/>
              <a:t>Requirements for quality monitoring</a:t>
            </a:r>
          </a:p>
          <a:p>
            <a:pPr lvl="1"/>
            <a:r>
              <a:rPr lang="en-US" dirty="0" smtClean="0"/>
              <a:t>Measurements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Pesticide Regulations</a:t>
            </a:r>
          </a:p>
          <a:p>
            <a:pPr lvl="2"/>
            <a:r>
              <a:rPr lang="en-US" dirty="0" smtClean="0"/>
              <a:t>Includes all anti-microbial products</a:t>
            </a:r>
          </a:p>
          <a:p>
            <a:pPr lvl="3"/>
            <a:r>
              <a:rPr lang="en-US" dirty="0" smtClean="0"/>
              <a:t>Disinfectants</a:t>
            </a:r>
          </a:p>
          <a:p>
            <a:pPr lvl="3"/>
            <a:r>
              <a:rPr lang="en-US" dirty="0" smtClean="0"/>
              <a:t>Sanitizers</a:t>
            </a:r>
          </a:p>
          <a:p>
            <a:pPr lvl="2"/>
            <a:r>
              <a:rPr lang="en-US" dirty="0" smtClean="0"/>
              <a:t>Proper labeling</a:t>
            </a:r>
          </a:p>
          <a:p>
            <a:pPr lvl="3"/>
            <a:r>
              <a:rPr lang="en-US" dirty="0" smtClean="0"/>
              <a:t>Ingredients</a:t>
            </a:r>
          </a:p>
          <a:p>
            <a:pPr lvl="3"/>
            <a:r>
              <a:rPr lang="en-US" dirty="0" smtClean="0"/>
              <a:t>Directions to use, store and dispose</a:t>
            </a:r>
          </a:p>
          <a:p>
            <a:pPr lvl="3"/>
            <a:r>
              <a:rPr lang="en-US" dirty="0" smtClean="0"/>
              <a:t>Precautions and warnings</a:t>
            </a:r>
          </a:p>
          <a:p>
            <a:endParaRPr lang="en-US" dirty="0" smtClean="0"/>
          </a:p>
          <a:p>
            <a:r>
              <a:rPr lang="en-US" dirty="0" smtClean="0"/>
              <a:t>CST’s must read and follow chemical labels</a:t>
            </a:r>
          </a:p>
          <a:p>
            <a:pPr lvl="3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In 1996, addressed CFCs (chlorofluorocarbons) </a:t>
            </a:r>
          </a:p>
          <a:p>
            <a:pPr lvl="2"/>
            <a:r>
              <a:rPr lang="en-US" dirty="0" smtClean="0"/>
              <a:t>Were depleting the earth’s ozone layer</a:t>
            </a:r>
          </a:p>
          <a:p>
            <a:pPr lvl="2"/>
            <a:r>
              <a:rPr lang="en-US" dirty="0" smtClean="0"/>
              <a:t>Were used in ETO (ethylene oxide </a:t>
            </a:r>
            <a:r>
              <a:rPr lang="en-US" dirty="0" err="1" smtClean="0"/>
              <a:t>sterilant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Phased out</a:t>
            </a:r>
          </a:p>
          <a:p>
            <a:pPr lvl="3"/>
            <a:r>
              <a:rPr lang="en-US" dirty="0" smtClean="0"/>
              <a:t>Replaced with </a:t>
            </a:r>
            <a:r>
              <a:rPr lang="en-US" dirty="0" err="1" smtClean="0"/>
              <a:t>HCFCs</a:t>
            </a:r>
            <a:r>
              <a:rPr lang="en-US" dirty="0" smtClean="0"/>
              <a:t> (</a:t>
            </a:r>
            <a:r>
              <a:rPr lang="en-US" dirty="0" err="1" smtClean="0"/>
              <a:t>hydrochloroflurocarbons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And 100% ETO</a:t>
            </a:r>
          </a:p>
          <a:p>
            <a:pPr lvl="4"/>
            <a:r>
              <a:rPr lang="en-US" dirty="0" smtClean="0"/>
              <a:t>ETO is toxic and </a:t>
            </a:r>
            <a:r>
              <a:rPr lang="en-US" dirty="0" err="1" smtClean="0"/>
              <a:t>flamable</a:t>
            </a:r>
            <a:endParaRPr lang="en-US" dirty="0" smtClean="0"/>
          </a:p>
          <a:p>
            <a:pPr lvl="4"/>
            <a:r>
              <a:rPr lang="en-US" dirty="0" smtClean="0"/>
              <a:t>No emission standards federally – some states do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OSHA – Occupations Safety and Health Admin.</a:t>
            </a:r>
          </a:p>
          <a:p>
            <a:pPr lvl="1"/>
            <a:r>
              <a:rPr lang="en-US" dirty="0" smtClean="0"/>
              <a:t>To protect workers from occupational</a:t>
            </a:r>
          </a:p>
          <a:p>
            <a:pPr lvl="2"/>
            <a:r>
              <a:rPr lang="en-US" dirty="0" smtClean="0"/>
              <a:t>Illness </a:t>
            </a:r>
          </a:p>
          <a:p>
            <a:pPr lvl="2"/>
            <a:r>
              <a:rPr lang="en-US" dirty="0" smtClean="0"/>
              <a:t>Injury</a:t>
            </a:r>
          </a:p>
          <a:p>
            <a:pPr lvl="1"/>
            <a:r>
              <a:rPr lang="en-US" dirty="0" smtClean="0"/>
              <a:t>Concerns:</a:t>
            </a:r>
          </a:p>
          <a:p>
            <a:pPr lvl="2"/>
            <a:r>
              <a:rPr lang="en-US" dirty="0" err="1" smtClean="0"/>
              <a:t>Bloodborne</a:t>
            </a:r>
            <a:r>
              <a:rPr lang="en-US" dirty="0" smtClean="0"/>
              <a:t> Pathogens</a:t>
            </a:r>
          </a:p>
          <a:p>
            <a:pPr lvl="2"/>
            <a:r>
              <a:rPr lang="en-US" dirty="0" smtClean="0"/>
              <a:t>Ethylene  Oxide Sterilization  (ETO)</a:t>
            </a:r>
          </a:p>
          <a:p>
            <a:pPr lvl="1"/>
            <a:r>
              <a:rPr lang="en-US" dirty="0" smtClean="0"/>
              <a:t>Violations by employer</a:t>
            </a:r>
          </a:p>
          <a:p>
            <a:pPr lvl="2"/>
            <a:r>
              <a:rPr lang="en-US" dirty="0" smtClean="0"/>
              <a:t>Fines up to $70,000</a:t>
            </a:r>
          </a:p>
          <a:p>
            <a:pPr lvl="2"/>
            <a:endParaRPr lang="en-US" dirty="0" smtClean="0"/>
          </a:p>
          <a:p>
            <a:pPr lvl="3"/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AAMI – Assoc. for Advancement of Med. Instrumentation</a:t>
            </a:r>
          </a:p>
          <a:p>
            <a:pPr lvl="1"/>
            <a:r>
              <a:rPr lang="en-US" dirty="0" smtClean="0"/>
              <a:t>Voluntary consensus organization</a:t>
            </a:r>
          </a:p>
          <a:p>
            <a:pPr lvl="1"/>
            <a:r>
              <a:rPr lang="en-US" dirty="0" smtClean="0"/>
              <a:t>Develop and Revise</a:t>
            </a:r>
          </a:p>
          <a:p>
            <a:pPr lvl="2"/>
            <a:r>
              <a:rPr lang="en-US" dirty="0" smtClean="0"/>
              <a:t>Current Recommended Practices and Standards</a:t>
            </a:r>
          </a:p>
          <a:p>
            <a:pPr lvl="3"/>
            <a:r>
              <a:rPr lang="en-US" dirty="0" smtClean="0"/>
              <a:t>Use, Care and Processing of Devices</a:t>
            </a:r>
          </a:p>
          <a:p>
            <a:pPr lvl="2"/>
            <a:r>
              <a:rPr lang="en-US" dirty="0" smtClean="0"/>
              <a:t>Product Standards for manufacturers re:</a:t>
            </a:r>
          </a:p>
          <a:p>
            <a:pPr lvl="3"/>
            <a:r>
              <a:rPr lang="en-US" dirty="0" smtClean="0"/>
              <a:t>Labeling</a:t>
            </a:r>
          </a:p>
          <a:p>
            <a:pPr lvl="3"/>
            <a:r>
              <a:rPr lang="en-US" dirty="0" smtClean="0"/>
              <a:t>Safety</a:t>
            </a:r>
          </a:p>
          <a:p>
            <a:pPr lvl="3"/>
            <a:r>
              <a:rPr lang="en-US" smtClean="0"/>
              <a:t>Performance requirements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ANSI - American National Standards Institute</a:t>
            </a:r>
          </a:p>
          <a:p>
            <a:pPr lvl="1"/>
            <a:r>
              <a:rPr lang="en-US" dirty="0" smtClean="0"/>
              <a:t>Interested parties come together</a:t>
            </a:r>
          </a:p>
          <a:p>
            <a:pPr lvl="1"/>
            <a:r>
              <a:rPr lang="en-US" dirty="0" smtClean="0"/>
              <a:t>Facilitate voluntary consensus for Standards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AORN – Assoc. of Operating Room Nurses</a:t>
            </a:r>
          </a:p>
          <a:p>
            <a:pPr lvl="1"/>
            <a:r>
              <a:rPr lang="en-US" dirty="0" err="1" smtClean="0"/>
              <a:t>Perioperative</a:t>
            </a:r>
            <a:r>
              <a:rPr lang="en-US" dirty="0" smtClean="0"/>
              <a:t> Nurses organization</a:t>
            </a:r>
          </a:p>
          <a:p>
            <a:pPr lvl="2"/>
            <a:r>
              <a:rPr lang="en-US" dirty="0" smtClean="0"/>
              <a:t>To provide optimal care to the surgical patient</a:t>
            </a:r>
          </a:p>
          <a:p>
            <a:pPr lvl="2"/>
            <a:r>
              <a:rPr lang="en-US" dirty="0" smtClean="0"/>
              <a:t>Develop Standards, Recommended Practices and Guidelines</a:t>
            </a:r>
          </a:p>
          <a:p>
            <a:pPr lvl="3"/>
            <a:r>
              <a:rPr lang="en-US" dirty="0" smtClean="0"/>
              <a:t>CS relates to instrument reprocessing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Joint Commission</a:t>
            </a:r>
          </a:p>
          <a:p>
            <a:pPr lvl="1"/>
            <a:r>
              <a:rPr lang="en-US" dirty="0" smtClean="0"/>
              <a:t>Develops standards for health care facilities</a:t>
            </a:r>
          </a:p>
          <a:p>
            <a:pPr lvl="1"/>
            <a:r>
              <a:rPr lang="en-US" dirty="0" smtClean="0"/>
              <a:t>Give Accreditation to facilities</a:t>
            </a:r>
          </a:p>
          <a:p>
            <a:pPr lvl="2"/>
            <a:r>
              <a:rPr lang="en-US" dirty="0" smtClean="0"/>
              <a:t>Can come without notice to inspect facility</a:t>
            </a:r>
          </a:p>
          <a:p>
            <a:pPr lvl="2"/>
            <a:r>
              <a:rPr lang="en-US" dirty="0" smtClean="0"/>
              <a:t>Without can’t collect from Medicare / Medicaid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– World Health Organization</a:t>
            </a:r>
          </a:p>
          <a:p>
            <a:pPr lvl="1"/>
            <a:r>
              <a:rPr lang="en-US" dirty="0" smtClean="0"/>
              <a:t>Part of United Nations</a:t>
            </a:r>
          </a:p>
          <a:p>
            <a:pPr lvl="2"/>
            <a:r>
              <a:rPr lang="en-US" dirty="0" smtClean="0"/>
              <a:t>Established in 1948</a:t>
            </a:r>
          </a:p>
          <a:p>
            <a:pPr lvl="1"/>
            <a:r>
              <a:rPr lang="en-US" dirty="0" smtClean="0"/>
              <a:t>Serves general peoples of the World</a:t>
            </a:r>
          </a:p>
          <a:p>
            <a:pPr lvl="2"/>
            <a:r>
              <a:rPr lang="en-US" dirty="0" smtClean="0"/>
              <a:t>Combats disease </a:t>
            </a:r>
          </a:p>
          <a:p>
            <a:pPr lvl="2"/>
            <a:r>
              <a:rPr lang="en-US" dirty="0" smtClean="0"/>
              <a:t>Promotes general health</a:t>
            </a:r>
          </a:p>
          <a:p>
            <a:pPr lvl="3"/>
            <a:r>
              <a:rPr lang="en-US" dirty="0" smtClean="0"/>
              <a:t>Monitors infections outbreaks in the world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Regulatory</a:t>
            </a:r>
            <a:r>
              <a:rPr lang="en-US" dirty="0" smtClean="0"/>
              <a:t> Standard</a:t>
            </a:r>
          </a:p>
          <a:p>
            <a:pPr lvl="1"/>
            <a:r>
              <a:rPr lang="en-US" dirty="0" smtClean="0"/>
              <a:t>Comparison benchmark</a:t>
            </a:r>
          </a:p>
          <a:p>
            <a:pPr lvl="2"/>
            <a:r>
              <a:rPr lang="en-US" dirty="0" smtClean="0"/>
              <a:t>Mandated by governing agency</a:t>
            </a:r>
          </a:p>
          <a:p>
            <a:pPr lvl="2"/>
            <a:r>
              <a:rPr lang="en-US" dirty="0" smtClean="0"/>
              <a:t>If not followed – may have legal penalty / fine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b="1" i="1" dirty="0" smtClean="0"/>
              <a:t>Voluntary </a:t>
            </a:r>
            <a:r>
              <a:rPr lang="en-US" dirty="0" smtClean="0"/>
              <a:t>standard</a:t>
            </a:r>
          </a:p>
          <a:p>
            <a:pPr marL="742950" lvl="2" indent="-342900"/>
            <a:r>
              <a:rPr lang="en-US" dirty="0" smtClean="0"/>
              <a:t>Strongly suggested</a:t>
            </a:r>
          </a:p>
          <a:p>
            <a:pPr marL="1200150" lvl="3" indent="-342900"/>
            <a:r>
              <a:rPr lang="en-US" dirty="0" smtClean="0"/>
              <a:t>Provides better patient care</a:t>
            </a:r>
          </a:p>
          <a:p>
            <a:pPr marL="742950" lvl="2" indent="-342900"/>
            <a:r>
              <a:rPr lang="en-US" dirty="0" smtClean="0"/>
              <a:t>May be part of </a:t>
            </a:r>
          </a:p>
          <a:p>
            <a:pPr marL="1200150" lvl="3" indent="-342900"/>
            <a:r>
              <a:rPr lang="en-US" dirty="0" smtClean="0"/>
              <a:t>Government STATUTES</a:t>
            </a:r>
          </a:p>
          <a:p>
            <a:pPr marL="1657350" lvl="4" indent="-342900"/>
            <a:r>
              <a:rPr lang="en-US" dirty="0" smtClean="0"/>
              <a:t>Local or state </a:t>
            </a:r>
          </a:p>
          <a:p>
            <a:pPr marL="1657350" lvl="4" indent="-342900"/>
            <a:r>
              <a:rPr lang="en-US" dirty="0" smtClean="0"/>
              <a:t>Can become court cases</a:t>
            </a:r>
          </a:p>
          <a:p>
            <a:pPr marL="1200150" lvl="3" indent="-342900"/>
            <a:r>
              <a:rPr lang="en-US" dirty="0" smtClean="0"/>
              <a:t>Professional Organizations</a:t>
            </a:r>
          </a:p>
          <a:p>
            <a:pPr marL="1657350" lvl="4" indent="-342900"/>
            <a:r>
              <a:rPr lang="en-US" dirty="0" smtClean="0"/>
              <a:t>IAHCSMM</a:t>
            </a:r>
          </a:p>
          <a:p>
            <a:pPr marL="1200150" lvl="3" indent="-342900">
              <a:buNone/>
            </a:pPr>
            <a:endParaRPr lang="en-US" dirty="0" smtClean="0"/>
          </a:p>
          <a:p>
            <a:pPr marL="1200150" lvl="3" indent="-342900"/>
            <a:endParaRPr lang="en-US" dirty="0" smtClean="0"/>
          </a:p>
          <a:p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Must be aware of Regulation:</a:t>
            </a:r>
          </a:p>
          <a:p>
            <a:pPr lvl="1"/>
            <a:r>
              <a:rPr lang="en-US" dirty="0" smtClean="0"/>
              <a:t>Compliance is MANDATORY</a:t>
            </a:r>
          </a:p>
          <a:p>
            <a:pPr lvl="1"/>
            <a:r>
              <a:rPr lang="en-US" dirty="0" smtClean="0"/>
              <a:t>May ensure workplace safety</a:t>
            </a:r>
          </a:p>
          <a:p>
            <a:pPr lvl="2"/>
            <a:r>
              <a:rPr lang="en-US" dirty="0" smtClean="0"/>
              <a:t>Protect you from exposure to:</a:t>
            </a:r>
          </a:p>
          <a:p>
            <a:pPr lvl="3"/>
            <a:r>
              <a:rPr lang="en-US" dirty="0" smtClean="0"/>
              <a:t>Infectious agents</a:t>
            </a:r>
          </a:p>
          <a:p>
            <a:pPr lvl="3"/>
            <a:r>
              <a:rPr lang="en-US" dirty="0" smtClean="0"/>
              <a:t>Toxic substances</a:t>
            </a:r>
          </a:p>
          <a:p>
            <a:pPr lvl="3"/>
            <a:r>
              <a:rPr lang="en-US" dirty="0" smtClean="0"/>
              <a:t>Accidents</a:t>
            </a:r>
          </a:p>
          <a:p>
            <a:pPr lvl="1"/>
            <a:r>
              <a:rPr lang="en-US" dirty="0" smtClean="0"/>
              <a:t>Give information before buying</a:t>
            </a:r>
          </a:p>
          <a:p>
            <a:pPr lvl="2"/>
            <a:r>
              <a:rPr lang="en-US" dirty="0" smtClean="0"/>
              <a:t>Devices and equipment 	</a:t>
            </a:r>
          </a:p>
          <a:p>
            <a:pPr lvl="3"/>
            <a:r>
              <a:rPr lang="en-US" dirty="0" smtClean="0"/>
              <a:t>Re  Sterilization and disinfection</a:t>
            </a:r>
          </a:p>
          <a:p>
            <a:pPr lvl="3"/>
            <a:r>
              <a:rPr lang="en-US" dirty="0" smtClean="0"/>
              <a:t>Effective use of products</a:t>
            </a:r>
          </a:p>
          <a:p>
            <a:pPr lvl="3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Serves Patient Welfare</a:t>
            </a:r>
          </a:p>
          <a:p>
            <a:pPr lvl="2"/>
            <a:r>
              <a:rPr lang="en-US" dirty="0" smtClean="0"/>
              <a:t>Complying with </a:t>
            </a:r>
            <a:r>
              <a:rPr lang="en-US" dirty="0" err="1" smtClean="0"/>
              <a:t>with</a:t>
            </a:r>
            <a:r>
              <a:rPr lang="en-US" dirty="0" smtClean="0"/>
              <a:t> regulations</a:t>
            </a:r>
          </a:p>
          <a:p>
            <a:pPr lvl="2"/>
            <a:r>
              <a:rPr lang="en-US" dirty="0" smtClean="0"/>
              <a:t>Adhering to accepted guidelines (standards) for:</a:t>
            </a:r>
          </a:p>
          <a:p>
            <a:pPr lvl="3"/>
            <a:r>
              <a:rPr lang="en-US" dirty="0" smtClean="0"/>
              <a:t>Infection control</a:t>
            </a:r>
          </a:p>
          <a:p>
            <a:pPr lvl="3"/>
            <a:r>
              <a:rPr lang="en-US" dirty="0" smtClean="0"/>
              <a:t>Sterility assurance</a:t>
            </a:r>
          </a:p>
          <a:p>
            <a:pPr lvl="3"/>
            <a:endParaRPr lang="en-US" dirty="0"/>
          </a:p>
          <a:p>
            <a:r>
              <a:rPr lang="en-US" dirty="0" smtClean="0"/>
              <a:t>Strive to do “the best you can”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to protect patients and everyone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and Drug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i="1" dirty="0" smtClean="0"/>
              <a:t>Federal agency </a:t>
            </a:r>
            <a:r>
              <a:rPr lang="en-US" dirty="0" smtClean="0"/>
              <a:t>under </a:t>
            </a:r>
            <a:r>
              <a:rPr lang="en-US" sz="2800" b="1" i="1" dirty="0" smtClean="0"/>
              <a:t>Dept of Health &amp; Human </a:t>
            </a:r>
            <a:r>
              <a:rPr lang="en-US" sz="2800" b="1" i="1" dirty="0" err="1" smtClean="0"/>
              <a:t>Svcs</a:t>
            </a:r>
            <a:endParaRPr lang="en-US" sz="2800" b="1" i="1" dirty="0" smtClean="0"/>
          </a:p>
          <a:p>
            <a:r>
              <a:rPr lang="en-US" dirty="0" smtClean="0"/>
              <a:t>Ensures products are safe and effective - </a:t>
            </a:r>
            <a:r>
              <a:rPr lang="en-US" b="1" i="1" dirty="0" smtClean="0"/>
              <a:t>testing</a:t>
            </a:r>
            <a:endParaRPr lang="en-US" dirty="0" smtClean="0"/>
          </a:p>
          <a:p>
            <a:pPr lvl="1"/>
            <a:r>
              <a:rPr lang="en-US" dirty="0" smtClean="0"/>
              <a:t>Food</a:t>
            </a:r>
          </a:p>
          <a:p>
            <a:pPr lvl="1"/>
            <a:r>
              <a:rPr lang="en-US" dirty="0" smtClean="0"/>
              <a:t>Cosmetics</a:t>
            </a:r>
          </a:p>
          <a:p>
            <a:pPr lvl="1"/>
            <a:r>
              <a:rPr lang="en-US" dirty="0" smtClean="0"/>
              <a:t>Drugs</a:t>
            </a:r>
          </a:p>
          <a:p>
            <a:pPr lvl="1"/>
            <a:r>
              <a:rPr lang="en-US" dirty="0" smtClean="0"/>
              <a:t>Biological products</a:t>
            </a:r>
          </a:p>
          <a:p>
            <a:pPr lvl="1"/>
            <a:r>
              <a:rPr lang="en-US" dirty="0" smtClean="0"/>
              <a:t>Medical devices</a:t>
            </a:r>
          </a:p>
          <a:p>
            <a:pPr lvl="1"/>
            <a:r>
              <a:rPr lang="en-US" dirty="0" smtClean="0"/>
              <a:t>Electronic products </a:t>
            </a:r>
          </a:p>
          <a:p>
            <a:pPr lvl="2"/>
            <a:r>
              <a:rPr lang="en-US" dirty="0" smtClean="0"/>
              <a:t>May emit radiation</a:t>
            </a:r>
          </a:p>
          <a:p>
            <a:pPr lvl="1"/>
            <a:r>
              <a:rPr lang="en-US" dirty="0" smtClean="0"/>
              <a:t>Presented to public honestly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Regulates medical devices</a:t>
            </a:r>
          </a:p>
          <a:p>
            <a:pPr lvl="1"/>
            <a:r>
              <a:rPr lang="en-US" dirty="0" smtClean="0"/>
              <a:t>Manufacture</a:t>
            </a:r>
          </a:p>
          <a:p>
            <a:pPr lvl="1"/>
            <a:r>
              <a:rPr lang="en-US" dirty="0" smtClean="0"/>
              <a:t>Pre-market clearance</a:t>
            </a:r>
          </a:p>
          <a:p>
            <a:r>
              <a:rPr lang="en-US" dirty="0" smtClean="0"/>
              <a:t>Regulates agents to process </a:t>
            </a:r>
            <a:r>
              <a:rPr lang="en-US" sz="2600" dirty="0" smtClean="0"/>
              <a:t>(Sterilize or disinfect) </a:t>
            </a:r>
          </a:p>
          <a:p>
            <a:pPr lvl="1"/>
            <a:r>
              <a:rPr lang="en-US" dirty="0" smtClean="0"/>
              <a:t>Critical	device</a:t>
            </a:r>
          </a:p>
          <a:p>
            <a:pPr lvl="2"/>
            <a:r>
              <a:rPr lang="en-US" dirty="0" smtClean="0"/>
              <a:t>Used in the blood stream or sterile body area 	</a:t>
            </a:r>
          </a:p>
          <a:p>
            <a:pPr lvl="1"/>
            <a:r>
              <a:rPr lang="en-US" dirty="0" err="1" smtClean="0"/>
              <a:t>Semicritical</a:t>
            </a:r>
            <a:r>
              <a:rPr lang="en-US" dirty="0" smtClean="0"/>
              <a:t> device</a:t>
            </a:r>
          </a:p>
          <a:p>
            <a:pPr lvl="2"/>
            <a:r>
              <a:rPr lang="en-US" dirty="0" smtClean="0"/>
              <a:t>Contact non-intact skin or mucous membrane</a:t>
            </a:r>
          </a:p>
          <a:p>
            <a:pPr lvl="1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1023</TotalTime>
  <Words>1280</Words>
  <Application>Microsoft Macintosh PowerPoint</Application>
  <PresentationFormat>On-screen Show (4:3)</PresentationFormat>
  <Paragraphs>307</Paragraphs>
  <Slides>37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Urban</vt:lpstr>
      <vt:lpstr>Regulations and Standards</vt:lpstr>
      <vt:lpstr>Regulation</vt:lpstr>
      <vt:lpstr>Standards</vt:lpstr>
      <vt:lpstr>Slide 4</vt:lpstr>
      <vt:lpstr>Slide 5</vt:lpstr>
      <vt:lpstr>Slide 6</vt:lpstr>
      <vt:lpstr>Slide 7</vt:lpstr>
      <vt:lpstr>Food and Drug Administration</vt:lpstr>
      <vt:lpstr>Slide 9</vt:lpstr>
      <vt:lpstr>Medical Device Classification</vt:lpstr>
      <vt:lpstr>Slide 11</vt:lpstr>
      <vt:lpstr>Slide 12</vt:lpstr>
      <vt:lpstr>Medical Device Reporting</vt:lpstr>
      <vt:lpstr>Med Watch Program</vt:lpstr>
      <vt:lpstr>Medical Device Recalls</vt:lpstr>
      <vt:lpstr>Slide 16</vt:lpstr>
      <vt:lpstr>Slide 17</vt:lpstr>
      <vt:lpstr>Slide 18</vt:lpstr>
      <vt:lpstr>Slide 19</vt:lpstr>
      <vt:lpstr>Slide 20</vt:lpstr>
      <vt:lpstr>Slide 21</vt:lpstr>
      <vt:lpstr>Re-Use of Single Use Medical Devices</vt:lpstr>
      <vt:lpstr>Slide 23</vt:lpstr>
      <vt:lpstr>Slide 24</vt:lpstr>
      <vt:lpstr>Slide 25</vt:lpstr>
      <vt:lpstr>Slide 26</vt:lpstr>
      <vt:lpstr>Other Federal Agencies</vt:lpstr>
      <vt:lpstr>Slide 28</vt:lpstr>
      <vt:lpstr>Slide 29</vt:lpstr>
      <vt:lpstr>Slide 30</vt:lpstr>
      <vt:lpstr>Slide 31</vt:lpstr>
      <vt:lpstr>Slide 32</vt:lpstr>
      <vt:lpstr>Professional Associations</vt:lpstr>
      <vt:lpstr>Slide 34</vt:lpstr>
      <vt:lpstr>Slide 35</vt:lpstr>
      <vt:lpstr>Slide 36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Regulations and Standards</dc:title>
  <dc:creator>Office</dc:creator>
  <cp:lastModifiedBy>Thurston</cp:lastModifiedBy>
  <cp:revision>24</cp:revision>
  <dcterms:created xsi:type="dcterms:W3CDTF">2013-01-16T20:01:43Z</dcterms:created>
  <dcterms:modified xsi:type="dcterms:W3CDTF">2013-01-16T20:05:13Z</dcterms:modified>
</cp:coreProperties>
</file>