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docx" ContentType="application/vnd.openxmlformats-officedocument.wordprocessingml.documen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83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68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3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Relationship Id="rId2" Type="http://schemas.openxmlformats.org/officeDocument/2006/relationships/image" Target="../media/image31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CFAC-9C8E-C14E-8CDF-A08836A3C7B3}" type="datetimeFigureOut">
              <a:rPr lang="en-US" smtClean="0"/>
              <a:pPr/>
              <a:t>1/14/13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31C5A60-16E4-2E49-87A4-B9AAEB255B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CFAC-9C8E-C14E-8CDF-A08836A3C7B3}" type="datetimeFigureOut">
              <a:rPr lang="en-US" smtClean="0"/>
              <a:pPr/>
              <a:t>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5A60-16E4-2E49-87A4-B9AAEB255B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CFAC-9C8E-C14E-8CDF-A08836A3C7B3}" type="datetimeFigureOut">
              <a:rPr lang="en-US" smtClean="0"/>
              <a:pPr/>
              <a:t>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5A60-16E4-2E49-87A4-B9AAEB255B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CFAC-9C8E-C14E-8CDF-A08836A3C7B3}" type="datetimeFigureOut">
              <a:rPr lang="en-US" smtClean="0"/>
              <a:pPr/>
              <a:t>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5A60-16E4-2E49-87A4-B9AAEB255B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CFAC-9C8E-C14E-8CDF-A08836A3C7B3}" type="datetimeFigureOut">
              <a:rPr lang="en-US" smtClean="0"/>
              <a:pPr/>
              <a:t>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31C5A60-16E4-2E49-87A4-B9AAEB255B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CFAC-9C8E-C14E-8CDF-A08836A3C7B3}" type="datetimeFigureOut">
              <a:rPr lang="en-US" smtClean="0"/>
              <a:pPr/>
              <a:t>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5A60-16E4-2E49-87A4-B9AAEB255B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CFAC-9C8E-C14E-8CDF-A08836A3C7B3}" type="datetimeFigureOut">
              <a:rPr lang="en-US" smtClean="0"/>
              <a:pPr/>
              <a:t>1/14/13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5A60-16E4-2E49-87A4-B9AAEB255B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CFAC-9C8E-C14E-8CDF-A08836A3C7B3}" type="datetimeFigureOut">
              <a:rPr lang="en-US" smtClean="0"/>
              <a:pPr/>
              <a:t>1/14/13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5A60-16E4-2E49-87A4-B9AAEB255B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CFAC-9C8E-C14E-8CDF-A08836A3C7B3}" type="datetimeFigureOut">
              <a:rPr lang="en-US" smtClean="0"/>
              <a:pPr/>
              <a:t>1/14/13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5A60-16E4-2E49-87A4-B9AAEB255B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CFAC-9C8E-C14E-8CDF-A08836A3C7B3}" type="datetimeFigureOut">
              <a:rPr lang="en-US" smtClean="0"/>
              <a:pPr/>
              <a:t>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5A60-16E4-2E49-87A4-B9AAEB255B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CFAC-9C8E-C14E-8CDF-A08836A3C7B3}" type="datetimeFigureOut">
              <a:rPr lang="en-US" smtClean="0"/>
              <a:pPr/>
              <a:t>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31C5A60-16E4-2E49-87A4-B9AAEB255B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03CFAC-9C8E-C14E-8CDF-A08836A3C7B3}" type="datetimeFigureOut">
              <a:rPr lang="en-US" smtClean="0"/>
              <a:pPr/>
              <a:t>1/14/13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31C5A60-16E4-2E49-87A4-B9AAEB255B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oleObject" Target="Document1!OLE_LINK1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edsanesthesia.stanford.edu/education/OR_layout.pdf" TargetMode="External"/><Relationship Id="rId3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Chapter 6     7</a:t>
            </a:r>
            <a:r>
              <a:rPr lang="en-US" baseline="30000" dirty="0" smtClean="0"/>
              <a:t>th</a:t>
            </a:r>
            <a:r>
              <a:rPr lang="en-US" dirty="0" smtClean="0"/>
              <a:t> Ed.</a:t>
            </a:r>
          </a:p>
          <a:p>
            <a:r>
              <a:rPr lang="en-US" dirty="0" smtClean="0"/>
              <a:t>Rosemary Thurston 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Infection Prevention and Control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Fluid Resistant Covering</a:t>
            </a:r>
          </a:p>
          <a:p>
            <a:pPr lvl="1"/>
            <a:r>
              <a:rPr lang="en-US" dirty="0" smtClean="0"/>
              <a:t>Protects clothing and skin –</a:t>
            </a:r>
          </a:p>
          <a:p>
            <a:pPr lvl="2"/>
            <a:r>
              <a:rPr lang="en-US" dirty="0" smtClean="0"/>
              <a:t>Should cover arms</a:t>
            </a:r>
          </a:p>
          <a:p>
            <a:pPr lvl="2"/>
            <a:r>
              <a:rPr lang="en-US" dirty="0" smtClean="0"/>
              <a:t>Gown</a:t>
            </a:r>
          </a:p>
          <a:p>
            <a:pPr lvl="2"/>
            <a:r>
              <a:rPr lang="en-US" dirty="0" smtClean="0"/>
              <a:t>Jumpsuit</a:t>
            </a:r>
          </a:p>
          <a:p>
            <a:pPr lvl="2"/>
            <a:r>
              <a:rPr lang="en-US" dirty="0" smtClean="0"/>
              <a:t>Apron                        See </a:t>
            </a:r>
            <a:r>
              <a:rPr lang="en-US" dirty="0" err="1" smtClean="0"/>
              <a:t>p</a:t>
            </a:r>
            <a:r>
              <a:rPr lang="en-US" dirty="0" smtClean="0"/>
              <a:t>. 102</a:t>
            </a:r>
          </a:p>
          <a:p>
            <a:r>
              <a:rPr lang="en-US" dirty="0" smtClean="0"/>
              <a:t>Full face protection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 prevent skin / mucous membrane exposure</a:t>
            </a:r>
          </a:p>
          <a:p>
            <a:pPr lvl="2"/>
            <a:r>
              <a:rPr lang="en-US" dirty="0" smtClean="0"/>
              <a:t>Splashes, sprays, aerosolized contaminated fluids</a:t>
            </a:r>
          </a:p>
          <a:p>
            <a:pPr lvl="2"/>
            <a:r>
              <a:rPr lang="en-US" dirty="0" smtClean="0"/>
              <a:t>Full length face shield    or</a:t>
            </a:r>
          </a:p>
          <a:p>
            <a:pPr lvl="2"/>
            <a:r>
              <a:rPr lang="en-US" dirty="0" smtClean="0"/>
              <a:t>Goggles and mask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027" y="1150403"/>
            <a:ext cx="1694761" cy="2828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655638"/>
            <a:ext cx="1143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2454536"/>
            <a:ext cx="1143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820" y="5364163"/>
            <a:ext cx="1524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5122129"/>
            <a:ext cx="152400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Shoe covers</a:t>
            </a:r>
          </a:p>
          <a:p>
            <a:pPr lvl="1"/>
            <a:r>
              <a:rPr lang="en-US" dirty="0" smtClean="0"/>
              <a:t>Protect shoes from getting wet / contaminated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039" y="3182140"/>
            <a:ext cx="2579594" cy="34394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PRECAUTIONS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Concern re ALL PATIENTS</a:t>
            </a:r>
          </a:p>
          <a:p>
            <a:pPr lvl="1"/>
            <a:r>
              <a:rPr lang="en-US" dirty="0" smtClean="0"/>
              <a:t>Blood and body fluids</a:t>
            </a:r>
          </a:p>
          <a:p>
            <a:pPr lvl="1"/>
            <a:r>
              <a:rPr lang="en-US" dirty="0" smtClean="0"/>
              <a:t>Treat ALL patient care items as CONTAMINATED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Ms. Spence will cover Blood Borne Precautions</a:t>
            </a:r>
          </a:p>
          <a:p>
            <a:pPr lvl="1"/>
            <a:r>
              <a:rPr lang="en-US" dirty="0" smtClean="0"/>
              <a:t>STANDARD PRECAUTIONS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415" y="3361916"/>
            <a:ext cx="41275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short review:</a:t>
            </a:r>
          </a:p>
          <a:p>
            <a:pPr lvl="1"/>
            <a:r>
              <a:rPr lang="en-US" dirty="0" smtClean="0"/>
              <a:t>Employer must:</a:t>
            </a:r>
          </a:p>
          <a:p>
            <a:pPr lvl="2"/>
            <a:r>
              <a:rPr lang="en-US" dirty="0" smtClean="0"/>
              <a:t>Have a written Exposure Control Plan</a:t>
            </a:r>
          </a:p>
          <a:p>
            <a:pPr lvl="3"/>
            <a:r>
              <a:rPr lang="en-US" dirty="0" smtClean="0"/>
              <a:t>Must be reviewed annually</a:t>
            </a:r>
          </a:p>
          <a:p>
            <a:pPr lvl="3"/>
            <a:r>
              <a:rPr lang="en-US" dirty="0" smtClean="0"/>
              <a:t>Must be updated when new tasks / procedures are introduced</a:t>
            </a:r>
          </a:p>
          <a:p>
            <a:pPr lvl="2"/>
            <a:r>
              <a:rPr lang="en-US" dirty="0" smtClean="0"/>
              <a:t>Train new employees and then annually</a:t>
            </a:r>
          </a:p>
          <a:p>
            <a:pPr lvl="3"/>
            <a:r>
              <a:rPr lang="en-US" dirty="0" smtClean="0"/>
              <a:t>Any changes require training</a:t>
            </a:r>
          </a:p>
          <a:p>
            <a:pPr lvl="2"/>
            <a:r>
              <a:rPr lang="en-US" dirty="0" smtClean="0"/>
              <a:t>Hepatitis B vaccination at no cost</a:t>
            </a:r>
          </a:p>
          <a:p>
            <a:pPr lvl="3"/>
            <a:r>
              <a:rPr lang="en-US" dirty="0" smtClean="0"/>
              <a:t>Any refusal requires a signed declination form</a:t>
            </a:r>
          </a:p>
          <a:p>
            <a:pPr lvl="2"/>
            <a:r>
              <a:rPr lang="en-US" dirty="0" smtClean="0"/>
              <a:t>Providing PPE at no cost to include:</a:t>
            </a:r>
          </a:p>
          <a:p>
            <a:pPr lvl="3"/>
            <a:r>
              <a:rPr lang="en-US" dirty="0" smtClean="0"/>
              <a:t>Gowns, masks / face shields, eye protection, gloves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203" y="3687003"/>
            <a:ext cx="1481798" cy="1708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203" y="5395679"/>
            <a:ext cx="4038600" cy="201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2"/>
            <a:r>
              <a:rPr lang="en-US" dirty="0" smtClean="0"/>
              <a:t>A clean and sanitary working environment</a:t>
            </a:r>
          </a:p>
          <a:p>
            <a:pPr lvl="3"/>
            <a:r>
              <a:rPr lang="en-US" dirty="0" smtClean="0"/>
              <a:t>Scheduled cleaning with hospital disinfectants</a:t>
            </a:r>
          </a:p>
          <a:p>
            <a:pPr lvl="2"/>
            <a:r>
              <a:rPr lang="en-US" dirty="0" smtClean="0"/>
              <a:t>Use of orange/red “BIOHAZARD” labels or bags</a:t>
            </a:r>
          </a:p>
          <a:p>
            <a:pPr lvl="3"/>
            <a:r>
              <a:rPr lang="en-US" dirty="0" smtClean="0"/>
              <a:t>On waste/trash</a:t>
            </a:r>
          </a:p>
          <a:p>
            <a:pPr lvl="3"/>
            <a:r>
              <a:rPr lang="en-US" dirty="0" smtClean="0"/>
              <a:t>Contaminated items stored in refrigerators/freezers, or containers</a:t>
            </a:r>
          </a:p>
          <a:p>
            <a:pPr lvl="2"/>
            <a:r>
              <a:rPr lang="en-US" dirty="0" smtClean="0"/>
              <a:t>Providing rigid, puncture-proof containers		                that can be sealed for sharps         </a:t>
            </a:r>
          </a:p>
          <a:p>
            <a:pPr lvl="2"/>
            <a:r>
              <a:rPr lang="en-US" dirty="0" smtClean="0"/>
              <a:t>Contaminated items must be transported                                                   in covered, rigid, puncture-proof containers                                       identified as “BIOHAZARD”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963" y="382586"/>
            <a:ext cx="1880837" cy="213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963" y="3418191"/>
            <a:ext cx="1211361" cy="1306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506" y="4724890"/>
            <a:ext cx="1852078" cy="1852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3627"/>
          </a:xfrm>
        </p:spPr>
        <p:txBody>
          <a:bodyPr/>
          <a:lstStyle/>
          <a:p>
            <a:r>
              <a:rPr lang="en-US" dirty="0" smtClean="0"/>
              <a:t>CS Design</a:t>
            </a:r>
            <a:endParaRPr lang="en-US" dirty="0"/>
          </a:p>
        </p:txBody>
      </p:sp>
      <p:pic>
        <p:nvPicPr>
          <p:cNvPr id="4" name="Content Placeholder 3" descr="CST CS area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3750" r="-13750"/>
          <a:stretch>
            <a:fillRect/>
          </a:stretch>
        </p:blipFill>
        <p:spPr>
          <a:xfrm>
            <a:off x="-357010" y="1118265"/>
            <a:ext cx="9757550" cy="57397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Physical Design</a:t>
            </a:r>
          </a:p>
          <a:p>
            <a:pPr lvl="1"/>
            <a:r>
              <a:rPr lang="en-US" dirty="0" smtClean="0"/>
              <a:t>Clean and dirty are always separated</a:t>
            </a:r>
          </a:p>
          <a:p>
            <a:pPr lvl="2"/>
            <a:r>
              <a:rPr lang="en-US" dirty="0" smtClean="0"/>
              <a:t>Decontamination must have solid barrier between it and the Sterile Storage area</a:t>
            </a:r>
          </a:p>
          <a:p>
            <a:pPr lvl="3"/>
            <a:r>
              <a:rPr lang="en-US" dirty="0" smtClean="0"/>
              <a:t>Dirty areas?   </a:t>
            </a:r>
          </a:p>
          <a:p>
            <a:pPr lvl="3">
              <a:buNone/>
            </a:pPr>
            <a:endParaRPr lang="en-US" dirty="0" smtClean="0"/>
          </a:p>
          <a:p>
            <a:pPr lvl="3"/>
            <a:r>
              <a:rPr lang="en-US" dirty="0" smtClean="0"/>
              <a:t>Clean areas?  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56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83202"/>
            <a:ext cx="8229600" cy="5642962"/>
          </a:xfrm>
        </p:spPr>
        <p:txBody>
          <a:bodyPr/>
          <a:lstStyle/>
          <a:p>
            <a:pPr lvl="1"/>
            <a:r>
              <a:rPr lang="en-US" dirty="0" smtClean="0"/>
              <a:t>Air pressure – </a:t>
            </a:r>
            <a:r>
              <a:rPr lang="en-US" sz="2400" dirty="0" smtClean="0"/>
              <a:t>prevents movement of organisms</a:t>
            </a:r>
          </a:p>
          <a:p>
            <a:pPr lvl="2">
              <a:buNone/>
            </a:pPr>
            <a:r>
              <a:rPr lang="en-US" dirty="0" smtClean="0"/>
              <a:t>                            from DIRTY to CLEAN</a:t>
            </a:r>
          </a:p>
          <a:p>
            <a:pPr lvl="2"/>
            <a:r>
              <a:rPr lang="en-US" dirty="0" smtClean="0"/>
              <a:t>Negative air pressure in Decontamination</a:t>
            </a:r>
          </a:p>
          <a:p>
            <a:pPr lvl="2"/>
            <a:r>
              <a:rPr lang="en-US" dirty="0" smtClean="0"/>
              <a:t>Positive air pressure in the Clean Areas</a:t>
            </a:r>
          </a:p>
          <a:p>
            <a:pPr lvl="3"/>
            <a:r>
              <a:rPr lang="en-US" dirty="0" smtClean="0"/>
              <a:t>Doors / openings between must be closed</a:t>
            </a:r>
          </a:p>
          <a:p>
            <a:endParaRPr lang="en-US" dirty="0"/>
          </a:p>
        </p:txBody>
      </p:sp>
      <p:pic>
        <p:nvPicPr>
          <p:cNvPr id="4" name="Picture 3" descr="DSCN2053_1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75" y="2402198"/>
            <a:ext cx="6622151" cy="4966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Area Requirements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sz="quarter" idx="1"/>
          </p:nvPr>
        </p:nvGraphicFramePr>
        <p:xfrm>
          <a:off x="1371600" y="3644900"/>
          <a:ext cx="6858000" cy="177800"/>
        </p:xfrm>
        <a:graphic>
          <a:graphicData uri="http://schemas.openxmlformats.org/presentationml/2006/ole">
            <p:oleObj spid="_x0000_s31746" name="Document" r:id="rId3" imgW="6858000" imgH="177800" progId="Word.Document.12">
              <p:embed/>
            </p:oleObj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740530" y="1947333"/>
          <a:ext cx="7946270" cy="3640667"/>
        </p:xfrm>
        <a:graphic>
          <a:graphicData uri="http://schemas.openxmlformats.org/presentationml/2006/ole">
            <p:oleObj spid="_x0000_s31747" name="Document" r:id="rId4" imgW="5626100" imgH="12827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Less likely for bacteria to grow</a:t>
            </a:r>
          </a:p>
          <a:p>
            <a:pPr lvl="1"/>
            <a:r>
              <a:rPr lang="en-US" dirty="0" smtClean="0"/>
              <a:t>Comfort range for staff</a:t>
            </a:r>
          </a:p>
          <a:p>
            <a:r>
              <a:rPr lang="en-US" dirty="0" smtClean="0"/>
              <a:t>Humidity</a:t>
            </a:r>
          </a:p>
          <a:p>
            <a:pPr lvl="1"/>
            <a:r>
              <a:rPr lang="en-US" dirty="0" smtClean="0"/>
              <a:t>Lower than 60% decreases bacterial growth</a:t>
            </a:r>
          </a:p>
          <a:p>
            <a:pPr lvl="1"/>
            <a:r>
              <a:rPr lang="en-US" dirty="0" smtClean="0"/>
              <a:t>Decreases chance of static electricity</a:t>
            </a:r>
          </a:p>
          <a:p>
            <a:r>
              <a:rPr lang="en-US" dirty="0" smtClean="0"/>
              <a:t>Air Exchanges</a:t>
            </a:r>
          </a:p>
          <a:p>
            <a:pPr lvl="1"/>
            <a:r>
              <a:rPr lang="en-US" dirty="0" smtClean="0"/>
              <a:t>All air is filtered</a:t>
            </a:r>
          </a:p>
          <a:p>
            <a:pPr lvl="1"/>
            <a:r>
              <a:rPr lang="en-US" dirty="0" smtClean="0"/>
              <a:t>More than 20 exchanges / hour increases movement of dust /bacteria around the room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022" y="3577190"/>
            <a:ext cx="1554622" cy="1409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715" y="619631"/>
            <a:ext cx="2158340" cy="1596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556" y="1870652"/>
            <a:ext cx="2564338" cy="17065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Infection Prevention / Control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CS Goals are</a:t>
            </a:r>
          </a:p>
          <a:p>
            <a:pPr lvl="1"/>
            <a:r>
              <a:rPr lang="en-US" dirty="0" smtClean="0"/>
              <a:t>Eliminate / destroy all potentially infectious contaminants </a:t>
            </a:r>
          </a:p>
          <a:p>
            <a:pPr lvl="2"/>
            <a:r>
              <a:rPr lang="en-US" dirty="0" smtClean="0"/>
              <a:t>on reusable instruments and equipment</a:t>
            </a:r>
          </a:p>
          <a:p>
            <a:pPr lvl="1"/>
            <a:r>
              <a:rPr lang="en-US" dirty="0" smtClean="0"/>
              <a:t>Safely distribute to patient care areas</a:t>
            </a:r>
          </a:p>
          <a:p>
            <a:pPr lvl="2"/>
            <a:r>
              <a:rPr lang="en-US" dirty="0" smtClean="0"/>
              <a:t>Reusable and single-use items</a:t>
            </a:r>
          </a:p>
          <a:p>
            <a:pPr lvl="1"/>
            <a:r>
              <a:rPr lang="en-US" dirty="0" smtClean="0"/>
              <a:t>Establish and enforce standards for:</a:t>
            </a:r>
          </a:p>
          <a:p>
            <a:pPr lvl="2"/>
            <a:r>
              <a:rPr lang="en-US" dirty="0" smtClean="0"/>
              <a:t>Decontamination</a:t>
            </a:r>
          </a:p>
          <a:p>
            <a:pPr lvl="2"/>
            <a:r>
              <a:rPr lang="en-US" dirty="0" smtClean="0"/>
              <a:t>Disinfection</a:t>
            </a:r>
          </a:p>
          <a:p>
            <a:pPr lvl="2"/>
            <a:r>
              <a:rPr lang="en-US" dirty="0" smtClean="0"/>
              <a:t>Sterilization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366" y="3381965"/>
            <a:ext cx="2959567" cy="29595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Other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Hand washing sinks</a:t>
            </a:r>
          </a:p>
          <a:p>
            <a:pPr lvl="1"/>
            <a:r>
              <a:rPr lang="en-US" dirty="0" smtClean="0"/>
              <a:t>Located for easy access</a:t>
            </a:r>
          </a:p>
          <a:p>
            <a:pPr lvl="1"/>
            <a:r>
              <a:rPr lang="en-US" dirty="0" smtClean="0"/>
              <a:t>Only place to wash hands</a:t>
            </a:r>
          </a:p>
          <a:p>
            <a:pPr lvl="2"/>
            <a:r>
              <a:rPr lang="en-US" dirty="0" smtClean="0"/>
              <a:t> – not in decontamination sinks</a:t>
            </a:r>
          </a:p>
          <a:p>
            <a:r>
              <a:rPr lang="en-US" dirty="0" smtClean="0"/>
              <a:t>Cleaning</a:t>
            </a:r>
          </a:p>
          <a:p>
            <a:pPr lvl="1"/>
            <a:r>
              <a:rPr lang="en-US" dirty="0" smtClean="0"/>
              <a:t>Fixtures / furniture – </a:t>
            </a:r>
          </a:p>
          <a:p>
            <a:pPr lvl="2"/>
            <a:r>
              <a:rPr lang="en-US" dirty="0" smtClean="0"/>
              <a:t>Materials must be washable</a:t>
            </a:r>
          </a:p>
          <a:p>
            <a:pPr lvl="2"/>
            <a:r>
              <a:rPr lang="en-US" dirty="0" smtClean="0"/>
              <a:t>Cleaned on a regular schedule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801" y="977372"/>
            <a:ext cx="2622999" cy="3123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100927"/>
            <a:ext cx="3429000" cy="2374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Sterile Storage</a:t>
            </a:r>
          </a:p>
          <a:p>
            <a:pPr lvl="1"/>
            <a:r>
              <a:rPr lang="en-US" dirty="0" smtClean="0"/>
              <a:t>Based</a:t>
            </a:r>
          </a:p>
          <a:p>
            <a:pPr lvl="2"/>
            <a:r>
              <a:rPr lang="en-US" dirty="0" smtClean="0"/>
              <a:t>Items stored</a:t>
            </a:r>
          </a:p>
          <a:p>
            <a:pPr lvl="2"/>
            <a:r>
              <a:rPr lang="en-US" dirty="0" smtClean="0"/>
              <a:t>Traffic in the area</a:t>
            </a:r>
          </a:p>
          <a:p>
            <a:pPr lvl="1"/>
            <a:r>
              <a:rPr lang="en-US" dirty="0" smtClean="0"/>
              <a:t>Types</a:t>
            </a:r>
          </a:p>
          <a:p>
            <a:pPr lvl="2"/>
            <a:r>
              <a:rPr lang="en-US" dirty="0" smtClean="0"/>
              <a:t>Open</a:t>
            </a:r>
          </a:p>
          <a:p>
            <a:pPr lvl="3"/>
            <a:r>
              <a:rPr lang="en-US" dirty="0" smtClean="0"/>
              <a:t>Rack units – dust can accumulate</a:t>
            </a:r>
          </a:p>
          <a:p>
            <a:pPr lvl="3"/>
            <a:r>
              <a:rPr lang="en-US" dirty="0" smtClean="0"/>
              <a:t>Bottom shelf should be solid</a:t>
            </a:r>
          </a:p>
          <a:p>
            <a:pPr lvl="4"/>
            <a:r>
              <a:rPr lang="en-US" dirty="0" smtClean="0"/>
              <a:t>Provides protection when cleaning</a:t>
            </a:r>
          </a:p>
          <a:p>
            <a:pPr lvl="2"/>
            <a:r>
              <a:rPr lang="en-US" dirty="0" smtClean="0"/>
              <a:t>Closed</a:t>
            </a:r>
          </a:p>
          <a:p>
            <a:pPr lvl="3"/>
            <a:r>
              <a:rPr lang="en-US" dirty="0" smtClean="0"/>
              <a:t>Cabinet units –limit dust</a:t>
            </a:r>
          </a:p>
          <a:p>
            <a:pPr lvl="3"/>
            <a:r>
              <a:rPr lang="en-US" dirty="0" smtClean="0"/>
              <a:t>Better in areas of high traffic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534" y="274638"/>
            <a:ext cx="38100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234" y="2175405"/>
            <a:ext cx="3289300" cy="246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833" y="3924300"/>
            <a:ext cx="2768600" cy="29337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Space saving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437" y="2370667"/>
            <a:ext cx="5168363" cy="397721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Maintaining the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Traffic Control</a:t>
            </a:r>
          </a:p>
          <a:p>
            <a:pPr lvl="1"/>
            <a:r>
              <a:rPr lang="en-US" dirty="0" smtClean="0"/>
              <a:t>Anyone entering</a:t>
            </a:r>
          </a:p>
          <a:p>
            <a:pPr lvl="2"/>
            <a:r>
              <a:rPr lang="en-US" dirty="0" smtClean="0"/>
              <a:t>Controlled access</a:t>
            </a:r>
          </a:p>
          <a:p>
            <a:pPr lvl="3"/>
            <a:r>
              <a:rPr lang="en-US" dirty="0" smtClean="0"/>
              <a:t>To get into the department</a:t>
            </a:r>
          </a:p>
          <a:p>
            <a:pPr lvl="4"/>
            <a:r>
              <a:rPr lang="en-US" dirty="0" smtClean="0"/>
              <a:t>By code or card access</a:t>
            </a:r>
          </a:p>
          <a:p>
            <a:pPr lvl="4"/>
            <a:r>
              <a:rPr lang="en-US" dirty="0" smtClean="0"/>
              <a:t>Door Bell</a:t>
            </a:r>
          </a:p>
          <a:p>
            <a:pPr lvl="2"/>
            <a:r>
              <a:rPr lang="en-US" dirty="0" smtClean="0"/>
              <a:t>Must follow department dress standards</a:t>
            </a:r>
          </a:p>
          <a:p>
            <a:pPr lvl="3"/>
            <a:r>
              <a:rPr lang="en-US" dirty="0" smtClean="0"/>
              <a:t>Visitors must wear:</a:t>
            </a:r>
          </a:p>
          <a:p>
            <a:pPr lvl="4"/>
            <a:r>
              <a:rPr lang="en-US" dirty="0" smtClean="0"/>
              <a:t>Scrubs and hair cover</a:t>
            </a:r>
          </a:p>
          <a:p>
            <a:pPr lvl="4"/>
            <a:r>
              <a:rPr lang="en-US" dirty="0" smtClean="0"/>
              <a:t>Coveralls over street clothing</a:t>
            </a:r>
          </a:p>
          <a:p>
            <a:pPr lvl="3"/>
            <a:r>
              <a:rPr lang="en-US" dirty="0" smtClean="0"/>
              <a:t>Changes depending on area entered</a:t>
            </a:r>
          </a:p>
          <a:p>
            <a:pPr lvl="4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183" y="1417638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4216400"/>
            <a:ext cx="3467100" cy="233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DSCN2054_18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3750" r="-13750"/>
          <a:stretch>
            <a:fillRect/>
          </a:stretch>
        </p:blipFill>
        <p:spPr>
          <a:xfrm>
            <a:off x="-267175" y="630239"/>
            <a:ext cx="9766775" cy="574516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/ Dress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Biohazard</a:t>
            </a:r>
          </a:p>
          <a:p>
            <a:pPr marL="914400" lvl="1" indent="-514350"/>
            <a:r>
              <a:rPr lang="en-US" dirty="0" smtClean="0"/>
              <a:t>Contaminated from used materials</a:t>
            </a:r>
          </a:p>
          <a:p>
            <a:pPr marL="914400" lvl="1" indent="-514350"/>
            <a:r>
              <a:rPr lang="en-US" dirty="0" smtClean="0"/>
              <a:t>Wear PPE (OSHA) - Decontamination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Unrestricted</a:t>
            </a:r>
          </a:p>
          <a:p>
            <a:pPr marL="914400" lvl="1" indent="-514350"/>
            <a:r>
              <a:rPr lang="en-US" dirty="0" smtClean="0"/>
              <a:t>Normal traffic areas </a:t>
            </a:r>
            <a:r>
              <a:rPr lang="en-US" dirty="0" err="1" smtClean="0"/>
              <a:t>ie</a:t>
            </a:r>
            <a:r>
              <a:rPr lang="en-US" dirty="0" smtClean="0"/>
              <a:t>. hospital corridor</a:t>
            </a:r>
          </a:p>
          <a:p>
            <a:pPr marL="1314450" lvl="2" indent="-514350"/>
            <a:r>
              <a:rPr lang="en-US" dirty="0" smtClean="0"/>
              <a:t>Most offices</a:t>
            </a:r>
          </a:p>
          <a:p>
            <a:pPr marL="1314450" lvl="2" indent="-514350"/>
            <a:r>
              <a:rPr lang="en-US" dirty="0" smtClean="0"/>
              <a:t>Locker / dressing rooms</a:t>
            </a:r>
          </a:p>
          <a:p>
            <a:pPr marL="1314450" lvl="2" indent="-514350"/>
            <a:r>
              <a:rPr lang="en-US" dirty="0" smtClean="0"/>
              <a:t>General public areas - cafeteria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657" y="1197503"/>
            <a:ext cx="1862343" cy="2654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967" y="4521200"/>
            <a:ext cx="3479800" cy="2336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609600"/>
            <a:ext cx="8229600" cy="5516563"/>
          </a:xfrm>
        </p:spPr>
        <p:txBody>
          <a:bodyPr vert="horz">
            <a:normAutofit/>
          </a:bodyPr>
          <a:lstStyle/>
          <a:p>
            <a:r>
              <a:rPr lang="en-US" sz="1000" dirty="0" smtClean="0">
                <a:hlinkClick r:id="rId2"/>
              </a:rPr>
              <a:t>http://pedsanesthesia.stanford.edu/education/OR_layout.pdf</a:t>
            </a:r>
            <a:endParaRPr lang="en-US" sz="1000" dirty="0"/>
          </a:p>
        </p:txBody>
      </p:sp>
      <p:pic>
        <p:nvPicPr>
          <p:cNvPr id="4" name="Picture 3" descr="DSCN2058_1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293532" y="1078971"/>
            <a:ext cx="6434665" cy="4825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948267"/>
            <a:ext cx="3420533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Operating Room Areas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Unrestricted – </a:t>
            </a:r>
          </a:p>
          <a:p>
            <a:pPr lvl="2">
              <a:buFont typeface="Arial"/>
              <a:buChar char="•"/>
            </a:pPr>
            <a:r>
              <a:rPr lang="en-US" sz="2400" dirty="0" smtClean="0"/>
              <a:t>Hallways</a:t>
            </a:r>
          </a:p>
          <a:p>
            <a:pPr lvl="2">
              <a:buFont typeface="Arial"/>
              <a:buChar char="•"/>
            </a:pPr>
            <a:r>
              <a:rPr lang="en-US" sz="2400" dirty="0" smtClean="0"/>
              <a:t>Dressing rooms</a:t>
            </a:r>
          </a:p>
          <a:p>
            <a:pPr marL="457200" indent="-457200"/>
            <a:r>
              <a:rPr lang="en-US" sz="2400" dirty="0" smtClean="0"/>
              <a:t>3.  </a:t>
            </a:r>
            <a:r>
              <a:rPr lang="en-US" sz="2400" dirty="0" err="1" smtClean="0"/>
              <a:t>SemiRestricted</a:t>
            </a:r>
            <a:endParaRPr lang="en-US" sz="2400" dirty="0" smtClean="0"/>
          </a:p>
          <a:p>
            <a:pPr lvl="2">
              <a:buFont typeface="Arial"/>
              <a:buChar char="•"/>
            </a:pPr>
            <a:r>
              <a:rPr lang="en-US" sz="2400" dirty="0" smtClean="0"/>
              <a:t>OR halls</a:t>
            </a:r>
          </a:p>
          <a:p>
            <a:pPr lvl="2">
              <a:buFont typeface="Arial"/>
              <a:buChar char="•"/>
            </a:pPr>
            <a:r>
              <a:rPr lang="en-US" sz="2400" dirty="0" smtClean="0"/>
              <a:t>Offices in OR</a:t>
            </a:r>
          </a:p>
          <a:p>
            <a:pPr lvl="2">
              <a:buFont typeface="Arial"/>
              <a:buChar char="•"/>
            </a:pPr>
            <a:r>
              <a:rPr lang="en-US" sz="2400" dirty="0" smtClean="0"/>
              <a:t>Scrub areas</a:t>
            </a:r>
          </a:p>
          <a:p>
            <a:pPr lvl="2">
              <a:buFont typeface="Arial"/>
              <a:buChar char="•"/>
            </a:pPr>
            <a:r>
              <a:rPr lang="en-US" sz="2400" dirty="0" smtClean="0"/>
              <a:t>Equipment /supply rooms</a:t>
            </a:r>
          </a:p>
          <a:p>
            <a:pPr lvl="2">
              <a:buFont typeface="Arial"/>
              <a:buChar char="•"/>
            </a:pPr>
            <a:r>
              <a:rPr lang="en-US" sz="2400" dirty="0" smtClean="0"/>
              <a:t>Workrooms</a:t>
            </a:r>
          </a:p>
          <a:p>
            <a:pPr lvl="2">
              <a:buFont typeface="Arial"/>
              <a:buChar char="•"/>
            </a:pPr>
            <a:r>
              <a:rPr lang="en-US" sz="2400" dirty="0" smtClean="0"/>
              <a:t>Clean processing room</a:t>
            </a:r>
          </a:p>
          <a:p>
            <a:pPr lvl="2">
              <a:buFont typeface="Arial"/>
              <a:buChar char="•"/>
            </a:pPr>
            <a:r>
              <a:rPr lang="en-US" sz="2400" dirty="0" smtClean="0"/>
              <a:t>Anesthesia wk </a:t>
            </a:r>
            <a:r>
              <a:rPr lang="en-US" sz="2400" dirty="0" err="1" smtClean="0"/>
              <a:t>rm</a:t>
            </a:r>
            <a:endParaRPr lang="en-US" sz="2400" dirty="0" smtClean="0"/>
          </a:p>
          <a:p>
            <a:pPr lvl="2">
              <a:buFont typeface="Arial"/>
              <a:buChar char="•"/>
            </a:pPr>
            <a:r>
              <a:rPr lang="en-US" sz="2400" dirty="0" smtClean="0"/>
              <a:t>PACU - recovery</a:t>
            </a:r>
          </a:p>
          <a:p>
            <a:pPr lvl="2">
              <a:buFont typeface="Arial"/>
              <a:buChar char="•"/>
            </a:pPr>
            <a:endParaRPr lang="en-US" sz="2400" dirty="0" smtClean="0"/>
          </a:p>
          <a:p>
            <a:pPr lvl="3">
              <a:buFont typeface="Arial"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4.  Restricted</a:t>
            </a:r>
          </a:p>
          <a:p>
            <a:pPr lvl="1"/>
            <a:r>
              <a:rPr lang="en-US" dirty="0" smtClean="0"/>
              <a:t>Operating room</a:t>
            </a:r>
          </a:p>
          <a:p>
            <a:pPr lvl="2"/>
            <a:r>
              <a:rPr lang="en-US" dirty="0" smtClean="0"/>
              <a:t>Always keep organisms to the lowest number possible</a:t>
            </a:r>
          </a:p>
          <a:p>
            <a:pPr lvl="1"/>
            <a:r>
              <a:rPr lang="en-US" dirty="0" err="1" smtClean="0"/>
              <a:t>Substerile</a:t>
            </a:r>
            <a:r>
              <a:rPr lang="en-US" dirty="0" smtClean="0"/>
              <a:t> Room</a:t>
            </a:r>
          </a:p>
          <a:p>
            <a:pPr lvl="2"/>
            <a:r>
              <a:rPr lang="en-US" dirty="0" smtClean="0"/>
              <a:t>Connected directly</a:t>
            </a:r>
          </a:p>
          <a:p>
            <a:pPr lvl="2">
              <a:buNone/>
            </a:pPr>
            <a:r>
              <a:rPr lang="en-US" dirty="0" smtClean="0"/>
              <a:t>	to operating room</a:t>
            </a:r>
          </a:p>
          <a:p>
            <a:pPr lvl="1"/>
            <a:r>
              <a:rPr lang="en-US" dirty="0" smtClean="0"/>
              <a:t>Sterile Core</a:t>
            </a:r>
          </a:p>
          <a:p>
            <a:pPr lvl="2"/>
            <a:r>
              <a:rPr lang="en-US" dirty="0" smtClean="0"/>
              <a:t>May have open </a:t>
            </a:r>
          </a:p>
          <a:p>
            <a:pPr lvl="2">
              <a:buNone/>
            </a:pPr>
            <a:r>
              <a:rPr lang="en-US" dirty="0" smtClean="0"/>
              <a:t>	sterile supplies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933" y="3255842"/>
            <a:ext cx="4809067" cy="3602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Wear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Unrestricted</a:t>
            </a:r>
          </a:p>
          <a:p>
            <a:pPr lvl="1"/>
            <a:r>
              <a:rPr lang="en-US" dirty="0" smtClean="0"/>
              <a:t>Regular street clothing</a:t>
            </a:r>
          </a:p>
          <a:p>
            <a:r>
              <a:rPr lang="en-US" dirty="0" err="1" smtClean="0"/>
              <a:t>Semirestricted</a:t>
            </a:r>
            <a:endParaRPr lang="en-US" dirty="0" smtClean="0"/>
          </a:p>
          <a:p>
            <a:pPr lvl="1"/>
            <a:r>
              <a:rPr lang="en-US" dirty="0" smtClean="0"/>
              <a:t>Scrubs, hair covering</a:t>
            </a:r>
          </a:p>
          <a:p>
            <a:r>
              <a:rPr lang="en-US" dirty="0" smtClean="0"/>
              <a:t>Restricted</a:t>
            </a:r>
          </a:p>
          <a:p>
            <a:pPr lvl="1"/>
            <a:r>
              <a:rPr lang="en-US" dirty="0" smtClean="0"/>
              <a:t>Scrubs, hair covering, mask (maybe booties)</a:t>
            </a:r>
          </a:p>
          <a:p>
            <a:r>
              <a:rPr lang="en-US" dirty="0" smtClean="0"/>
              <a:t>Biohazard</a:t>
            </a:r>
          </a:p>
          <a:p>
            <a:pPr lvl="1"/>
            <a:r>
              <a:rPr lang="en-US" dirty="0" smtClean="0"/>
              <a:t>Scrubs, hair covering, PPE                                            (depending on task)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998" y="406400"/>
            <a:ext cx="1373441" cy="208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778" y="1447800"/>
            <a:ext cx="1407489" cy="2115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158" y="2753783"/>
            <a:ext cx="1532281" cy="2281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916" y="4949420"/>
            <a:ext cx="2868084" cy="19085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Area Cleanliness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Minimize contaminants</a:t>
            </a:r>
          </a:p>
          <a:p>
            <a:pPr lvl="1"/>
            <a:r>
              <a:rPr lang="en-US" dirty="0" smtClean="0"/>
              <a:t>Dust</a:t>
            </a:r>
          </a:p>
          <a:p>
            <a:pPr lvl="2"/>
            <a:r>
              <a:rPr lang="en-US" dirty="0" smtClean="0"/>
              <a:t>Carries organisms</a:t>
            </a:r>
          </a:p>
          <a:p>
            <a:pPr lvl="1"/>
            <a:r>
              <a:rPr lang="en-US" dirty="0" smtClean="0"/>
              <a:t>Lint</a:t>
            </a:r>
          </a:p>
          <a:p>
            <a:pPr lvl="2"/>
            <a:r>
              <a:rPr lang="en-US" dirty="0" smtClean="0"/>
              <a:t>Carries organisms</a:t>
            </a:r>
          </a:p>
          <a:p>
            <a:pPr lvl="2"/>
            <a:r>
              <a:rPr lang="en-US" dirty="0" smtClean="0"/>
              <a:t>On instruments – can cause wound problems</a:t>
            </a:r>
          </a:p>
          <a:p>
            <a:pPr lvl="1"/>
            <a:r>
              <a:rPr lang="en-US" dirty="0" smtClean="0"/>
              <a:t>Bacteria</a:t>
            </a:r>
          </a:p>
          <a:p>
            <a:pPr lvl="2"/>
            <a:r>
              <a:rPr lang="en-US" dirty="0" smtClean="0"/>
              <a:t>Cause infections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467" y="1417638"/>
            <a:ext cx="2709333" cy="22783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Nosocomial infections</a:t>
            </a:r>
          </a:p>
          <a:p>
            <a:pPr lvl="1"/>
            <a:r>
              <a:rPr lang="en-US" dirty="0" smtClean="0"/>
              <a:t>10% of hospitalized patients develop infections</a:t>
            </a:r>
          </a:p>
          <a:p>
            <a:pPr lvl="1"/>
            <a:r>
              <a:rPr lang="en-US" dirty="0" smtClean="0"/>
              <a:t>Of 2 million infections, 90,000 die</a:t>
            </a:r>
          </a:p>
          <a:p>
            <a:pPr lvl="1"/>
            <a:r>
              <a:rPr lang="en-US" dirty="0" smtClean="0"/>
              <a:t>Increase health care costs by</a:t>
            </a:r>
          </a:p>
          <a:p>
            <a:pPr lvl="2"/>
            <a:r>
              <a:rPr lang="en-US" dirty="0" smtClean="0"/>
              <a:t>$2,000,000,000  (2 billion)</a:t>
            </a:r>
          </a:p>
          <a:p>
            <a:pPr lvl="1"/>
            <a:r>
              <a:rPr lang="en-US" dirty="0" smtClean="0"/>
              <a:t>Most result from</a:t>
            </a:r>
          </a:p>
          <a:p>
            <a:pPr lvl="2"/>
            <a:r>
              <a:rPr lang="en-US" dirty="0" smtClean="0"/>
              <a:t>Invasive devices</a:t>
            </a:r>
          </a:p>
          <a:p>
            <a:pPr lvl="2"/>
            <a:r>
              <a:rPr lang="en-US" dirty="0" smtClean="0"/>
              <a:t>Surgical procedures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982" y="3843867"/>
            <a:ext cx="4016818" cy="26310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Organism transmission</a:t>
            </a:r>
          </a:p>
          <a:p>
            <a:pPr lvl="1"/>
            <a:r>
              <a:rPr lang="en-US" dirty="0" smtClean="0"/>
              <a:t>Direct contact</a:t>
            </a:r>
          </a:p>
          <a:p>
            <a:pPr lvl="2"/>
            <a:r>
              <a:rPr lang="en-US" dirty="0" smtClean="0"/>
              <a:t>Person to person</a:t>
            </a:r>
          </a:p>
          <a:p>
            <a:pPr lvl="1"/>
            <a:r>
              <a:rPr lang="en-US" dirty="0" smtClean="0"/>
              <a:t>Indirect contact</a:t>
            </a:r>
          </a:p>
          <a:p>
            <a:pPr lvl="2"/>
            <a:r>
              <a:rPr lang="en-US" sz="2600" b="1" i="1" dirty="0" err="1" smtClean="0"/>
              <a:t>Fomite</a:t>
            </a:r>
            <a:r>
              <a:rPr lang="en-US" dirty="0" smtClean="0"/>
              <a:t> – inanimate object that can transmit organisms</a:t>
            </a:r>
          </a:p>
          <a:p>
            <a:pPr lvl="3"/>
            <a:r>
              <a:rPr lang="en-US" dirty="0" smtClean="0"/>
              <a:t>Door handles</a:t>
            </a:r>
          </a:p>
          <a:p>
            <a:pPr lvl="3"/>
            <a:r>
              <a:rPr lang="en-US" dirty="0" smtClean="0"/>
              <a:t>Computer keyboard / pads</a:t>
            </a:r>
          </a:p>
          <a:p>
            <a:pPr lvl="3"/>
            <a:r>
              <a:rPr lang="en-US" dirty="0" smtClean="0"/>
              <a:t>Telephones</a:t>
            </a:r>
          </a:p>
          <a:p>
            <a:pPr lvl="3"/>
            <a:r>
              <a:rPr lang="en-US" dirty="0" smtClean="0"/>
              <a:t>Work station and items there</a:t>
            </a:r>
          </a:p>
          <a:p>
            <a:pPr lvl="2"/>
            <a:r>
              <a:rPr lang="en-US" dirty="0" smtClean="0"/>
              <a:t>Clean on regular basis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867" y="1417638"/>
            <a:ext cx="1744133" cy="1744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783" y="2766012"/>
            <a:ext cx="2326217" cy="791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033" y="4114800"/>
            <a:ext cx="1428750" cy="142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501" y="4114800"/>
            <a:ext cx="1775012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 Housekeeping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Floors</a:t>
            </a:r>
          </a:p>
          <a:p>
            <a:pPr lvl="1"/>
            <a:r>
              <a:rPr lang="en-US" dirty="0" smtClean="0"/>
              <a:t>Wet mopped daily</a:t>
            </a:r>
          </a:p>
          <a:p>
            <a:pPr lvl="2"/>
            <a:r>
              <a:rPr lang="en-US" dirty="0" smtClean="0"/>
              <a:t>No dry dusting – spreads dust /organisms</a:t>
            </a:r>
          </a:p>
          <a:p>
            <a:pPr lvl="2"/>
            <a:r>
              <a:rPr lang="en-US" dirty="0" smtClean="0"/>
              <a:t>Used specifically for CS – washed </a:t>
            </a:r>
            <a:r>
              <a:rPr lang="en-US" dirty="0" smtClean="0"/>
              <a:t>after use</a:t>
            </a:r>
          </a:p>
          <a:p>
            <a:pPr lvl="1"/>
            <a:r>
              <a:rPr lang="en-US" dirty="0" smtClean="0"/>
              <a:t>Horizontal surfaces </a:t>
            </a:r>
          </a:p>
          <a:p>
            <a:pPr lvl="2"/>
            <a:r>
              <a:rPr lang="en-US" dirty="0" smtClean="0"/>
              <a:t>cleaned </a:t>
            </a:r>
            <a:r>
              <a:rPr lang="en-US" dirty="0" smtClean="0"/>
              <a:t>daily</a:t>
            </a:r>
          </a:p>
          <a:p>
            <a:pPr lvl="2"/>
            <a:r>
              <a:rPr lang="en-US" dirty="0" smtClean="0"/>
              <a:t>Hospital germicide</a:t>
            </a:r>
          </a:p>
          <a:p>
            <a:pPr lvl="1"/>
            <a:r>
              <a:rPr lang="en-US" dirty="0" smtClean="0"/>
              <a:t>Light fixtures / covers</a:t>
            </a:r>
          </a:p>
          <a:p>
            <a:pPr lvl="2"/>
            <a:r>
              <a:rPr lang="en-US" dirty="0" smtClean="0"/>
              <a:t>Every 6 moths</a:t>
            </a:r>
          </a:p>
          <a:p>
            <a:pPr lvl="1"/>
            <a:r>
              <a:rPr lang="en-US" dirty="0" smtClean="0"/>
              <a:t>Other – walls, cabinets, racks</a:t>
            </a:r>
          </a:p>
          <a:p>
            <a:pPr lvl="2"/>
            <a:r>
              <a:rPr lang="en-US" dirty="0" smtClean="0"/>
              <a:t>Regularly scheduled cleaning</a:t>
            </a:r>
          </a:p>
          <a:p>
            <a:pPr lvl="2"/>
            <a:r>
              <a:rPr lang="en-US" dirty="0" smtClean="0"/>
              <a:t>Done by techs who know how to handle sterile supplies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517" y="1444532"/>
            <a:ext cx="1877483" cy="1679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51" y="3327879"/>
            <a:ext cx="1975266" cy="1314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983" y="3985104"/>
            <a:ext cx="2252133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250" y="5588000"/>
            <a:ext cx="1435100" cy="127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 Sterile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Remove sterile items from unit </a:t>
            </a:r>
          </a:p>
          <a:p>
            <a:pPr marL="914400" lvl="1" indent="-514350"/>
            <a:r>
              <a:rPr lang="en-US" dirty="0" smtClean="0"/>
              <a:t>Place on dry clean surface</a:t>
            </a:r>
          </a:p>
          <a:p>
            <a:pPr marL="914400" lvl="1" indent="-514350"/>
            <a:r>
              <a:rPr lang="en-US" dirty="0" smtClean="0"/>
              <a:t>Avoid rough handling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Clean unit per hospital recommendations</a:t>
            </a:r>
          </a:p>
          <a:p>
            <a:pPr marL="914400" lvl="1" indent="-514350"/>
            <a:r>
              <a:rPr lang="en-US" dirty="0" smtClean="0"/>
              <a:t>Use gloves and PPE as needed	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Allow to dry completely</a:t>
            </a:r>
          </a:p>
          <a:p>
            <a:pPr marL="914400" lvl="1" indent="-514350"/>
            <a:r>
              <a:rPr lang="en-US" dirty="0" smtClean="0"/>
              <a:t>Avoid strike through on packages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Return sterile items </a:t>
            </a:r>
          </a:p>
          <a:p>
            <a:pPr marL="914400" lvl="1" indent="-514350"/>
            <a:r>
              <a:rPr lang="en-US" dirty="0" smtClean="0"/>
              <a:t>With clean dry hands</a:t>
            </a:r>
          </a:p>
          <a:p>
            <a:pPr marL="914400" lvl="1" indent="-514350"/>
            <a:r>
              <a:rPr lang="en-US" dirty="0" smtClean="0"/>
              <a:t>To same place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Receiving shipping containers</a:t>
            </a:r>
          </a:p>
          <a:p>
            <a:pPr lvl="1"/>
            <a:r>
              <a:rPr lang="en-US" dirty="0" smtClean="0"/>
              <a:t>Harbor microorganisms</a:t>
            </a:r>
          </a:p>
          <a:p>
            <a:r>
              <a:rPr lang="en-US" dirty="0" smtClean="0"/>
              <a:t>Boxes</a:t>
            </a:r>
          </a:p>
          <a:p>
            <a:pPr lvl="1"/>
            <a:r>
              <a:rPr lang="en-US" dirty="0" smtClean="0"/>
              <a:t>Discarded before items enter  CS</a:t>
            </a:r>
          </a:p>
          <a:p>
            <a:r>
              <a:rPr lang="en-US" dirty="0" smtClean="0"/>
              <a:t>Plastic totes</a:t>
            </a:r>
          </a:p>
          <a:p>
            <a:pPr lvl="1"/>
            <a:r>
              <a:rPr lang="en-US" dirty="0" smtClean="0"/>
              <a:t>Cleaned before entering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Beverages </a:t>
            </a:r>
          </a:p>
          <a:p>
            <a:pPr lvl="1"/>
            <a:r>
              <a:rPr lang="en-US" dirty="0" smtClean="0"/>
              <a:t>Can spill</a:t>
            </a:r>
          </a:p>
          <a:p>
            <a:pPr lvl="2"/>
            <a:r>
              <a:rPr lang="en-US" dirty="0" smtClean="0"/>
              <a:t>Contaminate sterile items</a:t>
            </a:r>
          </a:p>
          <a:p>
            <a:r>
              <a:rPr lang="en-US" dirty="0" smtClean="0"/>
              <a:t>Foods</a:t>
            </a:r>
          </a:p>
          <a:p>
            <a:pPr lvl="1"/>
            <a:r>
              <a:rPr lang="en-US" dirty="0" smtClean="0"/>
              <a:t>Can attract insects – carry organisms</a:t>
            </a:r>
          </a:p>
          <a:p>
            <a:pPr lvl="1"/>
            <a:r>
              <a:rPr lang="en-US" dirty="0" smtClean="0"/>
              <a:t>Are hands clean to eat?</a:t>
            </a:r>
          </a:p>
          <a:p>
            <a:pPr lvl="1"/>
            <a:r>
              <a:rPr lang="en-US" dirty="0" smtClean="0"/>
              <a:t>Can transmit oils to hands to instruments</a:t>
            </a:r>
          </a:p>
          <a:p>
            <a:pPr lvl="2"/>
            <a:r>
              <a:rPr lang="en-US" dirty="0" smtClean="0"/>
              <a:t>Can prevent sterilization of instrument</a:t>
            </a:r>
          </a:p>
          <a:p>
            <a:pPr lvl="2"/>
            <a:r>
              <a:rPr lang="en-US" dirty="0" smtClean="0"/>
              <a:t>Steam must penetrate oils </a:t>
            </a:r>
            <a:r>
              <a:rPr lang="en-US" i="1" dirty="0" smtClean="0"/>
              <a:t>– it </a:t>
            </a:r>
            <a:r>
              <a:rPr lang="en-US" i="1" dirty="0" err="1" smtClean="0"/>
              <a:t>doesn’tn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1417638"/>
            <a:ext cx="2311400" cy="1566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268663"/>
            <a:ext cx="28448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</p:spPr>
        <p:txBody>
          <a:bodyPr/>
          <a:lstStyle/>
          <a:p>
            <a:r>
              <a:rPr lang="en-US" dirty="0" smtClean="0"/>
              <a:t>Workflow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17600"/>
            <a:ext cx="8229600" cy="5008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DSCN2059_1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11" y="1117600"/>
            <a:ext cx="7292623" cy="5469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Must avoid cross-contamination</a:t>
            </a:r>
          </a:p>
          <a:p>
            <a:pPr lvl="1"/>
            <a:r>
              <a:rPr lang="en-US" dirty="0" smtClean="0"/>
              <a:t>Flow from decontamination to storage</a:t>
            </a:r>
          </a:p>
          <a:p>
            <a:pPr lvl="2"/>
            <a:r>
              <a:rPr lang="en-US" dirty="0" smtClean="0"/>
              <a:t>Decontamination</a:t>
            </a:r>
          </a:p>
          <a:p>
            <a:pPr lvl="3"/>
            <a:r>
              <a:rPr lang="en-US" dirty="0" smtClean="0"/>
              <a:t>Safe to handle</a:t>
            </a:r>
          </a:p>
          <a:p>
            <a:pPr lvl="2"/>
            <a:r>
              <a:rPr lang="en-US" dirty="0" smtClean="0"/>
              <a:t>To preparation area</a:t>
            </a:r>
          </a:p>
          <a:p>
            <a:pPr lvl="3"/>
            <a:r>
              <a:rPr lang="en-US" dirty="0" smtClean="0"/>
              <a:t>Instrument sets put together</a:t>
            </a:r>
          </a:p>
          <a:p>
            <a:pPr lvl="2"/>
            <a:r>
              <a:rPr lang="en-US" dirty="0" smtClean="0"/>
              <a:t>Sterilized</a:t>
            </a:r>
          </a:p>
          <a:p>
            <a:pPr lvl="3"/>
            <a:r>
              <a:rPr lang="en-US" dirty="0" smtClean="0"/>
              <a:t>Kills organisms left</a:t>
            </a:r>
          </a:p>
          <a:p>
            <a:pPr lvl="2"/>
            <a:r>
              <a:rPr lang="en-US" dirty="0" smtClean="0"/>
              <a:t>Sterile storage</a:t>
            </a:r>
          </a:p>
          <a:p>
            <a:pPr lvl="3"/>
            <a:r>
              <a:rPr lang="en-US" dirty="0" smtClean="0"/>
              <a:t>Must maintain sterility</a:t>
            </a:r>
          </a:p>
          <a:p>
            <a:pPr lvl="2"/>
            <a:r>
              <a:rPr lang="en-US" dirty="0" smtClean="0"/>
              <a:t>Back to patient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Principles of Asepsis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Asepsis – </a:t>
            </a:r>
            <a:r>
              <a:rPr lang="en-US" sz="2800" dirty="0" smtClean="0"/>
              <a:t>absence of microorganisms that cause 				       disease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Know what is Dirty</a:t>
            </a:r>
          </a:p>
          <a:p>
            <a:pPr marL="1371600" lvl="2" indent="-514350"/>
            <a:r>
              <a:rPr lang="en-US" dirty="0" smtClean="0"/>
              <a:t>Used for patient care  = contaminated</a:t>
            </a:r>
          </a:p>
          <a:p>
            <a:pPr marL="1371600" lvl="2" indent="-514350"/>
            <a:r>
              <a:rPr lang="en-US" dirty="0" smtClean="0"/>
              <a:t>Visibly soiled = contaminated</a:t>
            </a:r>
          </a:p>
          <a:p>
            <a:pPr marL="1371600" lvl="2" indent="-514350"/>
            <a:r>
              <a:rPr lang="en-US" dirty="0" smtClean="0"/>
              <a:t>Is or isn’t ?  = contaminated </a:t>
            </a:r>
          </a:p>
          <a:p>
            <a:pPr marL="1371600" lvl="2" indent="-514350"/>
            <a:r>
              <a:rPr lang="en-US" b="1" dirty="0" smtClean="0"/>
              <a:t>If in Doubt – Throw it out!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Know what is clean</a:t>
            </a:r>
          </a:p>
          <a:p>
            <a:pPr marL="1371600" lvl="2" indent="-514350"/>
            <a:r>
              <a:rPr lang="en-US" dirty="0" smtClean="0"/>
              <a:t>Mechanically cleaning – removes soil and most microorganisms = considered clean</a:t>
            </a:r>
          </a:p>
          <a:p>
            <a:pPr marL="1371600" lvl="2" indent="-514350"/>
            <a:r>
              <a:rPr lang="en-US" dirty="0" smtClean="0"/>
              <a:t>Cleaned with </a:t>
            </a:r>
            <a:r>
              <a:rPr lang="en-US" b="1" i="1" dirty="0" smtClean="0"/>
              <a:t>detergent disinfectant </a:t>
            </a:r>
            <a:r>
              <a:rPr lang="en-US" dirty="0" smtClean="0"/>
              <a:t>= decontaminated = safe to handle</a:t>
            </a:r>
          </a:p>
          <a:p>
            <a:pPr marL="1371600" lvl="2" indent="-514350">
              <a:buFont typeface="+mj-lt"/>
              <a:buAutoNum type="arabicPeriod"/>
            </a:pPr>
            <a:endParaRPr lang="en-US" dirty="0" smtClean="0"/>
          </a:p>
          <a:p>
            <a:pPr marL="1371600" lvl="2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914400" lvl="1" indent="-514350">
              <a:buAutoNum type="arabicPeriod" startAt="3"/>
            </a:pPr>
            <a:r>
              <a:rPr lang="en-US" dirty="0" smtClean="0"/>
              <a:t>Know what is Sterile</a:t>
            </a:r>
          </a:p>
          <a:p>
            <a:pPr marL="1314450" lvl="2" indent="-514350"/>
            <a:r>
              <a:rPr lang="en-US" dirty="0" smtClean="0"/>
              <a:t>Sterility is – the absence of all microbes, including spores.</a:t>
            </a:r>
          </a:p>
          <a:p>
            <a:pPr marL="1314450" lvl="2" indent="-514350"/>
            <a:r>
              <a:rPr lang="en-US" dirty="0" smtClean="0"/>
              <a:t>Only </a:t>
            </a:r>
            <a:r>
              <a:rPr lang="en-US" b="1" i="1" dirty="0" smtClean="0"/>
              <a:t>STERILIZATION </a:t>
            </a:r>
            <a:r>
              <a:rPr lang="en-US" dirty="0" smtClean="0"/>
              <a:t>achieves sterility</a:t>
            </a:r>
          </a:p>
          <a:p>
            <a:pPr marL="1040130" lvl="1" indent="-514350">
              <a:buFont typeface="+mj-lt"/>
              <a:buAutoNum type="arabicPeriod" startAt="4"/>
            </a:pPr>
            <a:r>
              <a:rPr lang="en-US" dirty="0" smtClean="0"/>
              <a:t>Keep the 3 Conditions Separate</a:t>
            </a:r>
          </a:p>
          <a:p>
            <a:pPr marL="1314450" lvl="2" indent="-514350"/>
            <a:r>
              <a:rPr lang="en-US" b="1" dirty="0" smtClean="0"/>
              <a:t>Dirty</a:t>
            </a:r>
          </a:p>
          <a:p>
            <a:pPr marL="1771650" lvl="3" indent="-514350"/>
            <a:r>
              <a:rPr lang="en-US" dirty="0" smtClean="0"/>
              <a:t>Can contaminate clean / sterile items</a:t>
            </a:r>
          </a:p>
          <a:p>
            <a:pPr marL="1771650" lvl="3" indent="-514350"/>
            <a:r>
              <a:rPr lang="en-US" dirty="0" smtClean="0"/>
              <a:t>Keep in dirty area</a:t>
            </a:r>
          </a:p>
          <a:p>
            <a:pPr marL="1771650" lvl="3" indent="-514350"/>
            <a:r>
              <a:rPr lang="en-US" dirty="0" smtClean="0"/>
              <a:t>Moisture allows org. to pass through – STRIKE  THROUGH</a:t>
            </a:r>
          </a:p>
          <a:p>
            <a:pPr marL="1314450" lvl="2" indent="-514350"/>
            <a:r>
              <a:rPr lang="en-US" b="1" dirty="0" smtClean="0"/>
              <a:t>Clean</a:t>
            </a:r>
          </a:p>
          <a:p>
            <a:pPr marL="1771650" lvl="3" indent="-514350"/>
            <a:r>
              <a:rPr lang="en-US" dirty="0" smtClean="0"/>
              <a:t>If soiled must return to decontamination</a:t>
            </a:r>
          </a:p>
          <a:p>
            <a:pPr marL="1314450" lvl="2" indent="-514350"/>
            <a:r>
              <a:rPr lang="en-US" b="1" dirty="0" smtClean="0"/>
              <a:t>Sterile</a:t>
            </a:r>
          </a:p>
          <a:p>
            <a:pPr marL="1771650" lvl="3" indent="-514350"/>
            <a:r>
              <a:rPr lang="en-US" dirty="0" smtClean="0"/>
              <a:t>Not stored where they can become wet or soiled</a:t>
            </a:r>
          </a:p>
          <a:p>
            <a:pPr marL="914400" lvl="1" indent="-514350">
              <a:buAutoNum type="arabicPeriod" startAt="4"/>
            </a:pP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914400" lvl="1" indent="-514350">
              <a:buAutoNum type="arabicPeriod" startAt="5"/>
            </a:pPr>
            <a:r>
              <a:rPr lang="en-US" dirty="0" smtClean="0"/>
              <a:t>Remedy Contamination</a:t>
            </a:r>
          </a:p>
          <a:p>
            <a:pPr marL="1314450" lvl="2" indent="-514350"/>
            <a:r>
              <a:rPr lang="en-US" dirty="0" smtClean="0"/>
              <a:t>If contamination occurs – must be corrected immediately</a:t>
            </a:r>
          </a:p>
          <a:p>
            <a:pPr marL="1314450" lvl="2" indent="-514350"/>
            <a:r>
              <a:rPr lang="en-US" dirty="0" smtClean="0"/>
              <a:t>If you suspect contamination – take action to protect patient</a:t>
            </a:r>
          </a:p>
          <a:p>
            <a:pPr marL="1588770" lvl="3" indent="-514350"/>
            <a:r>
              <a:rPr lang="en-US" smtClean="0"/>
              <a:t>IS CONTAMINATED!</a:t>
            </a:r>
          </a:p>
          <a:p>
            <a:pPr marL="1314450" lvl="2" indent="-514350"/>
            <a:endParaRPr lang="en-US" dirty="0" smtClean="0"/>
          </a:p>
          <a:p>
            <a:pPr marL="514350" indent="-514350"/>
            <a:r>
              <a:rPr lang="en-US" dirty="0" smtClean="0"/>
              <a:t>Sterile Conscience</a:t>
            </a:r>
          </a:p>
          <a:p>
            <a:pPr marL="914400" lvl="1" indent="-514350"/>
            <a:r>
              <a:rPr lang="en-US" dirty="0" smtClean="0"/>
              <a:t>Careless attitude can lead to increased risk of infection</a:t>
            </a:r>
          </a:p>
          <a:p>
            <a:pPr marL="914400" lvl="1" indent="-514350"/>
            <a:r>
              <a:rPr lang="en-US" dirty="0" smtClean="0"/>
              <a:t>You must provide safe items for use</a:t>
            </a:r>
          </a:p>
          <a:p>
            <a:pPr marL="914400" lvl="1" indent="-514350"/>
            <a:r>
              <a:rPr lang="en-US" b="1" i="1" dirty="0" smtClean="0"/>
              <a:t>Follow 5 Principles of Asepsis</a:t>
            </a:r>
          </a:p>
          <a:p>
            <a:pPr marL="514350" indent="-514350">
              <a:buNone/>
            </a:pPr>
            <a:r>
              <a:rPr lang="en-US" dirty="0" smtClean="0"/>
              <a:t>			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Primary purpose of CS</a:t>
            </a:r>
          </a:p>
          <a:p>
            <a:pPr lvl="1"/>
            <a:r>
              <a:rPr lang="en-US" dirty="0" smtClean="0"/>
              <a:t>To STOP spread of pathogenic microorganisms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227" y="3391491"/>
            <a:ext cx="4833800" cy="3257946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3299363" y="3755160"/>
            <a:ext cx="2181170" cy="2192096"/>
          </a:xfrm>
          <a:prstGeom prst="noSmoking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Infection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0264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Before work:</a:t>
            </a:r>
          </a:p>
          <a:p>
            <a:pPr lvl="1"/>
            <a:r>
              <a:rPr lang="en-US" dirty="0" smtClean="0"/>
              <a:t>Bathing and shampooing</a:t>
            </a:r>
          </a:p>
          <a:p>
            <a:pPr lvl="2"/>
            <a:r>
              <a:rPr lang="en-US" dirty="0" smtClean="0"/>
              <a:t>Washes off the normal flora picked up in environment</a:t>
            </a:r>
          </a:p>
          <a:p>
            <a:r>
              <a:rPr lang="en-US" dirty="0" smtClean="0"/>
              <a:t>Arrival at work:</a:t>
            </a:r>
          </a:p>
          <a:p>
            <a:pPr lvl="1"/>
            <a:r>
              <a:rPr lang="en-US" dirty="0" smtClean="0"/>
              <a:t>Change into facility issued SCRUBS</a:t>
            </a:r>
          </a:p>
          <a:p>
            <a:pPr lvl="2"/>
            <a:r>
              <a:rPr lang="en-US" dirty="0" smtClean="0"/>
              <a:t>Removing clothes that have picked up organisms                                      from the environment</a:t>
            </a:r>
          </a:p>
          <a:p>
            <a:pPr lvl="2"/>
            <a:r>
              <a:rPr lang="en-US" dirty="0" smtClean="0"/>
              <a:t>Keeps organisms at work at end of day</a:t>
            </a:r>
          </a:p>
          <a:p>
            <a:pPr lvl="1"/>
            <a:r>
              <a:rPr lang="en-US" dirty="0" smtClean="0"/>
              <a:t>Don HAIR COVER</a:t>
            </a:r>
          </a:p>
          <a:p>
            <a:pPr lvl="2"/>
            <a:r>
              <a:rPr lang="en-US" dirty="0" smtClean="0"/>
              <a:t>Should cover all head and facial hair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973" y="636224"/>
            <a:ext cx="1562827" cy="1562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223" y="5302249"/>
            <a:ext cx="1428750" cy="142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896" y="5083172"/>
            <a:ext cx="1707904" cy="1647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628" y="2269067"/>
            <a:ext cx="1170172" cy="23960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Remove watches and jewelry</a:t>
            </a:r>
          </a:p>
          <a:p>
            <a:pPr lvl="2"/>
            <a:r>
              <a:rPr lang="en-US" dirty="0" smtClean="0"/>
              <a:t>Harbor organisms</a:t>
            </a:r>
          </a:p>
          <a:p>
            <a:pPr lvl="2"/>
            <a:r>
              <a:rPr lang="en-US" dirty="0" smtClean="0"/>
              <a:t>Can’t be washed off	</a:t>
            </a:r>
          </a:p>
          <a:p>
            <a:pPr lvl="1"/>
            <a:r>
              <a:rPr lang="en-US" dirty="0" smtClean="0"/>
              <a:t>Shoes</a:t>
            </a:r>
          </a:p>
          <a:p>
            <a:pPr lvl="2"/>
            <a:r>
              <a:rPr lang="en-US" dirty="0" smtClean="0"/>
              <a:t>Non skid soles</a:t>
            </a:r>
          </a:p>
          <a:p>
            <a:pPr lvl="2"/>
            <a:r>
              <a:rPr lang="en-US" dirty="0" smtClean="0"/>
              <a:t>Comfortable to stand in for long periods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980" y="1782002"/>
            <a:ext cx="2693820" cy="2017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143" y="4407429"/>
            <a:ext cx="2336989" cy="1862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170" y="4957762"/>
            <a:ext cx="2362201" cy="17526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Hand Hygiene – </a:t>
            </a:r>
            <a:r>
              <a:rPr lang="en-US" sz="2200" dirty="0" smtClean="0"/>
              <a:t>prevents transmission of microorganisms</a:t>
            </a:r>
          </a:p>
          <a:p>
            <a:pPr lvl="1"/>
            <a:r>
              <a:rPr lang="en-US" sz="2400" dirty="0" smtClean="0"/>
              <a:t>When entering or leaving work area</a:t>
            </a:r>
          </a:p>
          <a:p>
            <a:pPr lvl="1"/>
            <a:r>
              <a:rPr lang="en-US" sz="2400" dirty="0" smtClean="0"/>
              <a:t>When soiled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Nails – keep ¼” or less, may:</a:t>
            </a:r>
          </a:p>
          <a:p>
            <a:pPr lvl="2"/>
            <a:r>
              <a:rPr lang="en-US" sz="2000" dirty="0" smtClean="0"/>
              <a:t>Harbor organisms</a:t>
            </a:r>
          </a:p>
          <a:p>
            <a:pPr lvl="2"/>
            <a:r>
              <a:rPr lang="en-US" sz="2000" dirty="0" smtClean="0"/>
              <a:t>Tear gloves</a:t>
            </a:r>
          </a:p>
          <a:p>
            <a:pPr lvl="2"/>
            <a:r>
              <a:rPr lang="en-US" dirty="0" smtClean="0"/>
              <a:t>Artificial nails harbor organisms</a:t>
            </a:r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r>
              <a:rPr lang="en-US" dirty="0" smtClean="0"/>
              <a:t>Skin should be intact</a:t>
            </a:r>
          </a:p>
          <a:p>
            <a:pPr lvl="2"/>
            <a:r>
              <a:rPr lang="en-US" dirty="0" smtClean="0"/>
              <a:t>Refrain from handling patient care items  with:</a:t>
            </a:r>
          </a:p>
          <a:p>
            <a:pPr lvl="3"/>
            <a:r>
              <a:rPr lang="en-US" dirty="0" smtClean="0"/>
              <a:t>Open or weeping wound</a:t>
            </a:r>
          </a:p>
          <a:p>
            <a:pPr lvl="3"/>
            <a:r>
              <a:rPr lang="en-US" dirty="0" smtClean="0"/>
              <a:t>Skin irritations</a:t>
            </a:r>
          </a:p>
          <a:p>
            <a:pPr lvl="1">
              <a:buNone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723" y="1929207"/>
            <a:ext cx="2034077" cy="3275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66" y="5333537"/>
            <a:ext cx="2771113" cy="13725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sz="2400" dirty="0" smtClean="0"/>
              <a:t>Wash with soap and water</a:t>
            </a:r>
          </a:p>
          <a:p>
            <a:pPr lvl="2"/>
            <a:r>
              <a:rPr lang="en-US" sz="2000" dirty="0" smtClean="0"/>
              <a:t>Remove jewelry</a:t>
            </a:r>
          </a:p>
          <a:p>
            <a:pPr lvl="2"/>
            <a:r>
              <a:rPr lang="en-US" sz="2000" dirty="0" smtClean="0"/>
              <a:t>Turn on sink with paper towel – throw away</a:t>
            </a:r>
          </a:p>
          <a:p>
            <a:pPr lvl="2"/>
            <a:r>
              <a:rPr lang="en-US" sz="2000" dirty="0" smtClean="0"/>
              <a:t>Wet hands with water before getting soap</a:t>
            </a:r>
          </a:p>
          <a:p>
            <a:pPr lvl="2"/>
            <a:r>
              <a:rPr lang="en-US" sz="2000" dirty="0" smtClean="0"/>
              <a:t>Wash at least 15 seconds with friction – </a:t>
            </a:r>
          </a:p>
          <a:p>
            <a:pPr lvl="2"/>
            <a:r>
              <a:rPr lang="en-US" sz="2000" dirty="0" smtClean="0"/>
              <a:t>hands down – to prevent contamination running up your arm</a:t>
            </a:r>
          </a:p>
          <a:p>
            <a:pPr lvl="2"/>
            <a:r>
              <a:rPr lang="en-US" sz="2000" dirty="0" smtClean="0"/>
              <a:t> between fingers – to get all areas</a:t>
            </a:r>
          </a:p>
          <a:p>
            <a:pPr lvl="2"/>
            <a:r>
              <a:rPr lang="en-US" sz="2000" dirty="0" smtClean="0"/>
              <a:t>dry – with clean paper towel</a:t>
            </a:r>
          </a:p>
          <a:p>
            <a:pPr lvl="2"/>
            <a:r>
              <a:rPr lang="en-US" sz="2000" dirty="0" smtClean="0"/>
              <a:t>Use towel to turn off sink      see P. 100</a:t>
            </a:r>
          </a:p>
          <a:p>
            <a:pPr lvl="1"/>
            <a:r>
              <a:rPr lang="en-US" sz="2400" dirty="0" smtClean="0"/>
              <a:t>Use alcohol-based hand rub</a:t>
            </a:r>
          </a:p>
          <a:p>
            <a:pPr lvl="2"/>
            <a:r>
              <a:rPr lang="en-US" sz="2000" dirty="0" smtClean="0"/>
              <a:t>Has gel base to have longer contact</a:t>
            </a:r>
          </a:p>
          <a:p>
            <a:pPr lvl="2"/>
            <a:r>
              <a:rPr lang="en-US" sz="2000" dirty="0" smtClean="0"/>
              <a:t>Longer contact is needed to kill microorganisms</a:t>
            </a:r>
          </a:p>
          <a:p>
            <a:pPr lvl="2"/>
            <a:r>
              <a:rPr lang="en-US" sz="2000" dirty="0" smtClean="0"/>
              <a:t>Rub hands – don’t dry them with towel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804" y="84138"/>
            <a:ext cx="2790996" cy="24421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PPE’s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Personal Protective Equipment</a:t>
            </a:r>
          </a:p>
          <a:p>
            <a:pPr lvl="1"/>
            <a:r>
              <a:rPr lang="en-US" dirty="0" smtClean="0"/>
              <a:t>Provide a </a:t>
            </a:r>
            <a:r>
              <a:rPr lang="en-US" sz="3459" b="1" i="1" dirty="0" smtClean="0"/>
              <a:t>BARRIER</a:t>
            </a:r>
            <a:r>
              <a:rPr lang="en-US" dirty="0" smtClean="0"/>
              <a:t> to organisms in Decontamination</a:t>
            </a:r>
          </a:p>
          <a:p>
            <a:pPr lvl="1"/>
            <a:r>
              <a:rPr lang="en-US" dirty="0" smtClean="0"/>
              <a:t>Required by OSHA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Gen Utility Gloves</a:t>
            </a:r>
          </a:p>
          <a:p>
            <a:pPr lvl="1"/>
            <a:r>
              <a:rPr lang="en-US" dirty="0" smtClean="0"/>
              <a:t>Prevent contamination when handling items</a:t>
            </a:r>
          </a:p>
          <a:p>
            <a:pPr lvl="2"/>
            <a:r>
              <a:rPr lang="en-US" dirty="0" smtClean="0"/>
              <a:t>May have imperfections</a:t>
            </a:r>
          </a:p>
          <a:p>
            <a:pPr lvl="2"/>
            <a:r>
              <a:rPr lang="en-US" dirty="0" smtClean="0"/>
              <a:t>Still need HAND HYGIENE</a:t>
            </a:r>
          </a:p>
          <a:p>
            <a:pPr lvl="2"/>
            <a:r>
              <a:rPr lang="en-US" dirty="0" smtClean="0"/>
              <a:t>Wash hands after removing all gloves</a:t>
            </a:r>
          </a:p>
          <a:p>
            <a:pPr lvl="1"/>
            <a:r>
              <a:rPr lang="en-US" dirty="0" smtClean="0"/>
              <a:t>Should be durable enough to prevent tears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588126" y="4326667"/>
            <a:ext cx="2098674" cy="209867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631</TotalTime>
  <Words>1372</Words>
  <Application>Microsoft Macintosh PowerPoint</Application>
  <PresentationFormat>On-screen Show (4:3)</PresentationFormat>
  <Paragraphs>317</Paragraphs>
  <Slides>39</Slides>
  <Notes>0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Equity</vt:lpstr>
      <vt:lpstr>Document1!OLE_LINK1</vt:lpstr>
      <vt:lpstr>Document</vt:lpstr>
      <vt:lpstr>Infection Prevention and Control</vt:lpstr>
      <vt:lpstr>Infection Prevention / Control </vt:lpstr>
      <vt:lpstr>Slide 3</vt:lpstr>
      <vt:lpstr>Slide 4</vt:lpstr>
      <vt:lpstr>Infection Prevention</vt:lpstr>
      <vt:lpstr> </vt:lpstr>
      <vt:lpstr>Slide 7</vt:lpstr>
      <vt:lpstr>Slide 8</vt:lpstr>
      <vt:lpstr>PPE’s</vt:lpstr>
      <vt:lpstr>Slide 10</vt:lpstr>
      <vt:lpstr>Slide 11</vt:lpstr>
      <vt:lpstr>STANDARD PRECAUTIONS</vt:lpstr>
      <vt:lpstr>Slide 13</vt:lpstr>
      <vt:lpstr>Slide 14</vt:lpstr>
      <vt:lpstr>CS Design</vt:lpstr>
      <vt:lpstr>Environmental Concerns</vt:lpstr>
      <vt:lpstr>Slide 17</vt:lpstr>
      <vt:lpstr>Specific Area Requirements</vt:lpstr>
      <vt:lpstr>Slide 19</vt:lpstr>
      <vt:lpstr>Other Requirements</vt:lpstr>
      <vt:lpstr>Slide 21</vt:lpstr>
      <vt:lpstr>Slide 22</vt:lpstr>
      <vt:lpstr>Maintaining the Environment</vt:lpstr>
      <vt:lpstr>Slide 24</vt:lpstr>
      <vt:lpstr>Area / Dress Requirements</vt:lpstr>
      <vt:lpstr>Slide 26</vt:lpstr>
      <vt:lpstr>Slide 27</vt:lpstr>
      <vt:lpstr>What to Wear</vt:lpstr>
      <vt:lpstr>Work Area Cleanliness</vt:lpstr>
      <vt:lpstr>Slide 30</vt:lpstr>
      <vt:lpstr>CS Housekeeping</vt:lpstr>
      <vt:lpstr>Cleaning Sterile Storage</vt:lpstr>
      <vt:lpstr> </vt:lpstr>
      <vt:lpstr>Food</vt:lpstr>
      <vt:lpstr>Workflow</vt:lpstr>
      <vt:lpstr>Slide 36</vt:lpstr>
      <vt:lpstr>Principles of Asepsis</vt:lpstr>
      <vt:lpstr>Slide 38</vt:lpstr>
      <vt:lpstr>Slide 39</vt:lpstr>
    </vt:vector>
  </TitlesOfParts>
  <Company>Renton technical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Infection Prevention and Control</dc:title>
  <dc:creator>Thurston</dc:creator>
  <cp:lastModifiedBy>Thurston</cp:lastModifiedBy>
  <cp:revision>4</cp:revision>
  <dcterms:created xsi:type="dcterms:W3CDTF">2013-01-14T21:08:53Z</dcterms:created>
  <dcterms:modified xsi:type="dcterms:W3CDTF">2013-01-14T21:10:56Z</dcterms:modified>
</cp:coreProperties>
</file>