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124200"/>
            <a:ext cx="6477000" cy="1914144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5056632"/>
            <a:ext cx="6477000" cy="1174088"/>
          </a:xfrm>
        </p:spPr>
        <p:txBody>
          <a:bodyPr vert="horz" lIns="91440" tIns="0" rIns="45720" bIns="0" rtlCol="0">
            <a:normAutofit/>
          </a:bodyPr>
          <a:lstStyle>
            <a:lvl1pPr marL="0" indent="0" algn="l" defTabSz="914400" rtl="0" eaLnBrk="1" latinLnBrk="0" hangingPunct="1">
              <a:lnSpc>
                <a:spcPts val="2600"/>
              </a:lnSpc>
              <a:spcBef>
                <a:spcPts val="0"/>
              </a:spcBef>
              <a:buSzPct val="90000"/>
              <a:buFontTx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00216"/>
            <a:ext cx="19842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352" y="6300216"/>
            <a:ext cx="3813048" cy="274320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300216"/>
            <a:ext cx="685800" cy="274320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kern="1200">
                <a:solidFill>
                  <a:schemeClr val="tx1"/>
                </a:solidFill>
                <a:latin typeface="Rockwell" pitchFamily="18" charset="0"/>
                <a:ea typeface="+mn-ea"/>
                <a:cs typeface="+mn-cs"/>
              </a:defRPr>
            </a:lvl1pPr>
          </a:lstStyle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0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645152" y="1735138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645152" y="3870960"/>
            <a:ext cx="356616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690048"/>
            <a:ext cx="356393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0" y="368490"/>
            <a:ext cx="3566160" cy="562749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98" y="2866030"/>
            <a:ext cx="3563938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7546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7544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Group 7"/>
          <p:cNvGrpSpPr/>
          <p:nvPr/>
        </p:nvGrpSpPr>
        <p:grpSpPr>
          <a:xfrm rot="21421631">
            <a:off x="629028" y="505650"/>
            <a:ext cx="3850925" cy="5516274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 rot="21421631">
            <a:off x="808793" y="667560"/>
            <a:ext cx="3468664" cy="512472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3"/>
          <p:cNvGrpSpPr/>
          <p:nvPr/>
        </p:nvGrpSpPr>
        <p:grpSpPr>
          <a:xfrm rot="21214351">
            <a:off x="313409" y="3520798"/>
            <a:ext cx="4088024" cy="302602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6"/>
          </p:nvPr>
        </p:nvSpPr>
        <p:spPr>
          <a:xfrm rot="21214351">
            <a:off x="491057" y="3682579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232774">
            <a:off x="169481" y="241256"/>
            <a:ext cx="4088024" cy="3026020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347129" y="403037"/>
            <a:ext cx="3704109" cy="2697083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3434" y="1524000"/>
            <a:ext cx="356616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2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13432" y="2699982"/>
            <a:ext cx="3566160" cy="216317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32774">
            <a:off x="2059282" y="379100"/>
            <a:ext cx="5031327" cy="3443312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8736"/>
            <a:ext cx="7315200" cy="98797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32774">
            <a:off x="2248157" y="564564"/>
            <a:ext cx="4653577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762374"/>
            <a:ext cx="7315200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13"/>
          <p:cNvGrpSpPr/>
          <p:nvPr/>
        </p:nvGrpSpPr>
        <p:grpSpPr>
          <a:xfrm rot="21420000">
            <a:off x="113687" y="116368"/>
            <a:ext cx="3969060" cy="3705360"/>
            <a:chOff x="1524000" y="381000"/>
            <a:chExt cx="3657600" cy="4737978"/>
          </a:xfrm>
        </p:grpSpPr>
        <p:sp>
          <p:nvSpPr>
            <p:cNvPr id="15" name="Rectangle 14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 rot="21420000">
            <a:off x="299151" y="304998"/>
            <a:ext cx="3598455" cy="3334235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9"/>
          <p:cNvGrpSpPr/>
          <p:nvPr/>
        </p:nvGrpSpPr>
        <p:grpSpPr>
          <a:xfrm rot="360000">
            <a:off x="4165479" y="323141"/>
            <a:ext cx="4792693" cy="3443312"/>
            <a:chOff x="1524000" y="381000"/>
            <a:chExt cx="3657600" cy="4737978"/>
          </a:xfrm>
        </p:grpSpPr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 rot="360000">
            <a:off x="4336486" y="507668"/>
            <a:ext cx="4432860" cy="307238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926106"/>
            <a:ext cx="7315200" cy="990600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1682" y="450851"/>
            <a:ext cx="846083" cy="5357812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50851"/>
            <a:ext cx="5943600" cy="5357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Watermar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1122215" y="3200400"/>
            <a:ext cx="8021782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r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0813" y="3833095"/>
            <a:ext cx="4724400" cy="1209964"/>
          </a:xfrm>
        </p:spPr>
        <p:txBody>
          <a:bodyPr lIns="45720" tIns="0" rIns="45720" bIns="0" anchor="b" anchorCtr="0">
            <a:noAutofit/>
          </a:bodyPr>
          <a:lstStyle>
            <a:lvl1pPr algn="l">
              <a:lnSpc>
                <a:spcPts val="5000"/>
              </a:lnSpc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3" y="5056909"/>
            <a:ext cx="4724400" cy="1156586"/>
          </a:xfrm>
        </p:spPr>
        <p:txBody>
          <a:bodyPr lIns="91440" tIns="0" rIns="45720" bIns="0">
            <a:normAutofit/>
          </a:bodyPr>
          <a:lstStyle>
            <a:lvl1pPr marL="0" indent="0" algn="l">
              <a:lnSpc>
                <a:spcPts val="2600"/>
              </a:lnSpc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98744"/>
            <a:ext cx="1981200" cy="273050"/>
          </a:xfrm>
        </p:spPr>
        <p:txBody>
          <a:bodyPr/>
          <a:lstStyle>
            <a:lvl1pPr algn="l">
              <a:defRPr sz="1100">
                <a:latin typeface="Rockwell" pitchFamily="18" charset="0"/>
              </a:defRPr>
            </a:lvl1pPr>
          </a:lstStyle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400" y="6298744"/>
            <a:ext cx="3810000" cy="27305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4856" y="6312392"/>
            <a:ext cx="685800" cy="265089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94560"/>
            <a:ext cx="7772400" cy="1362075"/>
          </a:xfrm>
        </p:spPr>
        <p:txBody>
          <a:bodyPr vert="horz" lIns="45720" tIns="0" rIns="45720" bIns="0" rtlCol="0" anchor="b" anchorCtr="0">
            <a:noAutofit/>
          </a:bodyPr>
          <a:lstStyle>
            <a:lvl1pPr algn="l" defTabSz="914400" rtl="0" eaLnBrk="1" latinLnBrk="0" hangingPunct="1">
              <a:lnSpc>
                <a:spcPts val="5000"/>
              </a:lnSpc>
              <a:spcBef>
                <a:spcPct val="0"/>
              </a:spcBef>
              <a:buNone/>
              <a:defRPr sz="46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57016"/>
            <a:ext cx="7772400" cy="987552"/>
          </a:xfrm>
        </p:spPr>
        <p:txBody>
          <a:bodyPr vert="horz" lIns="91440" tIns="0" rIns="45720" bIns="0" rtlCol="0" anchor="t" anchorCtr="0">
            <a:normAutofit/>
          </a:bodyPr>
          <a:lstStyle>
            <a:lvl1pPr marL="0" indent="0"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SzPct val="90000"/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Watermar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12693" y="1689847"/>
            <a:ext cx="8431303" cy="2209800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  <a:lvl2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2pPr>
            <a:lvl3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3pPr>
            <a:lvl4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4pPr>
            <a:lvl5pPr marL="0" indent="0" algn="l">
              <a:spcBef>
                <a:spcPts val="0"/>
              </a:spcBef>
              <a:buNone/>
              <a:defRPr sz="12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196353"/>
            <a:ext cx="5334000" cy="1362075"/>
          </a:xfrm>
        </p:spPr>
        <p:txBody>
          <a:bodyPr lIns="45720" tIns="0" rIns="45720" bIns="0" anchor="b" anchorCtr="0"/>
          <a:lstStyle>
            <a:lvl1pPr algn="l">
              <a:lnSpc>
                <a:spcPts val="5000"/>
              </a:lnSpc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60618"/>
            <a:ext cx="5334000" cy="983087"/>
          </a:xfrm>
        </p:spPr>
        <p:txBody>
          <a:bodyPr tIns="0" rIns="45720" bIns="0" anchor="t" anchorCtr="0"/>
          <a:lstStyle>
            <a:lvl1pPr marL="0" indent="0">
              <a:spcBef>
                <a:spcPct val="0"/>
              </a:spcBef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2775" y="4069804"/>
            <a:ext cx="5538788" cy="1162050"/>
          </a:xfrm>
        </p:spPr>
        <p:txBody>
          <a:bodyPr tIns="0" bIns="0" anchor="b"/>
          <a:lstStyle>
            <a:lvl1pPr algn="l">
              <a:lnSpc>
                <a:spcPts val="4600"/>
              </a:lnSpc>
              <a:defRPr sz="4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3" name="Group 8"/>
          <p:cNvGrpSpPr/>
          <p:nvPr/>
        </p:nvGrpSpPr>
        <p:grpSpPr>
          <a:xfrm rot="21240000">
            <a:off x="654352" y="445180"/>
            <a:ext cx="5416247" cy="3630168"/>
            <a:chOff x="1524000" y="381000"/>
            <a:chExt cx="3657600" cy="4737978"/>
          </a:xfrm>
        </p:grpSpPr>
        <p:sp>
          <p:nvSpPr>
            <p:cNvPr id="10" name="Rectangle 9"/>
            <p:cNvSpPr/>
            <p:nvPr userDrawn="1"/>
          </p:nvSpPr>
          <p:spPr>
            <a:xfrm>
              <a:off x="1524000" y="381000"/>
              <a:ext cx="3657600" cy="472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1524000" y="381000"/>
              <a:ext cx="3657600" cy="4737978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5000">
                  <a:schemeClr val="bg1">
                    <a:alpha val="75000"/>
                  </a:schemeClr>
                </a:gs>
                <a:gs pos="100000">
                  <a:schemeClr val="bg1"/>
                </a:gs>
                <a:gs pos="100000">
                  <a:schemeClr val="bg1"/>
                </a:gs>
              </a:gsLst>
              <a:path path="rect">
                <a:fillToRect r="100000" b="100000"/>
              </a:path>
              <a:tileRect l="-100000" t="-100000"/>
            </a:gradFill>
            <a:ln>
              <a:noFill/>
            </a:ln>
            <a:effectLst>
              <a:innerShdw blurRad="190500" dist="88900" dir="13500000">
                <a:schemeClr val="bg1">
                  <a:lumMod val="65000"/>
                  <a:alpha val="25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 rot="21240000">
            <a:off x="857677" y="632632"/>
            <a:ext cx="5009597" cy="3255264"/>
          </a:xfrm>
          <a:solidFill>
            <a:schemeClr val="bg1">
              <a:lumMod val="85000"/>
            </a:schemeClr>
          </a:solidFill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58117" y="5230906"/>
            <a:ext cx="5532958" cy="865093"/>
          </a:xfrm>
        </p:spPr>
        <p:txBody>
          <a:bodyPr/>
          <a:lstStyle>
            <a:lvl1pPr marL="0" indent="0">
              <a:spcBef>
                <a:spcPct val="0"/>
              </a:spcBef>
              <a:buNone/>
              <a:defRPr sz="2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35139"/>
            <a:ext cx="3566160" cy="405606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326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7367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30247" y="1419366"/>
            <a:ext cx="3200400" cy="584035"/>
          </a:xfrm>
        </p:spPr>
        <p:txBody>
          <a:bodyPr anchor="b"/>
          <a:lstStyle>
            <a:lvl1pPr marL="0" indent="0" algn="ctr">
              <a:spcBef>
                <a:spcPct val="0"/>
              </a:spcBef>
              <a:buNone/>
              <a:defRPr sz="2200" b="0">
                <a:solidFill>
                  <a:schemeClr val="tx2">
                    <a:lumMod val="60000"/>
                    <a:lumOff val="40000"/>
                  </a:schemeClr>
                </a:solidFill>
                <a:latin typeface="Impact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514" y="2174875"/>
            <a:ext cx="3566160" cy="3616325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3" name="Picture 12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  <p:pic>
        <p:nvPicPr>
          <p:cNvPr id="12" name="Picture 11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039" y="1897040"/>
            <a:ext cx="3228975" cy="142875"/>
          </a:xfrm>
          <a:prstGeom prst="rect">
            <a:avLst/>
          </a:prstGeom>
        </p:spPr>
      </p:pic>
      <p:pic>
        <p:nvPicPr>
          <p:cNvPr id="14" name="Picture 13" descr="Comparison-Under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960" y="1897040"/>
            <a:ext cx="3228975" cy="142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735138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914400" y="3870960"/>
            <a:ext cx="7315200" cy="1920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7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503238"/>
            <a:ext cx="7313613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735138"/>
            <a:ext cx="7313613" cy="4056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63438" y="6314461"/>
            <a:ext cx="1295400" cy="265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fld id="{B1256849-1144-8B4F-B3C9-C30C81122A12}" type="datetimeFigureOut">
              <a:rPr lang="en-US" smtClean="0"/>
              <a:pPr/>
              <a:t>1/16/2013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2607" y="6305797"/>
            <a:ext cx="3717967" cy="259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  <a:latin typeface="Rockwell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21388" y="5476097"/>
            <a:ext cx="1483056" cy="8518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00">
                <a:gradFill>
                  <a:gsLst>
                    <a:gs pos="0">
                      <a:schemeClr val="tx1">
                        <a:alpha val="10000"/>
                      </a:schemeClr>
                    </a:gs>
                    <a:gs pos="100000">
                      <a:schemeClr val="tx1">
                        <a:alpha val="10000"/>
                      </a:schemeClr>
                    </a:gs>
                  </a:gsLst>
                  <a:lin ang="5400000" scaled="0"/>
                </a:gradFill>
                <a:latin typeface="Impact" pitchFamily="34" charset="0"/>
              </a:defRPr>
            </a:lvl1pPr>
          </a:lstStyle>
          <a:p>
            <a:fld id="{54740C59-FAC7-4D46-BCA4-08EC3BE8DD8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63550" indent="-463550" algn="l" defTabSz="914400" rtl="0" eaLnBrk="1" latinLnBrk="0" hangingPunct="1">
        <a:spcBef>
          <a:spcPts val="2000"/>
        </a:spcBef>
        <a:buSzPct val="90000"/>
        <a:buFontTx/>
        <a:buBlip>
          <a:blip r:embed="rId22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SzPct val="90000"/>
        <a:buFontTx/>
        <a:buBlip>
          <a:blip r:embed="rId23"/>
        </a:buBlip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255713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7025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938338" indent="-341313" algn="l" defTabSz="914400" rtl="0" eaLnBrk="1" latinLnBrk="0" hangingPunct="1">
        <a:spcBef>
          <a:spcPts val="600"/>
        </a:spcBef>
        <a:buSzPct val="90000"/>
        <a:buFontTx/>
        <a:buBlip>
          <a:blip r:embed="rId2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youtube.com/watch?v=Hm52rkh68JA&amp;feature=related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://www.youtube.com/watch?v=Obbw7D-DYXc&amp;feature=related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Tools for Cleaning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7 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Deionization</a:t>
            </a:r>
          </a:p>
          <a:p>
            <a:pPr lvl="2"/>
            <a:r>
              <a:rPr lang="en-US" dirty="0" smtClean="0"/>
              <a:t>Used for </a:t>
            </a:r>
          </a:p>
          <a:p>
            <a:pPr lvl="3"/>
            <a:r>
              <a:rPr lang="en-US" dirty="0" smtClean="0"/>
              <a:t>Heating and cooling units for patient therapy</a:t>
            </a:r>
          </a:p>
          <a:p>
            <a:pPr lvl="3"/>
            <a:r>
              <a:rPr lang="en-US" dirty="0" smtClean="0"/>
              <a:t>Final rinse water </a:t>
            </a:r>
          </a:p>
          <a:p>
            <a:pPr lvl="4"/>
            <a:r>
              <a:rPr lang="en-US" dirty="0" smtClean="0"/>
              <a:t>Manual and automatic cleaning of instruments</a:t>
            </a:r>
          </a:p>
          <a:p>
            <a:pPr lvl="2"/>
            <a:r>
              <a:rPr lang="en-US" dirty="0" smtClean="0"/>
              <a:t>Uses multiple filters in line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248" y="4167786"/>
            <a:ext cx="3708400" cy="218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Reverse Osmosis</a:t>
            </a:r>
          </a:p>
          <a:p>
            <a:pPr lvl="2"/>
            <a:r>
              <a:rPr lang="en-US" dirty="0" err="1" smtClean="0"/>
              <a:t>Remoives</a:t>
            </a:r>
            <a:r>
              <a:rPr lang="en-US" dirty="0" smtClean="0"/>
              <a:t> dissolved solids / organics</a:t>
            </a:r>
          </a:p>
          <a:p>
            <a:pPr lvl="3"/>
            <a:r>
              <a:rPr lang="en-US" dirty="0" smtClean="0"/>
              <a:t>To include bacteria, </a:t>
            </a:r>
            <a:r>
              <a:rPr lang="en-US" dirty="0" err="1" smtClean="0"/>
              <a:t>pyrogens</a:t>
            </a:r>
            <a:r>
              <a:rPr lang="en-US" dirty="0" smtClean="0"/>
              <a:t>, </a:t>
            </a:r>
            <a:r>
              <a:rPr lang="en-US" dirty="0" err="1" smtClean="0"/>
              <a:t>endotoxins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816" y="3506657"/>
            <a:ext cx="4919560" cy="26195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Chemicals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Enzymatic products</a:t>
            </a:r>
          </a:p>
          <a:p>
            <a:pPr lvl="1"/>
            <a:r>
              <a:rPr lang="en-US" dirty="0" smtClean="0"/>
              <a:t>Point of use:  (in the OR)</a:t>
            </a:r>
          </a:p>
          <a:p>
            <a:pPr lvl="2"/>
            <a:r>
              <a:rPr lang="en-US" dirty="0" smtClean="0"/>
              <a:t>Loosen soil on instruments</a:t>
            </a:r>
          </a:p>
          <a:p>
            <a:pPr lvl="1"/>
            <a:r>
              <a:rPr lang="en-US" dirty="0" smtClean="0"/>
              <a:t>In the washing process</a:t>
            </a:r>
          </a:p>
          <a:p>
            <a:pPr lvl="2"/>
            <a:r>
              <a:rPr lang="en-US" dirty="0" smtClean="0"/>
              <a:t>Remove proteins – blood and tissue</a:t>
            </a:r>
          </a:p>
          <a:p>
            <a:pPr lvl="3"/>
            <a:r>
              <a:rPr lang="en-US" dirty="0" smtClean="0"/>
              <a:t>PROTEINS</a:t>
            </a:r>
          </a:p>
          <a:p>
            <a:pPr lvl="3"/>
            <a:r>
              <a:rPr lang="en-US" dirty="0" smtClean="0"/>
              <a:t>FATS</a:t>
            </a:r>
          </a:p>
          <a:p>
            <a:pPr lvl="3"/>
            <a:r>
              <a:rPr lang="en-US" dirty="0" smtClean="0"/>
              <a:t>STARCHES</a:t>
            </a:r>
          </a:p>
          <a:p>
            <a:pPr lvl="1"/>
            <a:r>
              <a:rPr lang="en-US" dirty="0" smtClean="0"/>
              <a:t>Concerns</a:t>
            </a:r>
          </a:p>
          <a:p>
            <a:pPr lvl="2"/>
            <a:r>
              <a:rPr lang="en-US" dirty="0" smtClean="0"/>
              <a:t>Temperature should not exceed 140</a:t>
            </a:r>
            <a:r>
              <a:rPr lang="en-US" baseline="30000" dirty="0" smtClean="0"/>
              <a:t>o</a:t>
            </a:r>
            <a:r>
              <a:rPr lang="en-US" dirty="0" smtClean="0"/>
              <a:t> F</a:t>
            </a:r>
          </a:p>
          <a:p>
            <a:pPr lvl="3"/>
            <a:r>
              <a:rPr lang="en-US" dirty="0" smtClean="0"/>
              <a:t>Inactivates the enzyme</a:t>
            </a:r>
          </a:p>
          <a:p>
            <a:pPr lvl="2"/>
            <a:r>
              <a:rPr lang="en-US" dirty="0" smtClean="0"/>
              <a:t>Soils can decrease effectiveness</a:t>
            </a:r>
          </a:p>
          <a:p>
            <a:pPr lvl="2"/>
            <a:r>
              <a:rPr lang="en-US" dirty="0" smtClean="0"/>
              <a:t>Must be moist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2900" y="1600200"/>
            <a:ext cx="2290489" cy="309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Detergents</a:t>
            </a:r>
          </a:p>
          <a:p>
            <a:pPr lvl="1"/>
            <a:r>
              <a:rPr lang="en-US" dirty="0" smtClean="0"/>
              <a:t>Action</a:t>
            </a:r>
          </a:p>
          <a:p>
            <a:pPr lvl="2"/>
            <a:r>
              <a:rPr lang="en-US" dirty="0" smtClean="0"/>
              <a:t>Decrease surface tension of water</a:t>
            </a:r>
          </a:p>
          <a:p>
            <a:pPr lvl="3"/>
            <a:r>
              <a:rPr lang="en-US" dirty="0" smtClean="0"/>
              <a:t>Allows it to get under the soil</a:t>
            </a:r>
          </a:p>
          <a:p>
            <a:pPr lvl="3"/>
            <a:r>
              <a:rPr lang="en-US" dirty="0" smtClean="0">
                <a:hlinkClick r:id="rId2"/>
              </a:rPr>
              <a:t>http://www.youtube.com/watch?v=Hm52rkh68JA&amp;feature=related</a:t>
            </a:r>
            <a:endParaRPr lang="en-US" dirty="0" smtClean="0"/>
          </a:p>
          <a:p>
            <a:pPr lvl="1"/>
            <a:r>
              <a:rPr lang="en-US" dirty="0" smtClean="0"/>
              <a:t>May contain:</a:t>
            </a:r>
          </a:p>
          <a:p>
            <a:pPr lvl="2"/>
            <a:r>
              <a:rPr lang="en-US" dirty="0" smtClean="0"/>
              <a:t>Chelating agents (ion)</a:t>
            </a:r>
          </a:p>
          <a:p>
            <a:pPr lvl="3"/>
            <a:r>
              <a:rPr lang="en-US" dirty="0" smtClean="0"/>
              <a:t>Attracts opposite ions (in soil) – breaks it away from item</a:t>
            </a:r>
          </a:p>
          <a:p>
            <a:pPr lvl="3"/>
            <a:r>
              <a:rPr lang="en-US" dirty="0" smtClean="0"/>
              <a:t>Emulsifier surrounds to prevent reattaching</a:t>
            </a:r>
          </a:p>
          <a:p>
            <a:pPr lvl="3"/>
            <a:r>
              <a:rPr lang="en-US" dirty="0" smtClean="0"/>
              <a:t>Can break up oils holding soil	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855" y="1417638"/>
            <a:ext cx="3073400" cy="264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en-US" dirty="0" err="1" smtClean="0"/>
              <a:t>Descalers</a:t>
            </a:r>
            <a:endParaRPr lang="en-US" dirty="0" smtClean="0"/>
          </a:p>
          <a:p>
            <a:pPr lvl="2"/>
            <a:r>
              <a:rPr lang="en-US" dirty="0" smtClean="0"/>
              <a:t>(acidic detergent)</a:t>
            </a:r>
          </a:p>
          <a:p>
            <a:pPr lvl="2"/>
            <a:r>
              <a:rPr lang="en-US" dirty="0" smtClean="0"/>
              <a:t>Cleans up scale on equipment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Pre-soaking chemicals</a:t>
            </a:r>
          </a:p>
          <a:p>
            <a:pPr lvl="2"/>
            <a:r>
              <a:rPr lang="en-US" dirty="0" smtClean="0"/>
              <a:t>First part of decontamination</a:t>
            </a:r>
          </a:p>
          <a:p>
            <a:pPr lvl="3"/>
            <a:r>
              <a:rPr lang="en-US" dirty="0" smtClean="0"/>
              <a:t>Water</a:t>
            </a:r>
          </a:p>
          <a:p>
            <a:pPr lvl="3"/>
            <a:r>
              <a:rPr lang="en-US" dirty="0" smtClean="0"/>
              <a:t>Detergent solution</a:t>
            </a:r>
          </a:p>
          <a:p>
            <a:pPr lvl="3"/>
            <a:r>
              <a:rPr lang="en-US" dirty="0" smtClean="0"/>
              <a:t>Enzymatic detergents</a:t>
            </a:r>
          </a:p>
          <a:p>
            <a:pPr lvl="3"/>
            <a:r>
              <a:rPr lang="en-US" dirty="0" smtClean="0"/>
              <a:t>Enzyme-germicide detergent</a:t>
            </a:r>
          </a:p>
          <a:p>
            <a:pPr lvl="2"/>
            <a:r>
              <a:rPr lang="en-US" dirty="0" smtClean="0"/>
              <a:t>If left very long</a:t>
            </a:r>
          </a:p>
          <a:p>
            <a:pPr lvl="3"/>
            <a:r>
              <a:rPr lang="en-US" dirty="0" smtClean="0"/>
              <a:t>Can damage the instrument finish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4038" y="696228"/>
            <a:ext cx="2870200" cy="2832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4038" y="4310289"/>
            <a:ext cx="3140310" cy="2174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Manual cleaners</a:t>
            </a:r>
          </a:p>
          <a:p>
            <a:pPr lvl="2"/>
            <a:r>
              <a:rPr lang="en-US" dirty="0" smtClean="0"/>
              <a:t>Break up surface tension</a:t>
            </a:r>
          </a:p>
          <a:p>
            <a:pPr lvl="3"/>
            <a:r>
              <a:rPr lang="en-US" dirty="0" smtClean="0"/>
              <a:t>Make water “wetter”</a:t>
            </a:r>
          </a:p>
          <a:p>
            <a:pPr lvl="3"/>
            <a:r>
              <a:rPr lang="en-US" dirty="0" smtClean="0"/>
              <a:t>Penetrate under the soil – breaks the bond</a:t>
            </a:r>
          </a:p>
          <a:p>
            <a:pPr lvl="3"/>
            <a:r>
              <a:rPr lang="en-US" dirty="0" smtClean="0">
                <a:hlinkClick r:id="rId2"/>
              </a:rPr>
              <a:t>http://www.youtube.com/watch?v</a:t>
            </a:r>
            <a:r>
              <a:rPr lang="en-US" smtClean="0">
                <a:hlinkClick r:id="rId2"/>
              </a:rPr>
              <a:t>=Obbw7D-DYXc&amp;feature=related</a:t>
            </a:r>
            <a:endParaRPr lang="en-US" smtClean="0"/>
          </a:p>
          <a:p>
            <a:pPr lvl="2"/>
            <a:r>
              <a:rPr lang="en-US" dirty="0" smtClean="0"/>
              <a:t>Low foaming – free rinsing</a:t>
            </a:r>
          </a:p>
          <a:p>
            <a:pPr lvl="2"/>
            <a:r>
              <a:rPr lang="en-US" dirty="0" smtClean="0"/>
              <a:t>Use the manufacturer’s instructions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435" y="4288264"/>
            <a:ext cx="2916365" cy="22522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03117" y="2236529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Mechanical Cleaning</a:t>
            </a:r>
          </a:p>
          <a:p>
            <a:pPr lvl="1"/>
            <a:r>
              <a:rPr lang="en-US" dirty="0" smtClean="0"/>
              <a:t>Equipment</a:t>
            </a:r>
          </a:p>
          <a:p>
            <a:pPr lvl="2"/>
            <a:r>
              <a:rPr lang="en-US" dirty="0" smtClean="0"/>
              <a:t>Washer decontaminators</a:t>
            </a:r>
          </a:p>
          <a:p>
            <a:pPr lvl="2"/>
            <a:r>
              <a:rPr lang="en-US" dirty="0" smtClean="0"/>
              <a:t>Washer sterilizers</a:t>
            </a:r>
          </a:p>
          <a:p>
            <a:pPr lvl="2"/>
            <a:r>
              <a:rPr lang="en-US" dirty="0" smtClean="0"/>
              <a:t>Ultrasonic cleaners</a:t>
            </a:r>
          </a:p>
          <a:p>
            <a:pPr lvl="2"/>
            <a:r>
              <a:rPr lang="en-US" dirty="0" smtClean="0"/>
              <a:t>Cart washers</a:t>
            </a:r>
          </a:p>
          <a:p>
            <a:pPr lvl="2"/>
            <a:r>
              <a:rPr lang="en-US" dirty="0" smtClean="0"/>
              <a:t>Automatic scope </a:t>
            </a:r>
            <a:r>
              <a:rPr lang="en-US" dirty="0" err="1" smtClean="0"/>
              <a:t>reprocessors</a:t>
            </a:r>
            <a:endParaRPr lang="en-US" dirty="0" smtClean="0"/>
          </a:p>
          <a:p>
            <a:pPr lvl="1"/>
            <a:r>
              <a:rPr lang="en-US" dirty="0" smtClean="0"/>
              <a:t>See manufacturer’s instructions</a:t>
            </a:r>
          </a:p>
          <a:p>
            <a:pPr lvl="2"/>
            <a:r>
              <a:rPr lang="en-US" dirty="0" smtClean="0"/>
              <a:t>For kind of chemicals to use</a:t>
            </a:r>
          </a:p>
          <a:p>
            <a:pPr lvl="2"/>
            <a:r>
              <a:rPr lang="en-US" dirty="0" smtClean="0"/>
              <a:t>Then follow chemical manufacturer’s instructions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6111" y="1417638"/>
            <a:ext cx="3505200" cy="2324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Safety Precautions</a:t>
            </a:r>
          </a:p>
          <a:p>
            <a:pPr lvl="1"/>
            <a:r>
              <a:rPr lang="en-US" dirty="0" smtClean="0"/>
              <a:t>PPE</a:t>
            </a:r>
          </a:p>
          <a:p>
            <a:pPr lvl="2"/>
            <a:r>
              <a:rPr lang="en-US" dirty="0" smtClean="0"/>
              <a:t>Around </a:t>
            </a:r>
            <a:r>
              <a:rPr lang="en-US" dirty="0" err="1" smtClean="0"/>
              <a:t>biohazardous</a:t>
            </a:r>
            <a:r>
              <a:rPr lang="en-US" dirty="0" smtClean="0"/>
              <a:t> materials</a:t>
            </a:r>
          </a:p>
          <a:p>
            <a:pPr lvl="2"/>
            <a:r>
              <a:rPr lang="en-US" dirty="0" smtClean="0"/>
              <a:t>Around chemicals used to clean</a:t>
            </a:r>
          </a:p>
          <a:p>
            <a:pPr lvl="1"/>
            <a:r>
              <a:rPr lang="en-US" dirty="0" smtClean="0"/>
              <a:t>Forearm length gloves</a:t>
            </a:r>
          </a:p>
          <a:p>
            <a:pPr lvl="1"/>
            <a:r>
              <a:rPr lang="en-US" dirty="0" smtClean="0"/>
              <a:t>Fluid impervious gown</a:t>
            </a:r>
          </a:p>
          <a:p>
            <a:pPr lvl="1"/>
            <a:r>
              <a:rPr lang="en-US" dirty="0" smtClean="0"/>
              <a:t>Face shield</a:t>
            </a:r>
          </a:p>
          <a:p>
            <a:pPr lvl="1"/>
            <a:r>
              <a:rPr lang="en-US" dirty="0" smtClean="0"/>
              <a:t>Shoe covers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728" y="3881971"/>
            <a:ext cx="3983813" cy="2641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Never mix chemicals</a:t>
            </a:r>
          </a:p>
          <a:p>
            <a:pPr lvl="2"/>
            <a:r>
              <a:rPr lang="en-US" dirty="0" smtClean="0"/>
              <a:t>Unless mixing is required  by manufacturer</a:t>
            </a:r>
          </a:p>
          <a:p>
            <a:pPr lvl="2"/>
            <a:r>
              <a:rPr lang="en-US" dirty="0" smtClean="0"/>
              <a:t>Some can create toxic gases</a:t>
            </a:r>
          </a:p>
          <a:p>
            <a:pPr lvl="3"/>
            <a:r>
              <a:rPr lang="en-US" dirty="0" smtClean="0"/>
              <a:t>Bleach and ammonia mixed together – can be lethal</a:t>
            </a:r>
          </a:p>
          <a:p>
            <a:pPr lvl="2"/>
            <a:r>
              <a:rPr lang="en-US" dirty="0" smtClean="0"/>
              <a:t>Follow recommend dilution</a:t>
            </a:r>
          </a:p>
          <a:p>
            <a:pPr lvl="2"/>
            <a:r>
              <a:rPr lang="en-US" dirty="0" smtClean="0"/>
              <a:t>Read precaution on label / MSDS</a:t>
            </a:r>
          </a:p>
          <a:p>
            <a:pPr lvl="2"/>
            <a:r>
              <a:rPr lang="en-US" dirty="0" smtClean="0"/>
              <a:t>Cold water for removing blood</a:t>
            </a:r>
          </a:p>
          <a:p>
            <a:pPr lvl="2"/>
            <a:r>
              <a:rPr lang="en-US" dirty="0" smtClean="0"/>
              <a:t>Water and chemical mixture</a:t>
            </a:r>
          </a:p>
          <a:p>
            <a:pPr lvl="3"/>
            <a:r>
              <a:rPr lang="en-US" dirty="0" smtClean="0"/>
              <a:t>Follow temperature recommended by manufacturer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160" y="274638"/>
            <a:ext cx="1837640" cy="1837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Product Disposal</a:t>
            </a:r>
          </a:p>
          <a:p>
            <a:pPr lvl="1"/>
            <a:r>
              <a:rPr lang="en-US" dirty="0" smtClean="0"/>
              <a:t>Follow labels and MSDS </a:t>
            </a:r>
          </a:p>
          <a:p>
            <a:pPr lvl="1"/>
            <a:r>
              <a:rPr lang="en-US" dirty="0" smtClean="0"/>
              <a:t>Know regulations, federal, state, local</a:t>
            </a:r>
          </a:p>
          <a:p>
            <a:pPr lvl="2"/>
            <a:r>
              <a:rPr lang="en-US" dirty="0" smtClean="0"/>
              <a:t>Know where to dispose of chemicals</a:t>
            </a:r>
          </a:p>
          <a:p>
            <a:pPr lvl="2"/>
            <a:r>
              <a:rPr lang="en-US" dirty="0" smtClean="0"/>
              <a:t>Don’t put down sewer                                                     unless regulations say you can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5200" y="3810000"/>
            <a:ext cx="26416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Quality</a:t>
            </a:r>
          </a:p>
          <a:p>
            <a:pPr lvl="1"/>
            <a:r>
              <a:rPr lang="en-US" dirty="0" smtClean="0"/>
              <a:t>Impurities</a:t>
            </a:r>
          </a:p>
          <a:p>
            <a:pPr lvl="2"/>
            <a:r>
              <a:rPr lang="en-US" dirty="0" smtClean="0"/>
              <a:t>Minerals</a:t>
            </a:r>
          </a:p>
          <a:p>
            <a:pPr lvl="2"/>
            <a:r>
              <a:rPr lang="en-US" dirty="0" smtClean="0"/>
              <a:t>Dissolved solids</a:t>
            </a:r>
          </a:p>
          <a:p>
            <a:pPr lvl="2"/>
            <a:r>
              <a:rPr lang="en-US" dirty="0" smtClean="0"/>
              <a:t>Particles</a:t>
            </a:r>
          </a:p>
          <a:p>
            <a:pPr lvl="2"/>
            <a:r>
              <a:rPr lang="en-US" dirty="0" smtClean="0"/>
              <a:t>Gases</a:t>
            </a:r>
          </a:p>
          <a:p>
            <a:pPr lvl="2"/>
            <a:r>
              <a:rPr lang="en-US" dirty="0" smtClean="0"/>
              <a:t>Organic and non-organic chemicals</a:t>
            </a:r>
          </a:p>
          <a:p>
            <a:pPr lvl="2"/>
            <a:r>
              <a:rPr lang="en-US" dirty="0" smtClean="0"/>
              <a:t>Bacteria</a:t>
            </a:r>
          </a:p>
          <a:p>
            <a:pPr lvl="2"/>
            <a:r>
              <a:rPr lang="en-US" dirty="0" smtClean="0"/>
              <a:t>Algae</a:t>
            </a:r>
          </a:p>
          <a:p>
            <a:pPr lvl="2"/>
            <a:r>
              <a:rPr lang="en-US" dirty="0" smtClean="0"/>
              <a:t>Parasites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100" y="1417638"/>
            <a:ext cx="3187700" cy="2552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Cleaning Tools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Brushes </a:t>
            </a:r>
          </a:p>
          <a:p>
            <a:pPr lvl="1"/>
            <a:r>
              <a:rPr lang="en-US" dirty="0" smtClean="0"/>
              <a:t>Nylon bristles</a:t>
            </a:r>
          </a:p>
          <a:p>
            <a:pPr lvl="2"/>
            <a:r>
              <a:rPr lang="en-US" dirty="0" smtClean="0"/>
              <a:t>Usually disposable</a:t>
            </a:r>
          </a:p>
          <a:p>
            <a:pPr lvl="3"/>
            <a:r>
              <a:rPr lang="en-US" dirty="0" smtClean="0"/>
              <a:t>Otherwise must be</a:t>
            </a:r>
          </a:p>
          <a:p>
            <a:pPr lvl="4"/>
            <a:r>
              <a:rPr lang="en-US" dirty="0" smtClean="0"/>
              <a:t>Cleaned</a:t>
            </a:r>
          </a:p>
          <a:p>
            <a:pPr lvl="4"/>
            <a:r>
              <a:rPr lang="en-US" dirty="0" smtClean="0"/>
              <a:t>Sterilized daily</a:t>
            </a:r>
          </a:p>
          <a:p>
            <a:pPr lvl="2"/>
            <a:r>
              <a:rPr lang="en-US" dirty="0" smtClean="0"/>
              <a:t>Rigid or flexible</a:t>
            </a:r>
          </a:p>
          <a:p>
            <a:pPr lvl="1"/>
            <a:r>
              <a:rPr lang="en-US" dirty="0" smtClean="0"/>
              <a:t>Abrasive brushes</a:t>
            </a:r>
          </a:p>
          <a:p>
            <a:pPr lvl="2"/>
            <a:r>
              <a:rPr lang="en-US" dirty="0" smtClean="0"/>
              <a:t>NEVER USED</a:t>
            </a:r>
          </a:p>
          <a:p>
            <a:pPr lvl="2"/>
            <a:r>
              <a:rPr lang="en-US" dirty="0" smtClean="0"/>
              <a:t>Damage surface finish</a:t>
            </a:r>
          </a:p>
          <a:p>
            <a:pPr lvl="1"/>
            <a:r>
              <a:rPr lang="en-US" dirty="0" smtClean="0"/>
              <a:t>Buffers can be used safely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7386" y="1417638"/>
            <a:ext cx="2441683" cy="24416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452" y="3561880"/>
            <a:ext cx="1976414" cy="14804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8413" y="5042283"/>
            <a:ext cx="3149600" cy="191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4795"/>
            <a:ext cx="8229600" cy="4525963"/>
          </a:xfrm>
        </p:spPr>
        <p:txBody>
          <a:bodyPr/>
          <a:lstStyle/>
          <a:p>
            <a:r>
              <a:rPr lang="en-US" dirty="0" smtClean="0"/>
              <a:t>Process</a:t>
            </a:r>
          </a:p>
          <a:p>
            <a:pPr lvl="1"/>
            <a:r>
              <a:rPr lang="en-US" dirty="0" smtClean="0"/>
              <a:t>Use Brush under water</a:t>
            </a:r>
          </a:p>
          <a:p>
            <a:pPr lvl="2"/>
            <a:r>
              <a:rPr lang="en-US" dirty="0" smtClean="0"/>
              <a:t>Prevents </a:t>
            </a:r>
            <a:r>
              <a:rPr lang="en-US" dirty="0" err="1" smtClean="0"/>
              <a:t>aerosolization</a:t>
            </a:r>
            <a:r>
              <a:rPr lang="en-US" dirty="0" smtClean="0"/>
              <a:t> “splatter” off of brush</a:t>
            </a:r>
          </a:p>
          <a:p>
            <a:r>
              <a:rPr lang="en-US" dirty="0" smtClean="0"/>
              <a:t>Lint free wash clothes</a:t>
            </a:r>
          </a:p>
          <a:p>
            <a:pPr lvl="1"/>
            <a:r>
              <a:rPr lang="en-US" dirty="0" smtClean="0"/>
              <a:t>Don’t want lint on instruments</a:t>
            </a:r>
          </a:p>
          <a:p>
            <a:r>
              <a:rPr lang="en-US" dirty="0" smtClean="0"/>
              <a:t>Sponges</a:t>
            </a:r>
          </a:p>
          <a:p>
            <a:pPr lvl="1"/>
            <a:r>
              <a:rPr lang="en-US" dirty="0" smtClean="0"/>
              <a:t>Replaced daily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3362" y="4624951"/>
            <a:ext cx="1898116" cy="18981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5949" y="5190957"/>
            <a:ext cx="1332110" cy="13321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9342" y="3465329"/>
            <a:ext cx="2321030" cy="14414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Concerns:</a:t>
            </a:r>
          </a:p>
          <a:p>
            <a:pPr lvl="1"/>
            <a:r>
              <a:rPr lang="en-US" dirty="0" smtClean="0"/>
              <a:t>Can harm finish on instruments</a:t>
            </a:r>
          </a:p>
          <a:p>
            <a:pPr lvl="2"/>
            <a:r>
              <a:rPr lang="en-US" dirty="0" smtClean="0"/>
              <a:t>Purify water for final rinse</a:t>
            </a:r>
          </a:p>
          <a:p>
            <a:pPr lvl="1"/>
            <a:r>
              <a:rPr lang="en-US" dirty="0" smtClean="0"/>
              <a:t>Can impede cleaning and </a:t>
            </a:r>
            <a:r>
              <a:rPr lang="en-US" dirty="0" err="1" smtClean="0"/>
              <a:t>biocidal</a:t>
            </a:r>
            <a:r>
              <a:rPr lang="en-US" dirty="0" smtClean="0"/>
              <a:t> processes</a:t>
            </a:r>
          </a:p>
          <a:p>
            <a:pPr lvl="2"/>
            <a:r>
              <a:rPr lang="en-US" dirty="0" smtClean="0"/>
              <a:t>May inactivate detergent germicide</a:t>
            </a:r>
          </a:p>
          <a:p>
            <a:pPr lvl="1"/>
            <a:r>
              <a:rPr lang="en-US" dirty="0" smtClean="0"/>
              <a:t>Must test water in CS for use in:</a:t>
            </a:r>
          </a:p>
          <a:p>
            <a:pPr lvl="2"/>
            <a:r>
              <a:rPr lang="en-US" dirty="0" smtClean="0"/>
              <a:t>Manual or mechanical processes</a:t>
            </a:r>
          </a:p>
          <a:p>
            <a:pPr lvl="2"/>
            <a:r>
              <a:rPr lang="en-US" dirty="0" smtClean="0"/>
              <a:t>Instruments or cart washers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1287" y="1417638"/>
            <a:ext cx="2405513" cy="13470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Procedure to do water sample test</a:t>
            </a:r>
          </a:p>
          <a:p>
            <a:pPr lvl="1"/>
            <a:r>
              <a:rPr lang="en-US" dirty="0" smtClean="0"/>
              <a:t>Collect sample </a:t>
            </a:r>
          </a:p>
          <a:p>
            <a:pPr lvl="2"/>
            <a:r>
              <a:rPr lang="en-US" dirty="0" smtClean="0"/>
              <a:t>in sterile plastic container</a:t>
            </a:r>
          </a:p>
          <a:p>
            <a:pPr lvl="2"/>
            <a:r>
              <a:rPr lang="en-US" dirty="0" smtClean="0"/>
              <a:t>Sterile urine container can be used</a:t>
            </a:r>
          </a:p>
          <a:p>
            <a:pPr lvl="1"/>
            <a:r>
              <a:rPr lang="en-US" dirty="0" smtClean="0"/>
              <a:t>Locate </a:t>
            </a:r>
          </a:p>
          <a:p>
            <a:pPr lvl="2"/>
            <a:r>
              <a:rPr lang="en-US" dirty="0" smtClean="0"/>
              <a:t>where water enters sink  or cleaning equipment</a:t>
            </a:r>
          </a:p>
          <a:p>
            <a:pPr lvl="1"/>
            <a:r>
              <a:rPr lang="en-US" dirty="0" smtClean="0"/>
              <a:t>Let water flow first</a:t>
            </a:r>
          </a:p>
          <a:p>
            <a:pPr lvl="2"/>
            <a:r>
              <a:rPr lang="en-US" dirty="0" smtClean="0"/>
              <a:t>Then collect</a:t>
            </a:r>
          </a:p>
          <a:p>
            <a:pPr lvl="1"/>
            <a:r>
              <a:rPr lang="en-US" dirty="0" smtClean="0"/>
              <a:t>Send for testing quickly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970" y="1600200"/>
            <a:ext cx="2032000" cy="213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1940" y="4533900"/>
            <a:ext cx="3205030" cy="2125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Quality factors</a:t>
            </a:r>
          </a:p>
          <a:p>
            <a:pPr lvl="1"/>
            <a:r>
              <a:rPr lang="en-US" dirty="0" smtClean="0"/>
              <a:t>Conductivity</a:t>
            </a:r>
          </a:p>
          <a:p>
            <a:pPr lvl="2"/>
            <a:r>
              <a:rPr lang="en-US" dirty="0" smtClean="0"/>
              <a:t>Checks ionic charge</a:t>
            </a:r>
          </a:p>
          <a:p>
            <a:pPr lvl="1"/>
            <a:r>
              <a:rPr lang="en-US" dirty="0" smtClean="0"/>
              <a:t>Total dissolved Solids</a:t>
            </a:r>
          </a:p>
          <a:p>
            <a:pPr lvl="2"/>
            <a:r>
              <a:rPr lang="en-US" dirty="0" smtClean="0"/>
              <a:t>Minerals – calcium, iron, etc</a:t>
            </a:r>
          </a:p>
          <a:p>
            <a:pPr lvl="2"/>
            <a:r>
              <a:rPr lang="en-US" dirty="0" smtClean="0"/>
              <a:t>Can leave hard water stains/spots</a:t>
            </a:r>
          </a:p>
          <a:p>
            <a:pPr lvl="2"/>
            <a:r>
              <a:rPr lang="en-US" dirty="0" smtClean="0"/>
              <a:t>Buildup in washing equipment and plumbing</a:t>
            </a:r>
          </a:p>
          <a:p>
            <a:pPr lvl="1"/>
            <a:r>
              <a:rPr lang="en-US" dirty="0" smtClean="0"/>
              <a:t>pH - Acidity / Alkalinity</a:t>
            </a:r>
          </a:p>
          <a:p>
            <a:pPr lvl="2"/>
            <a:r>
              <a:rPr lang="en-US" dirty="0" smtClean="0"/>
              <a:t>Should be at 6.5 – 7.5 pH = NEUTRAL</a:t>
            </a:r>
          </a:p>
          <a:p>
            <a:pPr lvl="2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874" y="1735138"/>
            <a:ext cx="2401744" cy="2401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Chlorides	- </a:t>
            </a:r>
            <a:r>
              <a:rPr lang="en-US" sz="2400" dirty="0" smtClean="0"/>
              <a:t>like salt on the roads  </a:t>
            </a:r>
            <a:r>
              <a:rPr lang="en-US" sz="2400" dirty="0" err="1" smtClean="0"/>
              <a:t>NaCl</a:t>
            </a:r>
            <a:endParaRPr lang="en-US" dirty="0" smtClean="0"/>
          </a:p>
          <a:p>
            <a:pPr lvl="2"/>
            <a:r>
              <a:rPr lang="en-US" dirty="0" smtClean="0"/>
              <a:t>Allows corrosion to occur on instruments</a:t>
            </a:r>
          </a:p>
          <a:p>
            <a:pPr lvl="1"/>
            <a:r>
              <a:rPr lang="en-US" dirty="0" smtClean="0"/>
              <a:t>Other particles – cause Turbidity</a:t>
            </a:r>
          </a:p>
          <a:p>
            <a:pPr lvl="2"/>
            <a:r>
              <a:rPr lang="en-US" dirty="0" smtClean="0"/>
              <a:t>Can make water look dirty</a:t>
            </a:r>
          </a:p>
          <a:p>
            <a:pPr lvl="3"/>
            <a:r>
              <a:rPr lang="en-US" dirty="0" smtClean="0"/>
              <a:t>Rust</a:t>
            </a:r>
          </a:p>
          <a:p>
            <a:pPr lvl="3"/>
            <a:r>
              <a:rPr lang="en-US" dirty="0" smtClean="0"/>
              <a:t>Filter particles</a:t>
            </a:r>
          </a:p>
          <a:p>
            <a:pPr lvl="3"/>
            <a:r>
              <a:rPr lang="en-US" dirty="0" smtClean="0"/>
              <a:t>Sand</a:t>
            </a:r>
          </a:p>
          <a:p>
            <a:pPr lvl="3"/>
            <a:r>
              <a:rPr lang="en-US" dirty="0" smtClean="0"/>
              <a:t>Gases – will degas over time - clear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331" y="3556512"/>
            <a:ext cx="24384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Water purification systems</a:t>
            </a:r>
          </a:p>
          <a:p>
            <a:pPr lvl="1"/>
            <a:r>
              <a:rPr lang="en-US" dirty="0" smtClean="0"/>
              <a:t>Filters</a:t>
            </a:r>
          </a:p>
          <a:p>
            <a:pPr lvl="2"/>
            <a:r>
              <a:rPr lang="en-US" dirty="0" smtClean="0"/>
              <a:t>Usually a cartridge inside of a housing</a:t>
            </a:r>
          </a:p>
          <a:p>
            <a:pPr lvl="3"/>
            <a:r>
              <a:rPr lang="en-US" dirty="0" smtClean="0"/>
              <a:t>Various materials</a:t>
            </a:r>
          </a:p>
          <a:p>
            <a:pPr lvl="2"/>
            <a:r>
              <a:rPr lang="en-US" dirty="0" smtClean="0"/>
              <a:t>Replacement</a:t>
            </a:r>
          </a:p>
          <a:p>
            <a:pPr lvl="3"/>
            <a:r>
              <a:rPr lang="en-US" dirty="0" smtClean="0"/>
              <a:t>Checked by measuring water pressure before and after filter</a:t>
            </a:r>
          </a:p>
          <a:p>
            <a:pPr lvl="3"/>
            <a:r>
              <a:rPr lang="en-US" dirty="0" smtClean="0"/>
              <a:t>Lower pressure after filter means it is clogged</a:t>
            </a:r>
          </a:p>
          <a:p>
            <a:pPr lvl="2"/>
            <a:r>
              <a:rPr lang="en-US" dirty="0" smtClean="0"/>
              <a:t>Filtering size measured in microns</a:t>
            </a:r>
          </a:p>
          <a:p>
            <a:pPr lvl="3"/>
            <a:r>
              <a:rPr lang="en-US" dirty="0" smtClean="0"/>
              <a:t>Vary from 1 – 25 microns or lower</a:t>
            </a:r>
          </a:p>
          <a:p>
            <a:pPr lvl="3"/>
            <a:r>
              <a:rPr lang="en-US" dirty="0" smtClean="0"/>
              <a:t>Trap particles, chemicals, organisms</a:t>
            </a:r>
          </a:p>
          <a:p>
            <a:pPr lvl="2"/>
            <a:r>
              <a:rPr lang="en-US" dirty="0" smtClean="0"/>
              <a:t>May be several filters in a row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766" y="241300"/>
            <a:ext cx="2539715" cy="23127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Granular Activated Charcoal</a:t>
            </a:r>
          </a:p>
          <a:p>
            <a:pPr lvl="2"/>
            <a:r>
              <a:rPr lang="en-US" dirty="0" smtClean="0"/>
              <a:t>Removes chlorides (salts)</a:t>
            </a:r>
          </a:p>
          <a:p>
            <a:pPr lvl="2"/>
            <a:endParaRPr lang="en-US" dirty="0"/>
          </a:p>
          <a:p>
            <a:pPr lvl="2">
              <a:buNone/>
            </a:pPr>
            <a:r>
              <a:rPr lang="en-US" dirty="0" smtClean="0"/>
              <a:t>		</a:t>
            </a:r>
          </a:p>
          <a:p>
            <a:pPr lvl="1"/>
            <a:r>
              <a:rPr lang="en-US" dirty="0" smtClean="0"/>
              <a:t>Softeners</a:t>
            </a:r>
          </a:p>
          <a:p>
            <a:pPr lvl="2"/>
            <a:r>
              <a:rPr lang="en-US" dirty="0" smtClean="0"/>
              <a:t>Removes “hardeners” in the “hard” water</a:t>
            </a:r>
          </a:p>
          <a:p>
            <a:pPr lvl="3"/>
            <a:r>
              <a:rPr lang="en-US" dirty="0" smtClean="0"/>
              <a:t>Calcium and </a:t>
            </a:r>
            <a:r>
              <a:rPr lang="en-US" dirty="0" smtClean="0"/>
              <a:t>magnesium</a:t>
            </a:r>
          </a:p>
          <a:p>
            <a:pPr lvl="3"/>
            <a:endParaRPr lang="en-US" dirty="0"/>
          </a:p>
          <a:p>
            <a:r>
              <a:rPr lang="en-US" dirty="0"/>
              <a:t>http://www.youtube.com/watch?v=9s01qSwK-nM</a:t>
            </a:r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3700" y="972879"/>
            <a:ext cx="3213100" cy="2527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Distilling, </a:t>
            </a:r>
            <a:r>
              <a:rPr lang="en-US" dirty="0" err="1"/>
              <a:t>D</a:t>
            </a:r>
            <a:r>
              <a:rPr lang="en-US" dirty="0" err="1" smtClean="0"/>
              <a:t>eionizing</a:t>
            </a:r>
            <a:r>
              <a:rPr lang="en-US" dirty="0" smtClean="0"/>
              <a:t> and Reverse Osmosis</a:t>
            </a:r>
          </a:p>
          <a:p>
            <a:pPr lvl="1"/>
            <a:r>
              <a:rPr lang="en-US" dirty="0" smtClean="0"/>
              <a:t>Distillation</a:t>
            </a:r>
          </a:p>
          <a:p>
            <a:pPr lvl="2"/>
            <a:r>
              <a:rPr lang="en-US" dirty="0" smtClean="0"/>
              <a:t>Removes impurities by making water into steam</a:t>
            </a:r>
          </a:p>
          <a:p>
            <a:pPr lvl="2"/>
            <a:r>
              <a:rPr lang="en-US" dirty="0" smtClean="0"/>
              <a:t>Steam is collected and condensed back into water</a:t>
            </a:r>
          </a:p>
          <a:p>
            <a:pPr lvl="2"/>
            <a:r>
              <a:rPr lang="en-US" dirty="0" smtClean="0"/>
              <a:t>Not used today because distilled water is purchased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5729" y="4090393"/>
            <a:ext cx="3162300" cy="256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Inkwell">
  <a:themeElements>
    <a:clrScheme name="Inkwell">
      <a:dk1>
        <a:sysClr val="windowText" lastClr="000000"/>
      </a:dk1>
      <a:lt1>
        <a:sysClr val="window" lastClr="FFFFFF"/>
      </a:lt1>
      <a:dk2>
        <a:srgbClr val="584D2E"/>
      </a:dk2>
      <a:lt2>
        <a:srgbClr val="EFE7C3"/>
      </a:lt2>
      <a:accent1>
        <a:srgbClr val="860908"/>
      </a:accent1>
      <a:accent2>
        <a:srgbClr val="4A0505"/>
      </a:accent2>
      <a:accent3>
        <a:srgbClr val="7A500A"/>
      </a:accent3>
      <a:accent4>
        <a:srgbClr val="C47810"/>
      </a:accent4>
      <a:accent5>
        <a:srgbClr val="827752"/>
      </a:accent5>
      <a:accent6>
        <a:srgbClr val="B5BB83"/>
      </a:accent6>
      <a:hlink>
        <a:srgbClr val="C47810"/>
      </a:hlink>
      <a:folHlink>
        <a:srgbClr val="F0A43A"/>
      </a:folHlink>
    </a:clrScheme>
    <a:fontScheme name="Inkwell">
      <a:majorFont>
        <a:latin typeface="Goudy Old Style"/>
        <a:ea typeface=""/>
        <a:cs typeface=""/>
        <a:font script="Jpan" typeface="ＭＳ Ｐ明朝"/>
      </a:majorFont>
      <a:minorFont>
        <a:latin typeface="Goudy Old Style"/>
        <a:ea typeface=""/>
        <a:cs typeface=""/>
        <a:font script="Jpan" typeface="ＭＳ Ｐ明朝"/>
      </a:minorFont>
    </a:fontScheme>
    <a:fmtScheme name="Inkwel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30000"/>
                <a:satMod val="150000"/>
              </a:schemeClr>
              <a:schemeClr val="phClr">
                <a:alpha val="10000"/>
                <a:satMod val="12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101600" dist="381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  <a:softEdge rad="63500"/>
          </a:effectLst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911</TotalTime>
  <Words>612</Words>
  <Application>Microsoft Office PowerPoint</Application>
  <PresentationFormat>On-screen Show (4:3)</PresentationFormat>
  <Paragraphs>176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Inkwell</vt:lpstr>
      <vt:lpstr>Tools for Cleaning</vt:lpstr>
      <vt:lpstr>Water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Cleaning Chemicals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Cleaning Tools</vt:lpstr>
      <vt:lpstr>PowerPoint Presentation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Tools for Cleaning</dc:title>
  <dc:creator>Thurston</dc:creator>
  <cp:lastModifiedBy>bkelso</cp:lastModifiedBy>
  <cp:revision>5</cp:revision>
  <dcterms:created xsi:type="dcterms:W3CDTF">2013-01-16T20:00:29Z</dcterms:created>
  <dcterms:modified xsi:type="dcterms:W3CDTF">2013-01-17T04:32:25Z</dcterms:modified>
</cp:coreProperties>
</file>