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1256849-1144-8B4F-B3C9-C30C81122A1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4740C59-FAC7-4D46-BCA4-08EC3BE8D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Hm52rkh68JA&amp;feature=relat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Obbw7D-DYXc&amp;feature=relate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for Cleaning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Deionization</a:t>
            </a:r>
          </a:p>
          <a:p>
            <a:pPr lvl="2"/>
            <a:r>
              <a:rPr lang="en-US" dirty="0" smtClean="0"/>
              <a:t>Used for </a:t>
            </a:r>
          </a:p>
          <a:p>
            <a:pPr lvl="3"/>
            <a:r>
              <a:rPr lang="en-US" dirty="0" smtClean="0"/>
              <a:t>Heating and cooling units for patient therapy</a:t>
            </a:r>
          </a:p>
          <a:p>
            <a:pPr lvl="3"/>
            <a:r>
              <a:rPr lang="en-US" dirty="0" smtClean="0"/>
              <a:t>Final rinse water </a:t>
            </a:r>
          </a:p>
          <a:p>
            <a:pPr lvl="4"/>
            <a:r>
              <a:rPr lang="en-US" dirty="0" smtClean="0"/>
              <a:t>Manual and automatic cleaning of instruments</a:t>
            </a:r>
          </a:p>
          <a:p>
            <a:pPr lvl="2"/>
            <a:r>
              <a:rPr lang="en-US" dirty="0" smtClean="0"/>
              <a:t>Uses multiple filters in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8" y="4167786"/>
            <a:ext cx="37084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Reverse Osmosis</a:t>
            </a:r>
          </a:p>
          <a:p>
            <a:pPr lvl="2"/>
            <a:r>
              <a:rPr lang="en-US" dirty="0" err="1" smtClean="0"/>
              <a:t>Remoives</a:t>
            </a:r>
            <a:r>
              <a:rPr lang="en-US" dirty="0" smtClean="0"/>
              <a:t> dissolved solids / organics</a:t>
            </a:r>
          </a:p>
          <a:p>
            <a:pPr lvl="3"/>
            <a:r>
              <a:rPr lang="en-US" dirty="0" smtClean="0"/>
              <a:t>To include bacteria, </a:t>
            </a:r>
            <a:r>
              <a:rPr lang="en-US" dirty="0" err="1" smtClean="0"/>
              <a:t>pyrogens</a:t>
            </a:r>
            <a:r>
              <a:rPr lang="en-US" dirty="0" smtClean="0"/>
              <a:t>, </a:t>
            </a:r>
            <a:r>
              <a:rPr lang="en-US" dirty="0" err="1" smtClean="0"/>
              <a:t>endotoxins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16" y="3506657"/>
            <a:ext cx="4919560" cy="2619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Enzymatic products</a:t>
            </a:r>
          </a:p>
          <a:p>
            <a:pPr lvl="1"/>
            <a:r>
              <a:rPr lang="en-US" dirty="0" smtClean="0"/>
              <a:t>Point of use:  (in the OR)</a:t>
            </a:r>
          </a:p>
          <a:p>
            <a:pPr lvl="2"/>
            <a:r>
              <a:rPr lang="en-US" dirty="0" smtClean="0"/>
              <a:t>Loosen soil on instruments</a:t>
            </a:r>
          </a:p>
          <a:p>
            <a:pPr lvl="1"/>
            <a:r>
              <a:rPr lang="en-US" dirty="0" smtClean="0"/>
              <a:t>In the washing process</a:t>
            </a:r>
          </a:p>
          <a:p>
            <a:pPr lvl="2"/>
            <a:r>
              <a:rPr lang="en-US" dirty="0" smtClean="0"/>
              <a:t>Remove proteins – blood and tissue</a:t>
            </a:r>
          </a:p>
          <a:p>
            <a:pPr lvl="3"/>
            <a:r>
              <a:rPr lang="en-US" dirty="0" smtClean="0"/>
              <a:t>PROTEINS</a:t>
            </a:r>
          </a:p>
          <a:p>
            <a:pPr lvl="3"/>
            <a:r>
              <a:rPr lang="en-US" dirty="0" smtClean="0"/>
              <a:t>FATS</a:t>
            </a:r>
          </a:p>
          <a:p>
            <a:pPr lvl="3"/>
            <a:r>
              <a:rPr lang="en-US" dirty="0" smtClean="0"/>
              <a:t>STARCHES</a:t>
            </a:r>
          </a:p>
          <a:p>
            <a:pPr lvl="1"/>
            <a:r>
              <a:rPr lang="en-US" dirty="0" smtClean="0"/>
              <a:t>Concerns</a:t>
            </a:r>
          </a:p>
          <a:p>
            <a:pPr lvl="2"/>
            <a:r>
              <a:rPr lang="en-US" dirty="0" smtClean="0"/>
              <a:t>Temperature should not exceed 140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pPr lvl="3"/>
            <a:r>
              <a:rPr lang="en-US" dirty="0" smtClean="0"/>
              <a:t>Inactivates the enzyme</a:t>
            </a:r>
          </a:p>
          <a:p>
            <a:pPr lvl="2"/>
            <a:r>
              <a:rPr lang="en-US" dirty="0" smtClean="0"/>
              <a:t>Soils can decrease effectiveness</a:t>
            </a:r>
          </a:p>
          <a:p>
            <a:pPr lvl="2"/>
            <a:r>
              <a:rPr lang="en-US" dirty="0" smtClean="0"/>
              <a:t>Must be moist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1600200"/>
            <a:ext cx="2290489" cy="30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Detergents</a:t>
            </a:r>
          </a:p>
          <a:p>
            <a:pPr lvl="1"/>
            <a:r>
              <a:rPr lang="en-US" dirty="0" smtClean="0"/>
              <a:t>Action</a:t>
            </a:r>
          </a:p>
          <a:p>
            <a:pPr lvl="2"/>
            <a:r>
              <a:rPr lang="en-US" dirty="0" smtClean="0"/>
              <a:t>Decrease surface tension of water</a:t>
            </a:r>
          </a:p>
          <a:p>
            <a:pPr lvl="3"/>
            <a:r>
              <a:rPr lang="en-US" dirty="0" smtClean="0"/>
              <a:t>Allows it to get under the soil</a:t>
            </a:r>
          </a:p>
          <a:p>
            <a:pPr lvl="3"/>
            <a:r>
              <a:rPr lang="en-US" dirty="0" smtClean="0">
                <a:hlinkClick r:id="rId2"/>
              </a:rPr>
              <a:t>http://www.youtube.com/watch?v=Hm52rkh68JA&amp;feature=related</a:t>
            </a:r>
            <a:endParaRPr lang="en-US" dirty="0" smtClean="0"/>
          </a:p>
          <a:p>
            <a:pPr lvl="1"/>
            <a:r>
              <a:rPr lang="en-US" dirty="0" smtClean="0"/>
              <a:t>May contain:</a:t>
            </a:r>
          </a:p>
          <a:p>
            <a:pPr lvl="2"/>
            <a:r>
              <a:rPr lang="en-US" dirty="0" smtClean="0"/>
              <a:t>Chelating agents (ion)</a:t>
            </a:r>
          </a:p>
          <a:p>
            <a:pPr lvl="3"/>
            <a:r>
              <a:rPr lang="en-US" dirty="0" smtClean="0"/>
              <a:t>Attracts opposite ions (in soil) – breaks it away from item</a:t>
            </a:r>
          </a:p>
          <a:p>
            <a:pPr lvl="3"/>
            <a:r>
              <a:rPr lang="en-US" dirty="0" smtClean="0"/>
              <a:t>Emulsifier surrounds to prevent reattaching</a:t>
            </a:r>
          </a:p>
          <a:p>
            <a:pPr lvl="3"/>
            <a:r>
              <a:rPr lang="en-US" dirty="0" smtClean="0"/>
              <a:t>Can break up oils holding soil	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855" y="1417638"/>
            <a:ext cx="3073400" cy="264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err="1" smtClean="0"/>
              <a:t>Descalers</a:t>
            </a:r>
            <a:endParaRPr lang="en-US" dirty="0" smtClean="0"/>
          </a:p>
          <a:p>
            <a:pPr lvl="2"/>
            <a:r>
              <a:rPr lang="en-US" dirty="0" smtClean="0"/>
              <a:t>(acidic detergent)</a:t>
            </a:r>
          </a:p>
          <a:p>
            <a:pPr lvl="2"/>
            <a:r>
              <a:rPr lang="en-US" dirty="0" smtClean="0"/>
              <a:t>Cleans up scale on equipment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Pre-soaking chemicals</a:t>
            </a:r>
          </a:p>
          <a:p>
            <a:pPr lvl="2"/>
            <a:r>
              <a:rPr lang="en-US" dirty="0" smtClean="0"/>
              <a:t>First part of decontamination</a:t>
            </a:r>
          </a:p>
          <a:p>
            <a:pPr lvl="3"/>
            <a:r>
              <a:rPr lang="en-US" dirty="0" smtClean="0"/>
              <a:t>Water</a:t>
            </a:r>
          </a:p>
          <a:p>
            <a:pPr lvl="3"/>
            <a:r>
              <a:rPr lang="en-US" dirty="0" smtClean="0"/>
              <a:t>Detergent solution</a:t>
            </a:r>
          </a:p>
          <a:p>
            <a:pPr lvl="3"/>
            <a:r>
              <a:rPr lang="en-US" dirty="0" smtClean="0"/>
              <a:t>Enzymatic detergents</a:t>
            </a:r>
          </a:p>
          <a:p>
            <a:pPr lvl="3"/>
            <a:r>
              <a:rPr lang="en-US" dirty="0" smtClean="0"/>
              <a:t>Enzyme-germicide detergent</a:t>
            </a:r>
          </a:p>
          <a:p>
            <a:pPr lvl="2"/>
            <a:r>
              <a:rPr lang="en-US" dirty="0" smtClean="0"/>
              <a:t>If left very long</a:t>
            </a:r>
          </a:p>
          <a:p>
            <a:pPr lvl="3"/>
            <a:r>
              <a:rPr lang="en-US" dirty="0" smtClean="0"/>
              <a:t>Can damage the instrument finish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38" y="696228"/>
            <a:ext cx="2870200" cy="283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038" y="4310289"/>
            <a:ext cx="3140310" cy="217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Manual cleaners</a:t>
            </a:r>
          </a:p>
          <a:p>
            <a:pPr lvl="2"/>
            <a:r>
              <a:rPr lang="en-US" dirty="0" smtClean="0"/>
              <a:t>Break up surface tension</a:t>
            </a:r>
          </a:p>
          <a:p>
            <a:pPr lvl="3"/>
            <a:r>
              <a:rPr lang="en-US" dirty="0" smtClean="0"/>
              <a:t>Make water “wetter”</a:t>
            </a:r>
          </a:p>
          <a:p>
            <a:pPr lvl="3"/>
            <a:r>
              <a:rPr lang="en-US" dirty="0" smtClean="0"/>
              <a:t>Penetrate under the soil – breaks the bond</a:t>
            </a:r>
          </a:p>
          <a:p>
            <a:pPr lvl="3"/>
            <a:r>
              <a:rPr lang="en-US" dirty="0" smtClean="0">
                <a:hlinkClick r:id="rId2"/>
              </a:rPr>
              <a:t>http://www.youtube.com/watch?v</a:t>
            </a:r>
            <a:r>
              <a:rPr lang="en-US" smtClean="0">
                <a:hlinkClick r:id="rId2"/>
              </a:rPr>
              <a:t>=Obbw7D-DYXc&amp;feature=related</a:t>
            </a:r>
            <a:endParaRPr lang="en-US" smtClean="0"/>
          </a:p>
          <a:p>
            <a:pPr lvl="2"/>
            <a:r>
              <a:rPr lang="en-US" dirty="0" smtClean="0"/>
              <a:t>Low foaming – free rinsing</a:t>
            </a:r>
          </a:p>
          <a:p>
            <a:pPr lvl="2"/>
            <a:r>
              <a:rPr lang="en-US" dirty="0" smtClean="0"/>
              <a:t>Use the manufacturer’s instructions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35" y="4288264"/>
            <a:ext cx="2916365" cy="2252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3117" y="2236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Cleaning</a:t>
            </a:r>
          </a:p>
          <a:p>
            <a:pPr lvl="1"/>
            <a:r>
              <a:rPr lang="en-US" dirty="0" smtClean="0"/>
              <a:t>Equipment</a:t>
            </a:r>
          </a:p>
          <a:p>
            <a:pPr lvl="2"/>
            <a:r>
              <a:rPr lang="en-US" dirty="0" smtClean="0"/>
              <a:t>Washer decontaminators</a:t>
            </a:r>
          </a:p>
          <a:p>
            <a:pPr lvl="2"/>
            <a:r>
              <a:rPr lang="en-US" dirty="0" smtClean="0"/>
              <a:t>Washer sterilizers</a:t>
            </a:r>
          </a:p>
          <a:p>
            <a:pPr lvl="2"/>
            <a:r>
              <a:rPr lang="en-US" dirty="0" smtClean="0"/>
              <a:t>Ultrasonic cleaners</a:t>
            </a:r>
          </a:p>
          <a:p>
            <a:pPr lvl="2"/>
            <a:r>
              <a:rPr lang="en-US" dirty="0" smtClean="0"/>
              <a:t>Cart washers</a:t>
            </a:r>
          </a:p>
          <a:p>
            <a:pPr lvl="2"/>
            <a:r>
              <a:rPr lang="en-US" dirty="0" smtClean="0"/>
              <a:t>Automatic scope </a:t>
            </a:r>
            <a:r>
              <a:rPr lang="en-US" dirty="0" err="1" smtClean="0"/>
              <a:t>reprocessors</a:t>
            </a:r>
            <a:endParaRPr lang="en-US" dirty="0" smtClean="0"/>
          </a:p>
          <a:p>
            <a:pPr lvl="1"/>
            <a:r>
              <a:rPr lang="en-US" dirty="0" smtClean="0"/>
              <a:t>See manufacturer’s instructions</a:t>
            </a:r>
          </a:p>
          <a:p>
            <a:pPr lvl="2"/>
            <a:r>
              <a:rPr lang="en-US" dirty="0" smtClean="0"/>
              <a:t>For kind of chemicals to use</a:t>
            </a:r>
          </a:p>
          <a:p>
            <a:pPr lvl="2"/>
            <a:r>
              <a:rPr lang="en-US" dirty="0" smtClean="0"/>
              <a:t>Then follow chemical manufacturer’s instructions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11" y="1417638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Precautions</a:t>
            </a:r>
          </a:p>
          <a:p>
            <a:pPr lvl="1"/>
            <a:r>
              <a:rPr lang="en-US" dirty="0" smtClean="0"/>
              <a:t>PPE</a:t>
            </a:r>
          </a:p>
          <a:p>
            <a:pPr lvl="2"/>
            <a:r>
              <a:rPr lang="en-US" dirty="0" smtClean="0"/>
              <a:t>Around </a:t>
            </a:r>
            <a:r>
              <a:rPr lang="en-US" dirty="0" err="1" smtClean="0"/>
              <a:t>biohazardous</a:t>
            </a:r>
            <a:r>
              <a:rPr lang="en-US" dirty="0" smtClean="0"/>
              <a:t> materials</a:t>
            </a:r>
          </a:p>
          <a:p>
            <a:pPr lvl="2"/>
            <a:r>
              <a:rPr lang="en-US" dirty="0" smtClean="0"/>
              <a:t>Around chemicals used to clean</a:t>
            </a:r>
          </a:p>
          <a:p>
            <a:pPr lvl="1"/>
            <a:r>
              <a:rPr lang="en-US" dirty="0" smtClean="0"/>
              <a:t>Forearm length gloves</a:t>
            </a:r>
          </a:p>
          <a:p>
            <a:pPr lvl="1"/>
            <a:r>
              <a:rPr lang="en-US" dirty="0" smtClean="0"/>
              <a:t>Fluid impervious gown</a:t>
            </a:r>
          </a:p>
          <a:p>
            <a:pPr lvl="1"/>
            <a:r>
              <a:rPr lang="en-US" dirty="0" smtClean="0"/>
              <a:t>Face shield</a:t>
            </a:r>
          </a:p>
          <a:p>
            <a:pPr lvl="1"/>
            <a:r>
              <a:rPr lang="en-US" dirty="0" smtClean="0"/>
              <a:t>Shoe covers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28" y="3881971"/>
            <a:ext cx="3983813" cy="264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Never mix chemicals</a:t>
            </a:r>
          </a:p>
          <a:p>
            <a:pPr lvl="2"/>
            <a:r>
              <a:rPr lang="en-US" dirty="0" smtClean="0"/>
              <a:t>Unless mixing is required  by manufacturer</a:t>
            </a:r>
          </a:p>
          <a:p>
            <a:pPr lvl="2"/>
            <a:r>
              <a:rPr lang="en-US" dirty="0" smtClean="0"/>
              <a:t>Some can create toxic gases</a:t>
            </a:r>
          </a:p>
          <a:p>
            <a:pPr lvl="3"/>
            <a:r>
              <a:rPr lang="en-US" dirty="0" smtClean="0"/>
              <a:t>Bleach and ammonia mixed together – can be lethal</a:t>
            </a:r>
          </a:p>
          <a:p>
            <a:pPr lvl="2"/>
            <a:r>
              <a:rPr lang="en-US" dirty="0" smtClean="0"/>
              <a:t>Follow recommend dilution</a:t>
            </a:r>
          </a:p>
          <a:p>
            <a:pPr lvl="2"/>
            <a:r>
              <a:rPr lang="en-US" dirty="0" smtClean="0"/>
              <a:t>Read precaution on label / MSDS</a:t>
            </a:r>
          </a:p>
          <a:p>
            <a:pPr lvl="2"/>
            <a:r>
              <a:rPr lang="en-US" dirty="0" smtClean="0"/>
              <a:t>Cold water for removing blood</a:t>
            </a:r>
          </a:p>
          <a:p>
            <a:pPr lvl="2"/>
            <a:r>
              <a:rPr lang="en-US" dirty="0" smtClean="0"/>
              <a:t>Water and chemical mixture</a:t>
            </a:r>
          </a:p>
          <a:p>
            <a:pPr lvl="3"/>
            <a:r>
              <a:rPr lang="en-US" dirty="0" smtClean="0"/>
              <a:t>Follow temperature recommended by manufacturer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60" y="274638"/>
            <a:ext cx="1837640" cy="183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Disposal</a:t>
            </a:r>
          </a:p>
          <a:p>
            <a:pPr lvl="1"/>
            <a:r>
              <a:rPr lang="en-US" dirty="0" smtClean="0"/>
              <a:t>Follow labels and MSDS </a:t>
            </a:r>
          </a:p>
          <a:p>
            <a:pPr lvl="1"/>
            <a:r>
              <a:rPr lang="en-US" dirty="0" smtClean="0"/>
              <a:t>Know regulations, federal, state, local</a:t>
            </a:r>
          </a:p>
          <a:p>
            <a:pPr lvl="2"/>
            <a:r>
              <a:rPr lang="en-US" dirty="0" smtClean="0"/>
              <a:t>Know where to dispose of chemicals</a:t>
            </a:r>
          </a:p>
          <a:p>
            <a:pPr lvl="2"/>
            <a:r>
              <a:rPr lang="en-US" dirty="0" smtClean="0"/>
              <a:t>Don’t put down sewer                                                     unless regulations say you 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810000"/>
            <a:ext cx="2641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Impurities</a:t>
            </a:r>
          </a:p>
          <a:p>
            <a:pPr lvl="2"/>
            <a:r>
              <a:rPr lang="en-US" dirty="0" smtClean="0"/>
              <a:t>Minerals</a:t>
            </a:r>
          </a:p>
          <a:p>
            <a:pPr lvl="2"/>
            <a:r>
              <a:rPr lang="en-US" dirty="0" smtClean="0"/>
              <a:t>Dissolved solids</a:t>
            </a:r>
          </a:p>
          <a:p>
            <a:pPr lvl="2"/>
            <a:r>
              <a:rPr lang="en-US" dirty="0" smtClean="0"/>
              <a:t>Particles</a:t>
            </a:r>
          </a:p>
          <a:p>
            <a:pPr lvl="2"/>
            <a:r>
              <a:rPr lang="en-US" dirty="0" smtClean="0"/>
              <a:t>Gases</a:t>
            </a:r>
          </a:p>
          <a:p>
            <a:pPr lvl="2"/>
            <a:r>
              <a:rPr lang="en-US" dirty="0" smtClean="0"/>
              <a:t>Organic and non-organic chemicals</a:t>
            </a:r>
          </a:p>
          <a:p>
            <a:pPr lvl="2"/>
            <a:r>
              <a:rPr lang="en-US" dirty="0" smtClean="0"/>
              <a:t>Bacteria</a:t>
            </a:r>
          </a:p>
          <a:p>
            <a:pPr lvl="2"/>
            <a:r>
              <a:rPr lang="en-US" dirty="0" smtClean="0"/>
              <a:t>Algae</a:t>
            </a:r>
          </a:p>
          <a:p>
            <a:pPr lvl="2"/>
            <a:r>
              <a:rPr lang="en-US" dirty="0" smtClean="0"/>
              <a:t>Parasites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0" y="1417638"/>
            <a:ext cx="3187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Brushes </a:t>
            </a:r>
          </a:p>
          <a:p>
            <a:pPr lvl="1"/>
            <a:r>
              <a:rPr lang="en-US" dirty="0" smtClean="0"/>
              <a:t>Nylon bristles</a:t>
            </a:r>
          </a:p>
          <a:p>
            <a:pPr lvl="2"/>
            <a:r>
              <a:rPr lang="en-US" dirty="0" smtClean="0"/>
              <a:t>Usually disposable</a:t>
            </a:r>
          </a:p>
          <a:p>
            <a:pPr lvl="3"/>
            <a:r>
              <a:rPr lang="en-US" dirty="0" smtClean="0"/>
              <a:t>Otherwise must be</a:t>
            </a:r>
          </a:p>
          <a:p>
            <a:pPr lvl="4"/>
            <a:r>
              <a:rPr lang="en-US" dirty="0" smtClean="0"/>
              <a:t>Cleaned</a:t>
            </a:r>
          </a:p>
          <a:p>
            <a:pPr lvl="4"/>
            <a:r>
              <a:rPr lang="en-US" dirty="0" smtClean="0"/>
              <a:t>Sterilized daily</a:t>
            </a:r>
          </a:p>
          <a:p>
            <a:pPr lvl="2"/>
            <a:r>
              <a:rPr lang="en-US" dirty="0" smtClean="0"/>
              <a:t>Rigid or flexible</a:t>
            </a:r>
          </a:p>
          <a:p>
            <a:pPr lvl="1"/>
            <a:r>
              <a:rPr lang="en-US" dirty="0" smtClean="0"/>
              <a:t>Abrasive brushes</a:t>
            </a:r>
          </a:p>
          <a:p>
            <a:pPr lvl="2"/>
            <a:r>
              <a:rPr lang="en-US" dirty="0" smtClean="0"/>
              <a:t>NEVER USED</a:t>
            </a:r>
          </a:p>
          <a:p>
            <a:pPr lvl="2"/>
            <a:r>
              <a:rPr lang="en-US" dirty="0" smtClean="0"/>
              <a:t>Damage surface finish</a:t>
            </a:r>
          </a:p>
          <a:p>
            <a:pPr lvl="1"/>
            <a:r>
              <a:rPr lang="en-US" dirty="0" smtClean="0"/>
              <a:t>Buffers can be used safely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86" y="1417638"/>
            <a:ext cx="2441683" cy="2441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52" y="3561880"/>
            <a:ext cx="1976414" cy="1480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413" y="5042283"/>
            <a:ext cx="31496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795"/>
            <a:ext cx="8229600" cy="4525963"/>
          </a:xfrm>
        </p:spPr>
        <p:txBody>
          <a:bodyPr/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Use Brush under water</a:t>
            </a:r>
          </a:p>
          <a:p>
            <a:pPr lvl="2"/>
            <a:r>
              <a:rPr lang="en-US" dirty="0" smtClean="0"/>
              <a:t>Prevents </a:t>
            </a:r>
            <a:r>
              <a:rPr lang="en-US" dirty="0" err="1" smtClean="0"/>
              <a:t>aerosolization</a:t>
            </a:r>
            <a:r>
              <a:rPr lang="en-US" dirty="0" smtClean="0"/>
              <a:t> “splatter” off of brush</a:t>
            </a:r>
          </a:p>
          <a:p>
            <a:r>
              <a:rPr lang="en-US" dirty="0" smtClean="0"/>
              <a:t>Lint free wash clothes</a:t>
            </a:r>
          </a:p>
          <a:p>
            <a:pPr lvl="1"/>
            <a:r>
              <a:rPr lang="en-US" dirty="0" smtClean="0"/>
              <a:t>Don’t want lint on instruments</a:t>
            </a:r>
          </a:p>
          <a:p>
            <a:r>
              <a:rPr lang="en-US" dirty="0" smtClean="0"/>
              <a:t>Sponges</a:t>
            </a:r>
          </a:p>
          <a:p>
            <a:pPr lvl="1"/>
            <a:r>
              <a:rPr lang="en-US" dirty="0" smtClean="0"/>
              <a:t>Replaced daily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62" y="4624951"/>
            <a:ext cx="1898116" cy="1898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49" y="5190957"/>
            <a:ext cx="1332110" cy="1332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342" y="3465329"/>
            <a:ext cx="2321030" cy="144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Concerns:</a:t>
            </a:r>
          </a:p>
          <a:p>
            <a:pPr lvl="1"/>
            <a:r>
              <a:rPr lang="en-US" dirty="0" smtClean="0"/>
              <a:t>Can harm finish on instruments</a:t>
            </a:r>
          </a:p>
          <a:p>
            <a:pPr lvl="2"/>
            <a:r>
              <a:rPr lang="en-US" dirty="0" smtClean="0"/>
              <a:t>Purify water for final rinse</a:t>
            </a:r>
          </a:p>
          <a:p>
            <a:pPr lvl="1"/>
            <a:r>
              <a:rPr lang="en-US" dirty="0" smtClean="0"/>
              <a:t>Can impede cleaning and </a:t>
            </a:r>
            <a:r>
              <a:rPr lang="en-US" dirty="0" err="1" smtClean="0"/>
              <a:t>biocidal</a:t>
            </a:r>
            <a:r>
              <a:rPr lang="en-US" dirty="0" smtClean="0"/>
              <a:t> processes</a:t>
            </a:r>
          </a:p>
          <a:p>
            <a:pPr lvl="2"/>
            <a:r>
              <a:rPr lang="en-US" dirty="0" smtClean="0"/>
              <a:t>May inactivate detergent germicide</a:t>
            </a:r>
          </a:p>
          <a:p>
            <a:pPr lvl="1"/>
            <a:r>
              <a:rPr lang="en-US" dirty="0" smtClean="0"/>
              <a:t>Must test water in CS for use in:</a:t>
            </a:r>
          </a:p>
          <a:p>
            <a:pPr lvl="2"/>
            <a:r>
              <a:rPr lang="en-US" dirty="0" smtClean="0"/>
              <a:t>Manual or mechanical processes</a:t>
            </a:r>
          </a:p>
          <a:p>
            <a:pPr lvl="2"/>
            <a:r>
              <a:rPr lang="en-US" dirty="0" smtClean="0"/>
              <a:t>Instruments or cart washers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87" y="1417638"/>
            <a:ext cx="2405513" cy="134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 to do water sample test</a:t>
            </a:r>
          </a:p>
          <a:p>
            <a:pPr lvl="1"/>
            <a:r>
              <a:rPr lang="en-US" dirty="0" smtClean="0"/>
              <a:t>Collect sample </a:t>
            </a:r>
          </a:p>
          <a:p>
            <a:pPr lvl="2"/>
            <a:r>
              <a:rPr lang="en-US" dirty="0" smtClean="0"/>
              <a:t>in sterile plastic container</a:t>
            </a:r>
          </a:p>
          <a:p>
            <a:pPr lvl="2"/>
            <a:r>
              <a:rPr lang="en-US" dirty="0" smtClean="0"/>
              <a:t>Sterile urine container can be used</a:t>
            </a:r>
          </a:p>
          <a:p>
            <a:pPr lvl="1"/>
            <a:r>
              <a:rPr lang="en-US" dirty="0" smtClean="0"/>
              <a:t>Locate </a:t>
            </a:r>
          </a:p>
          <a:p>
            <a:pPr lvl="2"/>
            <a:r>
              <a:rPr lang="en-US" dirty="0" smtClean="0"/>
              <a:t>where water enters sink  or cleaning equipment</a:t>
            </a:r>
          </a:p>
          <a:p>
            <a:pPr lvl="1"/>
            <a:r>
              <a:rPr lang="en-US" dirty="0" smtClean="0"/>
              <a:t>Let water flow first</a:t>
            </a:r>
          </a:p>
          <a:p>
            <a:pPr lvl="2"/>
            <a:r>
              <a:rPr lang="en-US" dirty="0" smtClean="0"/>
              <a:t>Then collect</a:t>
            </a:r>
          </a:p>
          <a:p>
            <a:pPr lvl="1"/>
            <a:r>
              <a:rPr lang="en-US" dirty="0" smtClean="0"/>
              <a:t>Send for testing quickly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70" y="1600200"/>
            <a:ext cx="2032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40" y="4533900"/>
            <a:ext cx="3205030" cy="212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factors</a:t>
            </a:r>
          </a:p>
          <a:p>
            <a:pPr lvl="1"/>
            <a:r>
              <a:rPr lang="en-US" dirty="0" smtClean="0"/>
              <a:t>Conductivity</a:t>
            </a:r>
          </a:p>
          <a:p>
            <a:pPr lvl="2"/>
            <a:r>
              <a:rPr lang="en-US" dirty="0" smtClean="0"/>
              <a:t>Checks ionic charge</a:t>
            </a:r>
          </a:p>
          <a:p>
            <a:pPr lvl="1"/>
            <a:r>
              <a:rPr lang="en-US" dirty="0" smtClean="0"/>
              <a:t>Total dissolved Solids</a:t>
            </a:r>
          </a:p>
          <a:p>
            <a:pPr lvl="2"/>
            <a:r>
              <a:rPr lang="en-US" dirty="0" smtClean="0"/>
              <a:t>Minerals – calcium, iron, etc</a:t>
            </a:r>
          </a:p>
          <a:p>
            <a:pPr lvl="2"/>
            <a:r>
              <a:rPr lang="en-US" dirty="0" smtClean="0"/>
              <a:t>Can leave hard water stains/spots</a:t>
            </a:r>
          </a:p>
          <a:p>
            <a:pPr lvl="2"/>
            <a:r>
              <a:rPr lang="en-US" dirty="0" smtClean="0"/>
              <a:t>Buildup in washing equipment and plumbing</a:t>
            </a:r>
          </a:p>
          <a:p>
            <a:pPr lvl="1"/>
            <a:r>
              <a:rPr lang="en-US" dirty="0" smtClean="0"/>
              <a:t>pH - Acidity / Alkalinity</a:t>
            </a:r>
          </a:p>
          <a:p>
            <a:pPr lvl="2"/>
            <a:r>
              <a:rPr lang="en-US" dirty="0" smtClean="0"/>
              <a:t>Should be at 6.5 – 7.5 pH = NEUTRAL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74" y="1735138"/>
            <a:ext cx="2401744" cy="240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Chlorides	- </a:t>
            </a:r>
            <a:r>
              <a:rPr lang="en-US" sz="2400" dirty="0" smtClean="0"/>
              <a:t>like salt on the roads  </a:t>
            </a:r>
            <a:r>
              <a:rPr lang="en-US" sz="2400" dirty="0" err="1" smtClean="0"/>
              <a:t>NaCl</a:t>
            </a:r>
            <a:endParaRPr lang="en-US" dirty="0" smtClean="0"/>
          </a:p>
          <a:p>
            <a:pPr lvl="2"/>
            <a:r>
              <a:rPr lang="en-US" dirty="0" smtClean="0"/>
              <a:t>Allows corrosion to occur on instruments</a:t>
            </a:r>
          </a:p>
          <a:p>
            <a:pPr lvl="1"/>
            <a:r>
              <a:rPr lang="en-US" dirty="0" smtClean="0"/>
              <a:t>Other particles – cause Turbidity</a:t>
            </a:r>
          </a:p>
          <a:p>
            <a:pPr lvl="2"/>
            <a:r>
              <a:rPr lang="en-US" dirty="0" smtClean="0"/>
              <a:t>Can make water look dirty</a:t>
            </a:r>
          </a:p>
          <a:p>
            <a:pPr lvl="3"/>
            <a:r>
              <a:rPr lang="en-US" dirty="0" smtClean="0"/>
              <a:t>Rust</a:t>
            </a:r>
          </a:p>
          <a:p>
            <a:pPr lvl="3"/>
            <a:r>
              <a:rPr lang="en-US" dirty="0" smtClean="0"/>
              <a:t>Filter particles</a:t>
            </a:r>
          </a:p>
          <a:p>
            <a:pPr lvl="3"/>
            <a:r>
              <a:rPr lang="en-US" dirty="0" smtClean="0"/>
              <a:t>Sand</a:t>
            </a:r>
          </a:p>
          <a:p>
            <a:pPr lvl="3"/>
            <a:r>
              <a:rPr lang="en-US" dirty="0" smtClean="0"/>
              <a:t>Gases – will degas over time - clear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331" y="3556512"/>
            <a:ext cx="2438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purification systems</a:t>
            </a:r>
          </a:p>
          <a:p>
            <a:pPr lvl="1"/>
            <a:r>
              <a:rPr lang="en-US" dirty="0" smtClean="0"/>
              <a:t>Filters</a:t>
            </a:r>
          </a:p>
          <a:p>
            <a:pPr lvl="2"/>
            <a:r>
              <a:rPr lang="en-US" dirty="0" smtClean="0"/>
              <a:t>Usually a cartridge inside of a housing</a:t>
            </a:r>
          </a:p>
          <a:p>
            <a:pPr lvl="3"/>
            <a:r>
              <a:rPr lang="en-US" dirty="0" smtClean="0"/>
              <a:t>Various materials</a:t>
            </a:r>
          </a:p>
          <a:p>
            <a:pPr lvl="2"/>
            <a:r>
              <a:rPr lang="en-US" dirty="0" smtClean="0"/>
              <a:t>Replacement</a:t>
            </a:r>
          </a:p>
          <a:p>
            <a:pPr lvl="3"/>
            <a:r>
              <a:rPr lang="en-US" dirty="0" smtClean="0"/>
              <a:t>Checked by measuring water pressure before and after filter</a:t>
            </a:r>
          </a:p>
          <a:p>
            <a:pPr lvl="3"/>
            <a:r>
              <a:rPr lang="en-US" dirty="0" smtClean="0"/>
              <a:t>Lower pressure after filter means it is clogged</a:t>
            </a:r>
          </a:p>
          <a:p>
            <a:pPr lvl="2"/>
            <a:r>
              <a:rPr lang="en-US" dirty="0" smtClean="0"/>
              <a:t>Filtering size measured in microns</a:t>
            </a:r>
          </a:p>
          <a:p>
            <a:pPr lvl="3"/>
            <a:r>
              <a:rPr lang="en-US" dirty="0" smtClean="0"/>
              <a:t>Vary from 1 – 25 microns or lower</a:t>
            </a:r>
          </a:p>
          <a:p>
            <a:pPr lvl="3"/>
            <a:r>
              <a:rPr lang="en-US" dirty="0" smtClean="0"/>
              <a:t>Trap particles, chemicals, organisms</a:t>
            </a:r>
          </a:p>
          <a:p>
            <a:pPr lvl="2"/>
            <a:r>
              <a:rPr lang="en-US" dirty="0" smtClean="0"/>
              <a:t>May be several filters in a row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66" y="241300"/>
            <a:ext cx="2539715" cy="2312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Granular Activated Charcoal</a:t>
            </a:r>
          </a:p>
          <a:p>
            <a:pPr lvl="2"/>
            <a:r>
              <a:rPr lang="en-US" dirty="0" smtClean="0"/>
              <a:t>Removes chlorides (salts)</a:t>
            </a:r>
          </a:p>
          <a:p>
            <a:pPr lvl="2"/>
            <a:endParaRPr lang="en-US" dirty="0"/>
          </a:p>
          <a:p>
            <a:pPr lvl="2">
              <a:buNone/>
            </a:pPr>
            <a:r>
              <a:rPr lang="en-US" dirty="0" smtClean="0"/>
              <a:t>		</a:t>
            </a:r>
          </a:p>
          <a:p>
            <a:pPr lvl="1"/>
            <a:r>
              <a:rPr lang="en-US" dirty="0" smtClean="0"/>
              <a:t>Softeners</a:t>
            </a:r>
          </a:p>
          <a:p>
            <a:pPr lvl="2"/>
            <a:r>
              <a:rPr lang="en-US" dirty="0" smtClean="0"/>
              <a:t>Removes “hardeners” in the “hard” water</a:t>
            </a:r>
          </a:p>
          <a:p>
            <a:pPr lvl="3"/>
            <a:r>
              <a:rPr lang="en-US" dirty="0" smtClean="0"/>
              <a:t>Calcium and </a:t>
            </a:r>
            <a:r>
              <a:rPr lang="en-US" dirty="0" smtClean="0"/>
              <a:t>magnesium</a:t>
            </a:r>
          </a:p>
          <a:p>
            <a:pPr lvl="3"/>
            <a:endParaRPr lang="en-US" dirty="0"/>
          </a:p>
          <a:p>
            <a:r>
              <a:rPr lang="en-US" dirty="0"/>
              <a:t>http://www.youtube.com/watch?v=9s01qSwK-nM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972879"/>
            <a:ext cx="3213100" cy="252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Distilling, </a:t>
            </a:r>
            <a:r>
              <a:rPr lang="en-US" dirty="0" err="1"/>
              <a:t>D</a:t>
            </a:r>
            <a:r>
              <a:rPr lang="en-US" dirty="0" err="1" smtClean="0"/>
              <a:t>eionizing</a:t>
            </a:r>
            <a:r>
              <a:rPr lang="en-US" dirty="0" smtClean="0"/>
              <a:t> and Reverse Osmosis</a:t>
            </a:r>
          </a:p>
          <a:p>
            <a:pPr lvl="1"/>
            <a:r>
              <a:rPr lang="en-US" dirty="0" smtClean="0"/>
              <a:t>Distillation</a:t>
            </a:r>
          </a:p>
          <a:p>
            <a:pPr lvl="2"/>
            <a:r>
              <a:rPr lang="en-US" dirty="0" smtClean="0"/>
              <a:t>Removes impurities by making water into steam</a:t>
            </a:r>
          </a:p>
          <a:p>
            <a:pPr lvl="2"/>
            <a:r>
              <a:rPr lang="en-US" dirty="0" smtClean="0"/>
              <a:t>Steam is collected and condensed back into water</a:t>
            </a:r>
          </a:p>
          <a:p>
            <a:pPr lvl="2"/>
            <a:r>
              <a:rPr lang="en-US" dirty="0" smtClean="0"/>
              <a:t>Not used today because distilled water is purchased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729" y="4090393"/>
            <a:ext cx="31623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911</TotalTime>
  <Words>612</Words>
  <Application>Microsoft Office PowerPoint</Application>
  <PresentationFormat>On-screen Show (4:3)</PresentationFormat>
  <Paragraphs>176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Inkwell</vt:lpstr>
      <vt:lpstr>Tools for Cleaning</vt:lpstr>
      <vt:lpstr>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Cleaning Chemicals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Cleaning Tools</vt:lpstr>
      <vt:lpstr>PowerPoint Presentation</vt:lpstr>
    </vt:vector>
  </TitlesOfParts>
  <Company>Renton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Cleaning</dc:title>
  <dc:creator>Thurston</dc:creator>
  <cp:lastModifiedBy>bkelso</cp:lastModifiedBy>
  <cp:revision>5</cp:revision>
  <dcterms:created xsi:type="dcterms:W3CDTF">2013-01-16T20:00:29Z</dcterms:created>
  <dcterms:modified xsi:type="dcterms:W3CDTF">2013-01-17T04:32:25Z</dcterms:modified>
</cp:coreProperties>
</file>