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2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2C82156-D143-BF49-9468-77B6C1F53D14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4975D18-5B94-1E40-8A17-BE38C7CFE7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2156-D143-BF49-9468-77B6C1F53D14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5D18-5B94-1E40-8A17-BE38C7CFE7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2156-D143-BF49-9468-77B6C1F53D14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5D18-5B94-1E40-8A17-BE38C7CFE7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2156-D143-BF49-9468-77B6C1F53D14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5D18-5B94-1E40-8A17-BE38C7CFE7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2C82156-D143-BF49-9468-77B6C1F53D14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2156-D143-BF49-9468-77B6C1F53D14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5D18-5B94-1E40-8A17-BE38C7CFE7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2156-D143-BF49-9468-77B6C1F53D14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5D18-5B94-1E40-8A17-BE38C7CFE7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2156-D143-BF49-9468-77B6C1F53D14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5D18-5B94-1E40-8A17-BE38C7CFE7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2156-D143-BF49-9468-77B6C1F53D14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5D18-5B94-1E40-8A17-BE38C7CFE7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2156-D143-BF49-9468-77B6C1F53D14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5D18-5B94-1E40-8A17-BE38C7CFE7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2156-D143-BF49-9468-77B6C1F53D14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5D18-5B94-1E40-8A17-BE38C7CFE7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C82156-D143-BF49-9468-77B6C1F53D14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975D18-5B94-1E40-8A17-BE38C7CFE7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Decontamination: Point of Use Preparation and Transport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Chapter 8     7</a:t>
            </a:r>
            <a:r>
              <a:rPr lang="en-US" baseline="30000" dirty="0" smtClean="0"/>
              <a:t>th</a:t>
            </a:r>
            <a:r>
              <a:rPr lang="en-US" dirty="0" smtClean="0"/>
              <a:t> Ed.</a:t>
            </a:r>
          </a:p>
          <a:p>
            <a:r>
              <a:rPr lang="en-US" dirty="0" smtClean="0"/>
              <a:t>Rosemary Thurston RN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of Soiled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Procedures</a:t>
            </a:r>
          </a:p>
          <a:p>
            <a:pPr lvl="1"/>
            <a:r>
              <a:rPr lang="en-US" dirty="0" smtClean="0"/>
              <a:t>Contaminated items should be contained</a:t>
            </a:r>
          </a:p>
          <a:p>
            <a:pPr lvl="2"/>
            <a:r>
              <a:rPr lang="en-US" dirty="0" smtClean="0"/>
              <a:t>Decreases airborne organisms</a:t>
            </a:r>
          </a:p>
          <a:p>
            <a:pPr lvl="2"/>
            <a:r>
              <a:rPr lang="en-US" dirty="0" smtClean="0"/>
              <a:t>Decreases chance of direct contact</a:t>
            </a:r>
          </a:p>
          <a:p>
            <a:pPr lvl="2"/>
            <a:r>
              <a:rPr lang="en-US" dirty="0" smtClean="0"/>
              <a:t>Reduces cross-</a:t>
            </a:r>
            <a:r>
              <a:rPr lang="en-US" dirty="0" smtClean="0"/>
              <a:t>contamination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Using</a:t>
            </a:r>
          </a:p>
          <a:p>
            <a:pPr lvl="2"/>
            <a:r>
              <a:rPr lang="en-US" dirty="0" smtClean="0"/>
              <a:t>Closed cart</a:t>
            </a:r>
          </a:p>
          <a:p>
            <a:pPr lvl="2"/>
            <a:r>
              <a:rPr lang="en-US" dirty="0" smtClean="0"/>
              <a:t>Open cart with solid bottom and covered</a:t>
            </a:r>
          </a:p>
          <a:p>
            <a:pPr lvl="2"/>
            <a:r>
              <a:rPr lang="en-US" dirty="0" smtClean="0"/>
              <a:t>Dedicated transport container for other departments</a:t>
            </a:r>
          </a:p>
          <a:p>
            <a:pPr lvl="3"/>
            <a:r>
              <a:rPr lang="en-US" dirty="0" smtClean="0"/>
              <a:t>Using </a:t>
            </a:r>
            <a:r>
              <a:rPr lang="en-US" dirty="0" err="1" smtClean="0"/>
              <a:t>biohazardous</a:t>
            </a:r>
            <a:r>
              <a:rPr lang="en-US" dirty="0" smtClean="0"/>
              <a:t> containers</a:t>
            </a:r>
          </a:p>
          <a:p>
            <a:pPr lvl="3"/>
            <a:r>
              <a:rPr lang="en-US" dirty="0" smtClean="0"/>
              <a:t>Must not have contamination on exterior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726" y="5514714"/>
            <a:ext cx="1528623" cy="1222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726" y="2604766"/>
            <a:ext cx="3810000" cy="200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609" y="5893064"/>
            <a:ext cx="814157" cy="8141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Transport via vehicle</a:t>
            </a:r>
          </a:p>
          <a:p>
            <a:pPr lvl="1"/>
            <a:r>
              <a:rPr lang="en-US" dirty="0" smtClean="0"/>
              <a:t>US DOT (Dept of Transportation) guidelines</a:t>
            </a:r>
          </a:p>
          <a:p>
            <a:pPr lvl="2"/>
            <a:r>
              <a:rPr lang="en-US" dirty="0" smtClean="0"/>
              <a:t>There may be State or Local requirements as well</a:t>
            </a:r>
          </a:p>
          <a:p>
            <a:pPr lvl="3"/>
            <a:r>
              <a:rPr lang="en-US" dirty="0" smtClean="0"/>
              <a:t>May need to go from building to building</a:t>
            </a:r>
          </a:p>
          <a:p>
            <a:pPr lvl="3"/>
            <a:r>
              <a:rPr lang="en-US" dirty="0" smtClean="0"/>
              <a:t>Safely load transport devices to prevent spillage</a:t>
            </a:r>
          </a:p>
          <a:p>
            <a:pPr lvl="3"/>
            <a:r>
              <a:rPr lang="en-US" dirty="0" smtClean="0"/>
              <a:t>Assure items are securely contained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510" y="4359643"/>
            <a:ext cx="3404242" cy="22765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Contaminated item movement - Surgery</a:t>
            </a:r>
          </a:p>
          <a:p>
            <a:pPr lvl="1"/>
            <a:r>
              <a:rPr lang="en-US" dirty="0" smtClean="0"/>
              <a:t>Separate from clean / sterile</a:t>
            </a:r>
          </a:p>
          <a:p>
            <a:pPr lvl="2"/>
            <a:r>
              <a:rPr lang="en-US" dirty="0" smtClean="0"/>
              <a:t>Elevator</a:t>
            </a:r>
          </a:p>
          <a:p>
            <a:pPr lvl="2"/>
            <a:r>
              <a:rPr lang="en-US" dirty="0" smtClean="0"/>
              <a:t>Hall / corridor</a:t>
            </a:r>
          </a:p>
          <a:p>
            <a:pPr lvl="2"/>
            <a:r>
              <a:rPr lang="en-US" dirty="0" smtClean="0"/>
              <a:t>Dumb </a:t>
            </a:r>
            <a:r>
              <a:rPr lang="en-US" dirty="0" smtClean="0"/>
              <a:t>waiter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Carts used for soiled items</a:t>
            </a:r>
          </a:p>
          <a:p>
            <a:pPr lvl="2"/>
            <a:r>
              <a:rPr lang="en-US" dirty="0" smtClean="0"/>
              <a:t>Must be decontaminated in cart washer</a:t>
            </a:r>
          </a:p>
          <a:p>
            <a:pPr lvl="2"/>
            <a:r>
              <a:rPr lang="en-US" dirty="0" smtClean="0"/>
              <a:t>Then can be used as case cart for </a:t>
            </a:r>
          </a:p>
          <a:p>
            <a:pPr lvl="2">
              <a:buNone/>
            </a:pPr>
            <a:r>
              <a:rPr lang="en-US" dirty="0" smtClean="0"/>
              <a:t>	Clean / sterile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411" y="3014802"/>
            <a:ext cx="2247900" cy="3606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Contaminated items – hospital departments</a:t>
            </a:r>
          </a:p>
          <a:p>
            <a:pPr lvl="1"/>
            <a:r>
              <a:rPr lang="en-US" dirty="0" smtClean="0"/>
              <a:t>Placed in holding area – Soiled Utility</a:t>
            </a:r>
          </a:p>
          <a:p>
            <a:pPr lvl="2"/>
            <a:r>
              <a:rPr lang="en-US" dirty="0" smtClean="0"/>
              <a:t>CS Tech assigned to go on scheduled “ROUNDS”</a:t>
            </a:r>
          </a:p>
          <a:p>
            <a:pPr lvl="3"/>
            <a:r>
              <a:rPr lang="en-US" dirty="0" smtClean="0"/>
              <a:t>Must be timely to prevent items sitting and shortages</a:t>
            </a:r>
          </a:p>
          <a:p>
            <a:pPr lvl="2"/>
            <a:endParaRPr lang="en-US" dirty="0" smtClean="0"/>
          </a:p>
          <a:p>
            <a:pPr lvl="3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968" y="3805615"/>
            <a:ext cx="2438400" cy="2006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used equipment is contaminated</a:t>
            </a:r>
          </a:p>
          <a:p>
            <a:pPr lvl="1"/>
            <a:r>
              <a:rPr lang="en-US" dirty="0" smtClean="0"/>
              <a:t>Handle as contaminated</a:t>
            </a:r>
          </a:p>
          <a:p>
            <a:pPr lvl="1"/>
            <a:r>
              <a:rPr lang="en-US" dirty="0" smtClean="0"/>
              <a:t>Transport requires protective </a:t>
            </a:r>
          </a:p>
          <a:p>
            <a:pPr lvl="2"/>
            <a:r>
              <a:rPr lang="en-US" dirty="0" smtClean="0"/>
              <a:t>Gown or coat </a:t>
            </a:r>
          </a:p>
          <a:p>
            <a:pPr lvl="2"/>
            <a:r>
              <a:rPr lang="en-US" dirty="0" smtClean="0"/>
              <a:t>Gloves</a:t>
            </a:r>
          </a:p>
          <a:p>
            <a:pPr lvl="3"/>
            <a:r>
              <a:rPr lang="en-US" dirty="0" smtClean="0"/>
              <a:t>Place on transport cart</a:t>
            </a:r>
          </a:p>
          <a:p>
            <a:pPr lvl="3"/>
            <a:r>
              <a:rPr lang="en-US" dirty="0" smtClean="0"/>
              <a:t>Remove gloves after handling</a:t>
            </a:r>
          </a:p>
          <a:p>
            <a:pPr lvl="3"/>
            <a:r>
              <a:rPr lang="en-US" dirty="0" smtClean="0"/>
              <a:t>Wash hands after removing gloves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999" y="3078679"/>
            <a:ext cx="2463800" cy="3289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If there is possible splashes, spills, aerosols</a:t>
            </a:r>
          </a:p>
          <a:p>
            <a:pPr lvl="2"/>
            <a:r>
              <a:rPr lang="en-US" dirty="0" smtClean="0"/>
              <a:t>Wear mask / goggles or face shield / mask</a:t>
            </a:r>
          </a:p>
          <a:p>
            <a:pPr lvl="2"/>
            <a:r>
              <a:rPr lang="en-US" dirty="0" smtClean="0"/>
              <a:t>Always use PPE according to OSHA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Maintain control of cart when moving</a:t>
            </a:r>
          </a:p>
          <a:p>
            <a:pPr lvl="2"/>
            <a:r>
              <a:rPr lang="en-US" dirty="0" smtClean="0"/>
              <a:t>Use care at corners</a:t>
            </a:r>
          </a:p>
          <a:p>
            <a:pPr lvl="3"/>
            <a:r>
              <a:rPr lang="en-US" dirty="0" smtClean="0"/>
              <a:t>Use corner mirrors if available</a:t>
            </a:r>
          </a:p>
          <a:p>
            <a:pPr lvl="2"/>
            <a:r>
              <a:rPr lang="en-US" dirty="0" smtClean="0"/>
              <a:t>Yield to </a:t>
            </a:r>
          </a:p>
          <a:p>
            <a:pPr lvl="3"/>
            <a:r>
              <a:rPr lang="en-US" dirty="0" smtClean="0"/>
              <a:t>Patients and visitors</a:t>
            </a:r>
          </a:p>
          <a:p>
            <a:pPr lvl="3"/>
            <a:r>
              <a:rPr lang="en-US" dirty="0" smtClean="0"/>
              <a:t>Patient stretchers and wheel chairs</a:t>
            </a:r>
          </a:p>
          <a:p>
            <a:pPr lvl="3"/>
            <a:r>
              <a:rPr lang="en-US" dirty="0" smtClean="0"/>
              <a:t>Not like this!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687" y="244870"/>
            <a:ext cx="2036698" cy="1355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738" y="2333168"/>
            <a:ext cx="1609647" cy="1609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913" y="4524918"/>
            <a:ext cx="2329649" cy="17927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575461" y="5701770"/>
            <a:ext cx="251445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1980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Education and Training</a:t>
            </a:r>
          </a:p>
          <a:p>
            <a:pPr lvl="1"/>
            <a:r>
              <a:rPr lang="en-US" dirty="0" smtClean="0"/>
              <a:t>YOU help keep infections down in patient care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Policies and Procedures</a:t>
            </a:r>
          </a:p>
          <a:p>
            <a:pPr lvl="2"/>
            <a:r>
              <a:rPr lang="en-US" dirty="0" smtClean="0"/>
              <a:t>Developed with other specialties </a:t>
            </a:r>
          </a:p>
          <a:p>
            <a:pPr lvl="3"/>
            <a:r>
              <a:rPr lang="en-US" dirty="0" smtClean="0"/>
              <a:t>Infection Control</a:t>
            </a:r>
          </a:p>
          <a:p>
            <a:pPr lvl="3"/>
            <a:r>
              <a:rPr lang="en-US" dirty="0" smtClean="0"/>
              <a:t>Hazardous Material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Recommended Practices from:</a:t>
            </a:r>
          </a:p>
          <a:p>
            <a:pPr lvl="3"/>
            <a:r>
              <a:rPr lang="en-US" dirty="0" smtClean="0"/>
              <a:t>AAMI</a:t>
            </a:r>
          </a:p>
          <a:p>
            <a:pPr lvl="3"/>
            <a:r>
              <a:rPr lang="en-US" dirty="0" smtClean="0"/>
              <a:t>OSHA</a:t>
            </a:r>
          </a:p>
          <a:p>
            <a:pPr lvl="3"/>
            <a:r>
              <a:rPr lang="en-US" dirty="0" smtClean="0"/>
              <a:t>AORN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Everyone who comes in contact with contamination must be knowledgeable –</a:t>
            </a:r>
          </a:p>
          <a:p>
            <a:pPr lvl="1"/>
            <a:r>
              <a:rPr lang="en-US" dirty="0" smtClean="0"/>
              <a:t>Continuing Education is important for everyone in healthcare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Transporting Soiled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Priorities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repare items so they won’t be damaged</a:t>
            </a:r>
          </a:p>
          <a:p>
            <a:pPr marL="971550" lvl="1" indent="-514350">
              <a:buNone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Don’t cross-contaminate the environment</a:t>
            </a:r>
          </a:p>
          <a:p>
            <a:pPr marL="1371600" lvl="2" indent="-514350"/>
            <a:r>
              <a:rPr lang="en-US" dirty="0" smtClean="0"/>
              <a:t>Between point-of-use and decontamination</a:t>
            </a:r>
          </a:p>
          <a:p>
            <a:pPr marL="1371600" lvl="2" indent="-514350">
              <a:buNone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Assure safety of everyone who might contact items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Sources of Contamination</a:t>
            </a:r>
          </a:p>
          <a:p>
            <a:pPr lvl="1"/>
            <a:r>
              <a:rPr lang="en-US" dirty="0" smtClean="0"/>
              <a:t>Surgery – the majority of items</a:t>
            </a:r>
          </a:p>
          <a:p>
            <a:pPr lvl="2"/>
            <a:r>
              <a:rPr lang="en-US" dirty="0" smtClean="0"/>
              <a:t>Central Service may be close to the Surgery </a:t>
            </a:r>
            <a:r>
              <a:rPr lang="en-US" dirty="0" smtClean="0"/>
              <a:t>Department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Other Departments</a:t>
            </a:r>
          </a:p>
          <a:p>
            <a:pPr lvl="2"/>
            <a:r>
              <a:rPr lang="en-US" dirty="0" smtClean="0"/>
              <a:t>Labor and Delivery</a:t>
            </a:r>
          </a:p>
          <a:p>
            <a:pPr lvl="2"/>
            <a:r>
              <a:rPr lang="en-US" dirty="0" smtClean="0"/>
              <a:t>Emergency Department</a:t>
            </a:r>
          </a:p>
          <a:p>
            <a:pPr lvl="2"/>
            <a:r>
              <a:rPr lang="en-US" dirty="0" smtClean="0"/>
              <a:t>Endoscopy</a:t>
            </a:r>
          </a:p>
          <a:p>
            <a:pPr lvl="2"/>
            <a:r>
              <a:rPr lang="en-US" dirty="0" smtClean="0"/>
              <a:t>Cardiac Catheterization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4691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Enclosed Carts </a:t>
            </a:r>
          </a:p>
          <a:p>
            <a:pPr lvl="2"/>
            <a:r>
              <a:rPr lang="en-US" dirty="0" smtClean="0"/>
              <a:t>Contain contaminated / soiled items</a:t>
            </a:r>
          </a:p>
          <a:p>
            <a:pPr lvl="3"/>
            <a:r>
              <a:rPr lang="en-US" dirty="0" smtClean="0"/>
              <a:t>Instruments</a:t>
            </a:r>
          </a:p>
          <a:p>
            <a:pPr lvl="3"/>
            <a:r>
              <a:rPr lang="en-US" dirty="0" smtClean="0"/>
              <a:t>Equipment</a:t>
            </a:r>
          </a:p>
          <a:p>
            <a:pPr lvl="2"/>
            <a:r>
              <a:rPr lang="en-US" dirty="0" smtClean="0"/>
              <a:t>Placed in designated area </a:t>
            </a:r>
          </a:p>
          <a:p>
            <a:pPr lvl="3"/>
            <a:r>
              <a:rPr lang="en-US" dirty="0" smtClean="0"/>
              <a:t>Waiting to be returned to decontamination</a:t>
            </a:r>
          </a:p>
          <a:p>
            <a:pPr lvl="3"/>
            <a:r>
              <a:rPr lang="en-US" dirty="0" smtClean="0"/>
              <a:t>Designated </a:t>
            </a:r>
            <a:r>
              <a:rPr lang="en-US" dirty="0" err="1" smtClean="0"/>
              <a:t>Biohazardous</a:t>
            </a:r>
            <a:r>
              <a:rPr lang="en-US" dirty="0" smtClean="0"/>
              <a:t> area</a:t>
            </a:r>
          </a:p>
          <a:p>
            <a:pPr lvl="3"/>
            <a:r>
              <a:rPr lang="en-US" dirty="0" smtClean="0"/>
              <a:t>Soiled Utility in pat. Care area</a:t>
            </a:r>
          </a:p>
          <a:p>
            <a:pPr lvl="2"/>
            <a:r>
              <a:rPr lang="en-US" dirty="0" smtClean="0"/>
              <a:t>Return to Decontamination</a:t>
            </a:r>
          </a:p>
          <a:p>
            <a:pPr lvl="3"/>
            <a:r>
              <a:rPr lang="en-US" dirty="0" smtClean="0"/>
              <a:t>Via direct connection (</a:t>
            </a:r>
            <a:r>
              <a:rPr lang="en-US" b="1" i="1" dirty="0" smtClean="0"/>
              <a:t>for contaminated items only</a:t>
            </a:r>
            <a:r>
              <a:rPr lang="en-US" dirty="0" smtClean="0"/>
              <a:t>)</a:t>
            </a:r>
          </a:p>
          <a:p>
            <a:pPr lvl="4"/>
            <a:r>
              <a:rPr lang="en-US" dirty="0" smtClean="0"/>
              <a:t>Hallway</a:t>
            </a:r>
          </a:p>
          <a:p>
            <a:pPr lvl="4"/>
            <a:r>
              <a:rPr lang="en-US" dirty="0" smtClean="0"/>
              <a:t>Elevator</a:t>
            </a:r>
          </a:p>
          <a:p>
            <a:pPr lvl="4"/>
            <a:r>
              <a:rPr lang="en-US" dirty="0" smtClean="0"/>
              <a:t>Dumb waiter</a:t>
            </a:r>
          </a:p>
          <a:p>
            <a:pPr lvl="3"/>
            <a:r>
              <a:rPr lang="en-US" dirty="0" smtClean="0"/>
              <a:t>By CS staff or user staff</a:t>
            </a:r>
          </a:p>
          <a:p>
            <a:pPr lvl="4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770" y="1600200"/>
            <a:ext cx="2480709" cy="1933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859" y="5058686"/>
            <a:ext cx="2007087" cy="1799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330" y="3777422"/>
            <a:ext cx="740996" cy="769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Point-of-use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Why?</a:t>
            </a:r>
          </a:p>
          <a:p>
            <a:pPr lvl="2"/>
            <a:r>
              <a:rPr lang="en-US" dirty="0" smtClean="0"/>
              <a:t>Helps prolong life of instruments</a:t>
            </a:r>
          </a:p>
          <a:p>
            <a:pPr lvl="3"/>
            <a:r>
              <a:rPr lang="en-US" dirty="0" smtClean="0"/>
              <a:t>Blood / saline damage </a:t>
            </a:r>
            <a:r>
              <a:rPr lang="en-US" dirty="0" smtClean="0"/>
              <a:t>finish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Dried on debris harder to remove</a:t>
            </a:r>
          </a:p>
          <a:p>
            <a:pPr lvl="3"/>
            <a:r>
              <a:rPr lang="en-US" dirty="0" smtClean="0"/>
              <a:t>Keep moist</a:t>
            </a:r>
          </a:p>
          <a:p>
            <a:pPr lvl="3"/>
            <a:r>
              <a:rPr lang="en-US" dirty="0" smtClean="0"/>
              <a:t>Takes more time in decontamination</a:t>
            </a:r>
          </a:p>
          <a:p>
            <a:pPr lvl="4"/>
            <a:r>
              <a:rPr lang="en-US" dirty="0" smtClean="0"/>
              <a:t>Can delay return to surgery</a:t>
            </a:r>
          </a:p>
          <a:p>
            <a:pPr lvl="3"/>
            <a:r>
              <a:rPr lang="en-US" dirty="0" smtClean="0"/>
              <a:t>Everyone’s responsibility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899" y="1394494"/>
            <a:ext cx="2550901" cy="1869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796" y="4173822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Guidelines</a:t>
            </a:r>
          </a:p>
          <a:p>
            <a:pPr lvl="1"/>
            <a:r>
              <a:rPr lang="en-US" dirty="0" smtClean="0"/>
              <a:t>Remove gross soil</a:t>
            </a:r>
          </a:p>
          <a:p>
            <a:pPr lvl="2"/>
            <a:r>
              <a:rPr lang="en-US" dirty="0" smtClean="0"/>
              <a:t>Immediately after use</a:t>
            </a:r>
          </a:p>
          <a:p>
            <a:pPr lvl="2"/>
            <a:r>
              <a:rPr lang="en-US" dirty="0" smtClean="0"/>
              <a:t>Follow manufacturer’s instructions</a:t>
            </a:r>
          </a:p>
          <a:p>
            <a:pPr lvl="3"/>
            <a:r>
              <a:rPr lang="en-US" dirty="0" err="1" smtClean="0"/>
              <a:t>Ie</a:t>
            </a:r>
            <a:r>
              <a:rPr lang="en-US" dirty="0" smtClean="0"/>
              <a:t>. Endoscope needs fluid suctions through channels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Keep them moist</a:t>
            </a:r>
          </a:p>
          <a:p>
            <a:pPr lvl="2"/>
            <a:r>
              <a:rPr lang="en-US" dirty="0" smtClean="0"/>
              <a:t>Enzyme spray</a:t>
            </a:r>
          </a:p>
          <a:p>
            <a:pPr lvl="2"/>
            <a:r>
              <a:rPr lang="en-US" dirty="0" smtClean="0"/>
              <a:t>Moist towel covering	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318000"/>
            <a:ext cx="32004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091" y="1600200"/>
            <a:ext cx="2282709" cy="16305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276668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Soaking in enzyme solution or water</a:t>
            </a:r>
          </a:p>
          <a:p>
            <a:pPr lvl="3"/>
            <a:r>
              <a:rPr lang="en-US" dirty="0" smtClean="0"/>
              <a:t>Only for short periods of time</a:t>
            </a:r>
          </a:p>
          <a:p>
            <a:pPr lvl="3"/>
            <a:r>
              <a:rPr lang="en-US" dirty="0" smtClean="0"/>
              <a:t>Solution removed before transport</a:t>
            </a:r>
          </a:p>
          <a:p>
            <a:pPr lvl="4"/>
            <a:r>
              <a:rPr lang="en-US" dirty="0" smtClean="0"/>
              <a:t>Reduces risk of spilling / splashing</a:t>
            </a:r>
          </a:p>
          <a:p>
            <a:pPr lvl="2"/>
            <a:r>
              <a:rPr lang="en-US" dirty="0" smtClean="0"/>
              <a:t>Instruments</a:t>
            </a:r>
          </a:p>
          <a:p>
            <a:pPr lvl="3"/>
            <a:r>
              <a:rPr lang="en-US" dirty="0" smtClean="0"/>
              <a:t>Should be open – hinges / box </a:t>
            </a:r>
            <a:r>
              <a:rPr lang="en-US" dirty="0" smtClean="0"/>
              <a:t>locks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Remove </a:t>
            </a:r>
            <a:r>
              <a:rPr lang="en-US" dirty="0" smtClean="0"/>
              <a:t>disposable </a:t>
            </a:r>
            <a:r>
              <a:rPr lang="en-US" dirty="0" smtClean="0"/>
              <a:t>components</a:t>
            </a:r>
          </a:p>
          <a:p>
            <a:pPr lvl="2"/>
            <a:r>
              <a:rPr lang="en-US" dirty="0" smtClean="0"/>
              <a:t>Remove blades</a:t>
            </a:r>
          </a:p>
          <a:p>
            <a:pPr lvl="3"/>
            <a:r>
              <a:rPr lang="en-US" dirty="0" smtClean="0"/>
              <a:t>Put in sharps container</a:t>
            </a:r>
          </a:p>
          <a:p>
            <a:pPr lvl="3"/>
            <a:r>
              <a:rPr lang="en-US" dirty="0" smtClean="0"/>
              <a:t>Reduces injury from “sharps”</a:t>
            </a:r>
          </a:p>
          <a:p>
            <a:pPr lvl="2"/>
            <a:r>
              <a:rPr lang="en-US" dirty="0" smtClean="0"/>
              <a:t>Discard disposable components</a:t>
            </a:r>
          </a:p>
          <a:p>
            <a:pPr lvl="3"/>
            <a:r>
              <a:rPr lang="en-US" dirty="0" smtClean="0"/>
              <a:t>Reduces items transported</a:t>
            </a:r>
          </a:p>
          <a:p>
            <a:pPr lvl="3"/>
            <a:r>
              <a:rPr lang="en-US" dirty="0" smtClean="0"/>
              <a:t>Care to protect </a:t>
            </a:r>
            <a:r>
              <a:rPr lang="en-US" dirty="0" err="1" smtClean="0"/>
              <a:t>reusables</a:t>
            </a:r>
            <a:r>
              <a:rPr lang="en-US" dirty="0" smtClean="0"/>
              <a:t> –</a:t>
            </a:r>
          </a:p>
          <a:p>
            <a:pPr lvl="4"/>
            <a:r>
              <a:rPr lang="en-US" dirty="0" smtClean="0"/>
              <a:t>Towel clamps on drapes</a:t>
            </a:r>
          </a:p>
          <a:p>
            <a:pPr lvl="3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757" y="4100303"/>
            <a:ext cx="2106559" cy="25563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Separate reusable linen</a:t>
            </a:r>
          </a:p>
          <a:p>
            <a:pPr lvl="2"/>
            <a:r>
              <a:rPr lang="en-US" dirty="0" smtClean="0"/>
              <a:t>Placed into linen bag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Empty fluid from containers</a:t>
            </a:r>
          </a:p>
          <a:p>
            <a:pPr lvl="2"/>
            <a:r>
              <a:rPr lang="en-US" dirty="0" err="1" smtClean="0"/>
              <a:t>Ie</a:t>
            </a:r>
            <a:r>
              <a:rPr lang="en-US" dirty="0" smtClean="0"/>
              <a:t>. suction </a:t>
            </a:r>
            <a:r>
              <a:rPr lang="en-US" dirty="0" err="1" smtClean="0"/>
              <a:t>cannister</a:t>
            </a:r>
            <a:r>
              <a:rPr lang="en-US" dirty="0" smtClean="0"/>
              <a:t> with blood</a:t>
            </a:r>
          </a:p>
          <a:p>
            <a:pPr lvl="2"/>
            <a:r>
              <a:rPr lang="en-US" dirty="0" smtClean="0"/>
              <a:t>Should go down flushed hopper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Separate reusable sharps</a:t>
            </a:r>
          </a:p>
          <a:p>
            <a:pPr lvl="2"/>
            <a:r>
              <a:rPr lang="en-US" dirty="0" smtClean="0"/>
              <a:t>Put in separate container</a:t>
            </a:r>
          </a:p>
          <a:p>
            <a:pPr lvl="3"/>
            <a:r>
              <a:rPr lang="en-US" dirty="0" smtClean="0"/>
              <a:t>Reduces risk of injury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469" y="2374587"/>
            <a:ext cx="1718240" cy="2273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393" y="4647951"/>
            <a:ext cx="2778316" cy="2073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809" y="1417638"/>
            <a:ext cx="1183659" cy="12768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Keep items together</a:t>
            </a:r>
          </a:p>
          <a:p>
            <a:pPr lvl="2"/>
            <a:r>
              <a:rPr lang="en-US" dirty="0" smtClean="0"/>
              <a:t>Separating sets or parts increases risk of loss</a:t>
            </a:r>
          </a:p>
          <a:p>
            <a:pPr lvl="2"/>
            <a:r>
              <a:rPr lang="en-US" dirty="0" smtClean="0"/>
              <a:t>Increases time to reassemble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Alert re. repair needs</a:t>
            </a:r>
          </a:p>
          <a:p>
            <a:pPr lvl="2"/>
            <a:r>
              <a:rPr lang="en-US" dirty="0" smtClean="0"/>
              <a:t>Tag instruments for repair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600" y="3713163"/>
            <a:ext cx="3378200" cy="2413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384</TotalTime>
  <Words>598</Words>
  <Application>Microsoft Macintosh PowerPoint</Application>
  <PresentationFormat>On-screen Show (4:3)</PresentationFormat>
  <Paragraphs>152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Origin</vt:lpstr>
      <vt:lpstr>Decontamination: Point of Use Preparation and Transport</vt:lpstr>
      <vt:lpstr>Transporting Soiled Items</vt:lpstr>
      <vt:lpstr>Slide 3</vt:lpstr>
      <vt:lpstr>Slide 4</vt:lpstr>
      <vt:lpstr>Point-of-use Preparation</vt:lpstr>
      <vt:lpstr>Slide 6</vt:lpstr>
      <vt:lpstr>Slide 7</vt:lpstr>
      <vt:lpstr>Slide 8</vt:lpstr>
      <vt:lpstr>Slide 9</vt:lpstr>
      <vt:lpstr>Transport of Soiled Items</vt:lpstr>
      <vt:lpstr>Slide 11</vt:lpstr>
      <vt:lpstr>Slide 12</vt:lpstr>
      <vt:lpstr>Slide 13</vt:lpstr>
      <vt:lpstr>Safety</vt:lpstr>
      <vt:lpstr>Slide 15</vt:lpstr>
      <vt:lpstr>Slide 16</vt:lpstr>
    </vt:vector>
  </TitlesOfParts>
  <Company>Renton technical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Decontamination: Point of Use Preparation and Transport</dc:title>
  <dc:creator>Thurston</dc:creator>
  <cp:lastModifiedBy>Thurston</cp:lastModifiedBy>
  <cp:revision>2</cp:revision>
  <dcterms:created xsi:type="dcterms:W3CDTF">2013-01-16T20:40:20Z</dcterms:created>
  <dcterms:modified xsi:type="dcterms:W3CDTF">2013-01-16T20:51:21Z</dcterms:modified>
</cp:coreProperties>
</file>