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7" r:id="rId11"/>
    <p:sldId id="266" r:id="rId12"/>
    <p:sldId id="269"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8/13/2018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8/13/2018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8/13/2018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8/13/2018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8/13/2018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8/13/2018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8/13/2018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8/13/2018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8/13/2018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8/13/2018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8/13/2018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8/13/2018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8/13/2018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8/13/2018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8/13/2018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8/13/2018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8/13/2018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8/13/2018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amazon.com/s/ref=nb_sb_noss_2?url=search-alias%3Daps&amp;field-keywords=smartphone+tripo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5675" y="3928772"/>
            <a:ext cx="4728950" cy="1860551"/>
          </a:xfrm>
        </p:spPr>
        <p:txBody>
          <a:bodyPr/>
          <a:lstStyle/>
          <a:p>
            <a:r>
              <a:rPr lang="en-US" sz="2800" dirty="0" smtClean="0"/>
              <a:t>         </a:t>
            </a:r>
            <a:r>
              <a:rPr lang="en-US" sz="3600" b="1" dirty="0" smtClean="0"/>
              <a:t>FILM 1 </a:t>
            </a:r>
            <a:br>
              <a:rPr lang="en-US" sz="3600" b="1" dirty="0" smtClean="0"/>
            </a:br>
            <a:r>
              <a:rPr lang="en-US" sz="3600" b="1" dirty="0" smtClean="0"/>
              <a:t>    </a:t>
            </a:r>
            <a:r>
              <a:rPr lang="en-US" sz="3600" b="1" dirty="0" smtClean="0"/>
              <a:t>2018-2019</a:t>
            </a:r>
            <a:r>
              <a:rPr lang="en-US" sz="2800" b="1" dirty="0" smtClean="0"/>
              <a:t/>
            </a:r>
            <a:br>
              <a:rPr lang="en-US" sz="2800" b="1" dirty="0" smtClean="0"/>
            </a:br>
            <a:r>
              <a:rPr lang="en-US" sz="2800" b="1" dirty="0"/>
              <a:t> </a:t>
            </a:r>
            <a:r>
              <a:rPr lang="en-US" sz="2800" b="1" dirty="0" smtClean="0"/>
              <a:t>       </a:t>
            </a:r>
            <a:br>
              <a:rPr lang="en-US" sz="2800" b="1" dirty="0" smtClean="0"/>
            </a:br>
            <a:r>
              <a:rPr lang="en-US" sz="2800" b="1" dirty="0" smtClean="0"/>
              <a:t>Mr. Hengge /</a:t>
            </a:r>
            <a:br>
              <a:rPr lang="en-US" sz="2800" b="1" dirty="0" smtClean="0"/>
            </a:br>
            <a:r>
              <a:rPr lang="en-US" sz="2800" b="1" dirty="0"/>
              <a:t> </a:t>
            </a:r>
            <a:r>
              <a:rPr lang="en-US" sz="2800" b="1" dirty="0" smtClean="0"/>
              <a:t>      Mrs. Schrager</a:t>
            </a:r>
            <a:endParaRPr lang="en-US"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91281">
            <a:off x="1085799" y="1181343"/>
            <a:ext cx="3037781" cy="22783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8806">
            <a:off x="7458057" y="3502430"/>
            <a:ext cx="3560836" cy="22650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1228">
            <a:off x="6340436" y="871848"/>
            <a:ext cx="3839477" cy="23077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85679">
            <a:off x="940652" y="887104"/>
            <a:ext cx="4382974" cy="248753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92197">
            <a:off x="848930" y="4265702"/>
            <a:ext cx="2741671" cy="1372028"/>
          </a:xfrm>
          <a:prstGeom prst="rect">
            <a:avLst/>
          </a:prstGeom>
        </p:spPr>
      </p:pic>
    </p:spTree>
    <p:extLst>
      <p:ext uri="{BB962C8B-B14F-4D97-AF65-F5344CB8AC3E}">
        <p14:creationId xmlns:p14="http://schemas.microsoft.com/office/powerpoint/2010/main" val="997533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506437" y="759655"/>
            <a:ext cx="11437033" cy="4647426"/>
          </a:xfrm>
          <a:prstGeom prst="rect">
            <a:avLst/>
          </a:prstGeom>
          <a:solidFill>
            <a:schemeClr val="accent6">
              <a:lumMod val="40000"/>
              <a:lumOff val="60000"/>
            </a:schemeClr>
          </a:solidFill>
        </p:spPr>
        <p:txBody>
          <a:bodyPr wrap="square">
            <a:spAutoFit/>
          </a:bodyPr>
          <a:lstStyle/>
          <a:p>
            <a:pPr lvl="0" algn="ctr"/>
            <a:r>
              <a:rPr lang="en-US" sz="3200" b="1" u="sng" dirty="0" smtClean="0">
                <a:solidFill>
                  <a:schemeClr val="tx2">
                    <a:lumMod val="60000"/>
                    <a:lumOff val="40000"/>
                  </a:schemeClr>
                </a:solidFill>
              </a:rPr>
              <a:t>FILM 1 SUPPLIES LIST</a:t>
            </a:r>
          </a:p>
          <a:p>
            <a:pPr lvl="0"/>
            <a:endParaRPr lang="en-US" sz="2400" b="1" dirty="0">
              <a:solidFill>
                <a:prstClr val="black"/>
              </a:solidFill>
            </a:endParaRPr>
          </a:p>
          <a:p>
            <a:pPr lvl="0"/>
            <a:r>
              <a:rPr lang="en-US" sz="2400" b="1" dirty="0" smtClean="0">
                <a:solidFill>
                  <a:prstClr val="black"/>
                </a:solidFill>
              </a:rPr>
              <a:t>The </a:t>
            </a:r>
            <a:r>
              <a:rPr lang="en-US" sz="2400" b="1" dirty="0">
                <a:solidFill>
                  <a:prstClr val="black"/>
                </a:solidFill>
              </a:rPr>
              <a:t>following supplies are </a:t>
            </a:r>
            <a:r>
              <a:rPr lang="en-US" sz="2400" b="1" i="1" u="sng" dirty="0">
                <a:solidFill>
                  <a:prstClr val="black"/>
                </a:solidFill>
              </a:rPr>
              <a:t>required:</a:t>
            </a:r>
          </a:p>
          <a:p>
            <a:pPr lvl="0"/>
            <a:endParaRPr lang="en-US" sz="2400" dirty="0">
              <a:solidFill>
                <a:prstClr val="black"/>
              </a:solidFill>
            </a:endParaRPr>
          </a:p>
          <a:p>
            <a:pPr marL="285750" lvl="0" indent="-285750">
              <a:buFont typeface="Arial" panose="020B0604020202020204" pitchFamily="34" charset="0"/>
              <a:buChar char="•"/>
            </a:pPr>
            <a:r>
              <a:rPr lang="en-US" sz="2400" dirty="0">
                <a:solidFill>
                  <a:prstClr val="black"/>
                </a:solidFill>
              </a:rPr>
              <a:t>A dedicated notebook for Film 1 – preferably  3-prong with plenty of</a:t>
            </a:r>
          </a:p>
          <a:p>
            <a:pPr lvl="0"/>
            <a:r>
              <a:rPr lang="en-US" sz="2400" dirty="0">
                <a:solidFill>
                  <a:prstClr val="black"/>
                </a:solidFill>
              </a:rPr>
              <a:t> loose-leaf paper for notes and pockets. </a:t>
            </a:r>
          </a:p>
          <a:p>
            <a:pPr lvl="0"/>
            <a:endParaRPr lang="en-US" sz="2400" dirty="0">
              <a:solidFill>
                <a:prstClr val="black"/>
              </a:solidFill>
            </a:endParaRPr>
          </a:p>
          <a:p>
            <a:pPr marL="285750" lvl="0" indent="-285750">
              <a:buFont typeface="Arial" panose="020B0604020202020204" pitchFamily="34" charset="0"/>
              <a:buChar char="•"/>
            </a:pPr>
            <a:r>
              <a:rPr lang="en-US" sz="2400" dirty="0">
                <a:solidFill>
                  <a:prstClr val="black"/>
                </a:solidFill>
              </a:rPr>
              <a:t>Pen/ pencil</a:t>
            </a:r>
          </a:p>
          <a:p>
            <a:pPr marL="285750" lvl="0" indent="-285750">
              <a:buFont typeface="Arial" panose="020B0604020202020204" pitchFamily="34" charset="0"/>
              <a:buChar char="•"/>
            </a:pPr>
            <a:endParaRPr lang="en-US" sz="2400" dirty="0">
              <a:solidFill>
                <a:prstClr val="black"/>
              </a:solidFill>
            </a:endParaRPr>
          </a:p>
          <a:p>
            <a:pPr marL="285750" lvl="0" indent="-285750">
              <a:buFont typeface="Arial" panose="020B0604020202020204" pitchFamily="34" charset="0"/>
              <a:buChar char="•"/>
            </a:pPr>
            <a:r>
              <a:rPr lang="en-US" sz="2400" dirty="0" smtClean="0">
                <a:solidFill>
                  <a:prstClr val="black"/>
                </a:solidFill>
              </a:rPr>
              <a:t> Google Drive and/or USB </a:t>
            </a:r>
            <a:r>
              <a:rPr lang="en-US" sz="2400" dirty="0">
                <a:solidFill>
                  <a:prstClr val="black"/>
                </a:solidFill>
              </a:rPr>
              <a:t>drive with adequate storage </a:t>
            </a:r>
            <a:r>
              <a:rPr lang="en-US" sz="2400" dirty="0" smtClean="0">
                <a:solidFill>
                  <a:prstClr val="black"/>
                </a:solidFill>
              </a:rPr>
              <a:t>(16GB </a:t>
            </a:r>
            <a:r>
              <a:rPr lang="en-US" sz="2400" dirty="0">
                <a:solidFill>
                  <a:prstClr val="black"/>
                </a:solidFill>
              </a:rPr>
              <a:t>minimum recommended)</a:t>
            </a:r>
          </a:p>
          <a:p>
            <a:pPr lvl="0"/>
            <a:endParaRPr lang="en-US" sz="2400" dirty="0">
              <a:solidFill>
                <a:prstClr val="black"/>
              </a:solidFill>
            </a:endParaRPr>
          </a:p>
        </p:txBody>
      </p:sp>
    </p:spTree>
    <p:extLst>
      <p:ext uri="{BB962C8B-B14F-4D97-AF65-F5344CB8AC3E}">
        <p14:creationId xmlns:p14="http://schemas.microsoft.com/office/powerpoint/2010/main" val="1789545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612222" y="258020"/>
            <a:ext cx="9516516" cy="6278642"/>
          </a:xfrm>
          <a:prstGeom prst="rect">
            <a:avLst/>
          </a:prstGeom>
        </p:spPr>
        <p:txBody>
          <a:bodyPr wrap="square">
            <a:spAutoFit/>
          </a:bodyPr>
          <a:lstStyle/>
          <a:p>
            <a:pPr lvl="0"/>
            <a:r>
              <a:rPr lang="en-US" sz="4000" b="1" dirty="0">
                <a:solidFill>
                  <a:prstClr val="black"/>
                </a:solidFill>
              </a:rPr>
              <a:t>The following supplies are </a:t>
            </a:r>
            <a:r>
              <a:rPr lang="en-US" sz="4000" b="1" i="1" u="sng" dirty="0" smtClean="0">
                <a:solidFill>
                  <a:prstClr val="black"/>
                </a:solidFill>
              </a:rPr>
              <a:t>required as of 2018-2019:</a:t>
            </a:r>
          </a:p>
          <a:p>
            <a:pPr lvl="0"/>
            <a:endParaRPr lang="en-US" sz="2400" b="1" i="1" u="sng" dirty="0">
              <a:solidFill>
                <a:prstClr val="black"/>
              </a:solidFill>
            </a:endParaRPr>
          </a:p>
          <a:p>
            <a:pPr marL="285750" lvl="0" indent="-285750">
              <a:buFont typeface="Arial" panose="020B0604020202020204" pitchFamily="34" charset="0"/>
              <a:buChar char="•"/>
            </a:pPr>
            <a:r>
              <a:rPr lang="en-US" sz="2000" b="1" dirty="0" smtClean="0">
                <a:solidFill>
                  <a:prstClr val="black"/>
                </a:solidFill>
              </a:rPr>
              <a:t>Smartphone or digital camera (iPhone / Samsung Galaxy)</a:t>
            </a:r>
          </a:p>
          <a:p>
            <a:pPr lvl="0"/>
            <a:endParaRPr lang="en-US" sz="2000" b="1" dirty="0" smtClean="0">
              <a:solidFill>
                <a:prstClr val="black"/>
              </a:solidFill>
            </a:endParaRPr>
          </a:p>
          <a:p>
            <a:pPr marL="285750" lvl="0" indent="-285750">
              <a:buFont typeface="Arial" panose="020B0604020202020204" pitchFamily="34" charset="0"/>
              <a:buChar char="•"/>
            </a:pPr>
            <a:r>
              <a:rPr lang="en-US" sz="2000" b="1" dirty="0" smtClean="0">
                <a:solidFill>
                  <a:prstClr val="black"/>
                </a:solidFill>
              </a:rPr>
              <a:t>Always have you Smart phone charging cable at ALL TIMES!!!</a:t>
            </a:r>
          </a:p>
          <a:p>
            <a:pPr marL="285750" lvl="0" indent="-285750">
              <a:buFont typeface="Arial" panose="020B0604020202020204" pitchFamily="34" charset="0"/>
              <a:buChar char="•"/>
            </a:pPr>
            <a:endParaRPr lang="en-US" sz="2000" b="1" dirty="0">
              <a:solidFill>
                <a:prstClr val="black"/>
              </a:solidFill>
            </a:endParaRPr>
          </a:p>
          <a:p>
            <a:pPr marL="285750" lvl="0" indent="-285750">
              <a:buFont typeface="Arial" panose="020B0604020202020204" pitchFamily="34" charset="0"/>
              <a:buChar char="•"/>
            </a:pPr>
            <a:r>
              <a:rPr lang="en-US" sz="2000" b="1" dirty="0" smtClean="0">
                <a:solidFill>
                  <a:prstClr val="black"/>
                </a:solidFill>
              </a:rPr>
              <a:t>Tripod </a:t>
            </a:r>
          </a:p>
          <a:p>
            <a:pPr lvl="0"/>
            <a:r>
              <a:rPr lang="en-US" sz="2000" b="1" dirty="0" smtClean="0">
                <a:solidFill>
                  <a:srgbClr val="FF0000"/>
                </a:solidFill>
                <a:hlinkClick r:id="rId2"/>
              </a:rPr>
              <a:t>http://www.amazon.com/s/ref=nb_sb_noss_2?url=search-alias%3Daps&amp;field-keywords=smartphone+tripod</a:t>
            </a:r>
            <a:endParaRPr lang="en-US" sz="2000" b="1" dirty="0" smtClean="0">
              <a:solidFill>
                <a:srgbClr val="FF0000"/>
              </a:solidFill>
            </a:endParaRPr>
          </a:p>
          <a:p>
            <a:pPr marL="285750" lvl="0" indent="-285750">
              <a:buFont typeface="Arial" panose="020B0604020202020204" pitchFamily="34" charset="0"/>
              <a:buChar char="•"/>
            </a:pPr>
            <a:endParaRPr lang="en-US" sz="2000" b="1" dirty="0">
              <a:solidFill>
                <a:prstClr val="black"/>
              </a:solidFill>
            </a:endParaRPr>
          </a:p>
          <a:p>
            <a:pPr marL="285750" lvl="0" indent="-285750">
              <a:buFont typeface="Arial" panose="020B0604020202020204" pitchFamily="34" charset="0"/>
              <a:buChar char="•"/>
            </a:pPr>
            <a:r>
              <a:rPr lang="en-US" sz="2000" b="1" dirty="0" smtClean="0">
                <a:solidFill>
                  <a:prstClr val="black"/>
                </a:solidFill>
              </a:rPr>
              <a:t>Personal headphones (1/8 in. stereo jack for input)</a:t>
            </a:r>
          </a:p>
          <a:p>
            <a:pPr lvl="0"/>
            <a:endParaRPr lang="en-US" sz="2000" b="1" dirty="0" smtClean="0">
              <a:solidFill>
                <a:prstClr val="black"/>
              </a:solidFill>
            </a:endParaRPr>
          </a:p>
          <a:p>
            <a:pPr marL="285750" lvl="0" indent="-285750">
              <a:buFont typeface="Arial" panose="020B0604020202020204" pitchFamily="34" charset="0"/>
              <a:buChar char="•"/>
            </a:pPr>
            <a:r>
              <a:rPr lang="en-US" sz="2000" b="1" dirty="0" smtClean="0">
                <a:solidFill>
                  <a:prstClr val="black"/>
                </a:solidFill>
              </a:rPr>
              <a:t>ALL PROPERTY MUST BE LABLED WITH THE STUDENT’S NAME AND PERIOD!! WE WILL STORE THE ITEMS, BUT YOU ARE RESPONSIBLE FOR PUTTING THE ITEMS IN THE PROPER PLACE!!! ANY LOST ITEMS ARE THE OWNERS RESPONSIBILITY!!</a:t>
            </a:r>
          </a:p>
          <a:p>
            <a:pPr marL="285750" lvl="0" indent="-285750">
              <a:buFont typeface="Arial" panose="020B0604020202020204" pitchFamily="34" charset="0"/>
              <a:buChar char="•"/>
            </a:pPr>
            <a:endParaRPr lang="en-US" sz="2000" b="1" dirty="0">
              <a:solidFill>
                <a:prstClr val="black"/>
              </a:solidFill>
            </a:endParaRPr>
          </a:p>
          <a:p>
            <a:pPr lvl="0"/>
            <a:endParaRPr lang="en-US" dirty="0">
              <a:solidFill>
                <a:prstClr val="black"/>
              </a:solidFill>
            </a:endParaRPr>
          </a:p>
        </p:txBody>
      </p:sp>
    </p:spTree>
    <p:extLst>
      <p:ext uri="{BB962C8B-B14F-4D97-AF65-F5344CB8AC3E}">
        <p14:creationId xmlns:p14="http://schemas.microsoft.com/office/powerpoint/2010/main" val="2062565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97876" y="450166"/>
            <a:ext cx="3294185" cy="4862870"/>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smtClean="0"/>
              <a:t> </a:t>
            </a:r>
          </a:p>
          <a:p>
            <a:r>
              <a:rPr lang="en-US" sz="3200" b="1" u="sng" dirty="0" smtClean="0"/>
              <a:t>Class </a:t>
            </a:r>
            <a:r>
              <a:rPr lang="en-US" sz="3200" b="1" u="sng" dirty="0" err="1"/>
              <a:t>W</a:t>
            </a:r>
            <a:r>
              <a:rPr lang="en-US" sz="3200" b="1" u="sng" dirty="0" err="1" smtClean="0"/>
              <a:t>ishlist</a:t>
            </a:r>
            <a:endParaRPr lang="en-US" sz="3200" b="1" u="sng" dirty="0" smtClean="0"/>
          </a:p>
          <a:p>
            <a:endParaRPr lang="en-US" sz="2800" dirty="0"/>
          </a:p>
          <a:p>
            <a:pPr marL="285750" indent="-285750">
              <a:buFont typeface="Wingdings" panose="05000000000000000000" pitchFamily="2" charset="2"/>
              <a:buChar char="§"/>
            </a:pPr>
            <a:r>
              <a:rPr lang="en-US" sz="2800" dirty="0" smtClean="0"/>
              <a:t>Magic erasers</a:t>
            </a:r>
          </a:p>
          <a:p>
            <a:pPr marL="285750" indent="-285750">
              <a:buFont typeface="Wingdings" panose="05000000000000000000" pitchFamily="2" charset="2"/>
              <a:buChar char="§"/>
            </a:pPr>
            <a:endParaRPr lang="en-US" sz="2800" dirty="0"/>
          </a:p>
          <a:p>
            <a:pPr marL="285750" indent="-285750">
              <a:buFont typeface="Wingdings" panose="05000000000000000000" pitchFamily="2" charset="2"/>
              <a:buChar char="§"/>
            </a:pPr>
            <a:r>
              <a:rPr lang="en-US" sz="2800" dirty="0" smtClean="0"/>
              <a:t>Facial tissue</a:t>
            </a:r>
          </a:p>
          <a:p>
            <a:endParaRPr lang="en-US" sz="2800" dirty="0"/>
          </a:p>
          <a:p>
            <a:pPr marL="285750" indent="-285750">
              <a:buFont typeface="Wingdings" panose="05000000000000000000" pitchFamily="2" charset="2"/>
              <a:buChar char="§"/>
            </a:pPr>
            <a:r>
              <a:rPr lang="en-US" sz="2800" dirty="0" smtClean="0"/>
              <a:t>Hand sanitizer</a:t>
            </a:r>
          </a:p>
          <a:p>
            <a:pPr marL="285750" indent="-285750">
              <a:buFont typeface="Wingdings" panose="05000000000000000000" pitchFamily="2" charset="2"/>
              <a:buChar char="§"/>
            </a:pPr>
            <a:endParaRPr lang="en-US" sz="2800" dirty="0"/>
          </a:p>
          <a:p>
            <a:pPr marL="285750" indent="-285750">
              <a:buFont typeface="Wingdings" panose="05000000000000000000" pitchFamily="2" charset="2"/>
              <a:buChar char="§"/>
            </a:pPr>
            <a:r>
              <a:rPr lang="en-US" sz="2800" dirty="0" smtClean="0"/>
              <a:t>Swiffer refills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4" name="TextBox 3"/>
          <p:cNvSpPr txBox="1"/>
          <p:nvPr/>
        </p:nvSpPr>
        <p:spPr>
          <a:xfrm>
            <a:off x="4372708" y="1158052"/>
            <a:ext cx="562689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We accept donated items to help build our program. Technology materials such as USB drives, cables, cords, tripods, CD-ROMS, etc., are always in demand. Items submitted can be used, but in good working condition.</a:t>
            </a:r>
          </a:p>
          <a:p>
            <a:r>
              <a:rPr lang="en-US" sz="2400" dirty="0" smtClean="0"/>
              <a:t>   We will graciously accept  </a:t>
            </a:r>
          </a:p>
          <a:p>
            <a:r>
              <a:rPr lang="en-US" sz="2400" dirty="0" smtClean="0"/>
              <a:t>   previously used and new movies </a:t>
            </a:r>
          </a:p>
          <a:p>
            <a:r>
              <a:rPr lang="en-US" sz="2400" dirty="0" smtClean="0"/>
              <a:t>   on DVD and Blu-ray to add to our</a:t>
            </a:r>
          </a:p>
          <a:p>
            <a:r>
              <a:rPr lang="en-US" sz="2400" dirty="0"/>
              <a:t> </a:t>
            </a:r>
            <a:r>
              <a:rPr lang="en-US" sz="2400" dirty="0" smtClean="0"/>
              <a:t>  library. Every little bit helps!</a:t>
            </a:r>
            <a:endParaRPr lang="en-US" sz="2400" dirty="0"/>
          </a:p>
        </p:txBody>
      </p:sp>
    </p:spTree>
    <p:extLst>
      <p:ext uri="{BB962C8B-B14F-4D97-AF65-F5344CB8AC3E}">
        <p14:creationId xmlns:p14="http://schemas.microsoft.com/office/powerpoint/2010/main" val="3143037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p:cNvSpPr txBox="1"/>
          <p:nvPr/>
        </p:nvSpPr>
        <p:spPr>
          <a:xfrm>
            <a:off x="0" y="1048636"/>
            <a:ext cx="5411383" cy="5170646"/>
          </a:xfrm>
          <a:prstGeom prst="rect">
            <a:avLst/>
          </a:prstGeom>
          <a:noFill/>
          <a:scene3d>
            <a:camera prst="isometricOffAxis1Right"/>
            <a:lightRig rig="threePt" dir="t"/>
          </a:scene3d>
        </p:spPr>
        <p:txBody>
          <a:bodyPr wrap="square" rtlCol="0">
            <a:spAutoFit/>
          </a:bodyPr>
          <a:lstStyle/>
          <a:p>
            <a:pPr algn="ctr"/>
            <a:r>
              <a:rPr lang="en-US" sz="8000" dirty="0" smtClean="0">
                <a:solidFill>
                  <a:schemeClr val="bg1"/>
                </a:solidFill>
                <a:latin typeface="Impact" panose="020B0806030902050204" pitchFamily="34" charset="0"/>
              </a:rPr>
              <a:t>THANK YOU!</a:t>
            </a:r>
          </a:p>
          <a:p>
            <a:pPr algn="ctr"/>
            <a:endParaRPr lang="en-US" sz="2800" dirty="0">
              <a:solidFill>
                <a:schemeClr val="bg1"/>
              </a:solidFill>
              <a:latin typeface="Impact" panose="020B0806030902050204" pitchFamily="34" charset="0"/>
            </a:endParaRPr>
          </a:p>
          <a:p>
            <a:pPr algn="ctr"/>
            <a:r>
              <a:rPr lang="en-US" sz="2800" dirty="0" smtClean="0">
                <a:solidFill>
                  <a:schemeClr val="bg1"/>
                </a:solidFill>
                <a:latin typeface="Impact" panose="020B0806030902050204" pitchFamily="34" charset="0"/>
              </a:rPr>
              <a:t>We can’t do this without you, the parents and students. </a:t>
            </a:r>
          </a:p>
          <a:p>
            <a:pPr algn="ctr"/>
            <a:endParaRPr lang="en-US" sz="2800" dirty="0">
              <a:solidFill>
                <a:schemeClr val="bg1"/>
              </a:solidFill>
              <a:latin typeface="Impact" panose="020B0806030902050204" pitchFamily="34" charset="0"/>
            </a:endParaRPr>
          </a:p>
          <a:p>
            <a:pPr algn="ctr"/>
            <a:r>
              <a:rPr lang="en-US" sz="2800" dirty="0" smtClean="0">
                <a:solidFill>
                  <a:schemeClr val="bg1"/>
                </a:solidFill>
                <a:latin typeface="Impact" panose="020B0806030902050204" pitchFamily="34" charset="0"/>
              </a:rPr>
              <a:t>When we work together,</a:t>
            </a:r>
          </a:p>
          <a:p>
            <a:pPr algn="ctr"/>
            <a:r>
              <a:rPr lang="en-US" sz="2800" dirty="0">
                <a:solidFill>
                  <a:schemeClr val="bg1"/>
                </a:solidFill>
                <a:latin typeface="Impact" panose="020B0806030902050204" pitchFamily="34" charset="0"/>
              </a:rPr>
              <a:t>w</a:t>
            </a:r>
            <a:r>
              <a:rPr lang="en-US" sz="2800" dirty="0" smtClean="0">
                <a:solidFill>
                  <a:schemeClr val="bg1"/>
                </a:solidFill>
                <a:latin typeface="Impact" panose="020B0806030902050204" pitchFamily="34" charset="0"/>
              </a:rPr>
              <a:t>e’ll make movie magic to last a lifetime, to infinity and beyond.</a:t>
            </a:r>
          </a:p>
          <a:p>
            <a:endParaRPr lang="en-US" dirty="0"/>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179" y="0"/>
            <a:ext cx="6858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23" t="10069" r="6466" b="10741"/>
          <a:stretch/>
        </p:blipFill>
        <p:spPr>
          <a:xfrm>
            <a:off x="5462954" y="4454769"/>
            <a:ext cx="4487363" cy="2274278"/>
          </a:xfrm>
          <a:prstGeom prst="rect">
            <a:avLst/>
          </a:prstGeom>
        </p:spPr>
      </p:pic>
    </p:spTree>
    <p:extLst>
      <p:ext uri="{BB962C8B-B14F-4D97-AF65-F5344CB8AC3E}">
        <p14:creationId xmlns:p14="http://schemas.microsoft.com/office/powerpoint/2010/main" val="427077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1 – High School Credit Course Description</a:t>
            </a:r>
            <a:endParaRPr lang="en-US" dirty="0"/>
          </a:p>
        </p:txBody>
      </p:sp>
      <p:sp>
        <p:nvSpPr>
          <p:cNvPr id="3" name="Content Placeholder 2"/>
          <p:cNvSpPr>
            <a:spLocks noGrp="1"/>
          </p:cNvSpPr>
          <p:nvPr>
            <p:ph idx="1"/>
          </p:nvPr>
        </p:nvSpPr>
        <p:spPr>
          <a:xfrm>
            <a:off x="829995" y="2335236"/>
            <a:ext cx="10677378" cy="4375053"/>
          </a:xfrm>
        </p:spPr>
        <p:txBody>
          <a:bodyPr>
            <a:noAutofit/>
          </a:bodyPr>
          <a:lstStyle/>
          <a:p>
            <a:r>
              <a:rPr lang="en-US" sz="2400" dirty="0"/>
              <a:t>Students explore the fundamental concepts, terminology, techniques, and applications of digital imaging to create original work. The instructional focus will be on film. Students produce digital animated images through the single or combined use of computers, digital cameras, digital video cameras, scanners, photo editing software, drawing and painting software, graphic tablets, printers, new media, and emerging technologies. Through the critique process, students evaluate and respond to their own work and that of their peers to measure artistic growth. The course incorporates hands-on activities, the use of technology, and consumption of art materials. This course will meet graduation requirement for Performing Fine Arts graduation credit</a:t>
            </a:r>
          </a:p>
        </p:txBody>
      </p:sp>
    </p:spTree>
    <p:extLst>
      <p:ext uri="{BB962C8B-B14F-4D97-AF65-F5344CB8AC3E}">
        <p14:creationId xmlns:p14="http://schemas.microsoft.com/office/powerpoint/2010/main" val="2293504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What are the Components of </a:t>
            </a:r>
            <a:br>
              <a:rPr lang="en-US" dirty="0" smtClean="0"/>
            </a:br>
            <a:r>
              <a:rPr lang="en-US" dirty="0" smtClean="0"/>
              <a:t>Film 1?</a:t>
            </a:r>
            <a:endParaRPr lang="en-US" dirty="0"/>
          </a:p>
        </p:txBody>
      </p:sp>
      <p:sp>
        <p:nvSpPr>
          <p:cNvPr id="3" name="Content Placeholder 2"/>
          <p:cNvSpPr>
            <a:spLocks noGrp="1"/>
          </p:cNvSpPr>
          <p:nvPr>
            <p:ph idx="1"/>
          </p:nvPr>
        </p:nvSpPr>
        <p:spPr>
          <a:xfrm>
            <a:off x="1154953" y="2385688"/>
            <a:ext cx="8761412" cy="3416300"/>
          </a:xfrm>
        </p:spPr>
        <p:txBody>
          <a:bodyPr/>
          <a:lstStyle/>
          <a:p>
            <a:r>
              <a:rPr lang="en-US" sz="2800" dirty="0" smtClean="0"/>
              <a:t>A: This course is equal parts Film appreciation, and Project Based learning assignments.</a:t>
            </a:r>
          </a:p>
          <a:p>
            <a:endParaRPr lang="en-US" sz="2800" dirty="0"/>
          </a:p>
          <a:p>
            <a:endParaRPr lang="en-US" sz="2800" dirty="0" smtClean="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919" t="6989" r="9317"/>
          <a:stretch/>
        </p:blipFill>
        <p:spPr>
          <a:xfrm>
            <a:off x="519777" y="3531893"/>
            <a:ext cx="2635966" cy="187411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931" t="15047" r="19702" b="13309"/>
          <a:stretch/>
        </p:blipFill>
        <p:spPr>
          <a:xfrm>
            <a:off x="2629955" y="4738297"/>
            <a:ext cx="2825474" cy="16901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464" y="5483038"/>
            <a:ext cx="2166822" cy="121883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5539" r="22407" b="31487"/>
          <a:stretch/>
        </p:blipFill>
        <p:spPr>
          <a:xfrm>
            <a:off x="9714573" y="3614330"/>
            <a:ext cx="2101371" cy="166727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0812" y="4853380"/>
            <a:ext cx="3305132" cy="184849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0952" y="3623228"/>
            <a:ext cx="3428052" cy="185981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3744" y="5583391"/>
            <a:ext cx="2038823" cy="1138894"/>
          </a:xfrm>
          <a:prstGeom prst="rect">
            <a:avLst/>
          </a:prstGeom>
        </p:spPr>
      </p:pic>
    </p:spTree>
    <p:extLst>
      <p:ext uri="{BB962C8B-B14F-4D97-AF65-F5344CB8AC3E}">
        <p14:creationId xmlns:p14="http://schemas.microsoft.com/office/powerpoint/2010/main" val="850972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 What is the selection process for the films chosen for review in this class?</a:t>
            </a:r>
            <a:endParaRPr lang="en-US" b="1" dirty="0"/>
          </a:p>
        </p:txBody>
      </p:sp>
      <p:sp>
        <p:nvSpPr>
          <p:cNvPr id="3" name="Text Placeholder 2"/>
          <p:cNvSpPr>
            <a:spLocks noGrp="1"/>
          </p:cNvSpPr>
          <p:nvPr>
            <p:ph type="body" sz="half" idx="2"/>
          </p:nvPr>
        </p:nvSpPr>
        <p:spPr>
          <a:xfrm>
            <a:off x="1802068" y="3418449"/>
            <a:ext cx="8825659" cy="2826434"/>
          </a:xfrm>
        </p:spPr>
        <p:txBody>
          <a:bodyPr>
            <a:normAutofit fontScale="92500" lnSpcReduction="20000"/>
          </a:bodyPr>
          <a:lstStyle/>
          <a:p>
            <a:r>
              <a:rPr lang="en-US" sz="2200" b="1" dirty="0" smtClean="0"/>
              <a:t>A: Movies are chosen based on the following criteria (as taken from the American Film Institute ) </a:t>
            </a:r>
          </a:p>
          <a:p>
            <a:r>
              <a:rPr lang="en-US" sz="2200" dirty="0" smtClean="0"/>
              <a:t>“Honorees </a:t>
            </a:r>
            <a:r>
              <a:rPr lang="en-US" sz="2200" dirty="0"/>
              <a:t>are selected based on works which:</a:t>
            </a:r>
          </a:p>
          <a:p>
            <a:r>
              <a:rPr lang="en-US" sz="2200" dirty="0" smtClean="0"/>
              <a:t>* Best </a:t>
            </a:r>
            <a:r>
              <a:rPr lang="en-US" sz="2200" dirty="0"/>
              <a:t>advance the art of the moving image</a:t>
            </a:r>
          </a:p>
          <a:p>
            <a:r>
              <a:rPr lang="en-US" sz="2200" dirty="0" smtClean="0"/>
              <a:t>* Enhance </a:t>
            </a:r>
            <a:r>
              <a:rPr lang="en-US" sz="2200" dirty="0"/>
              <a:t>the rich cultural heritage of </a:t>
            </a:r>
            <a:r>
              <a:rPr lang="en-US" sz="2200" dirty="0" smtClean="0"/>
              <a:t>America's</a:t>
            </a:r>
          </a:p>
          <a:p>
            <a:r>
              <a:rPr lang="en-US" sz="2200" dirty="0"/>
              <a:t> </a:t>
            </a:r>
            <a:r>
              <a:rPr lang="en-US" sz="2200" dirty="0" smtClean="0"/>
              <a:t> art </a:t>
            </a:r>
            <a:r>
              <a:rPr lang="en-US" sz="2200" dirty="0"/>
              <a:t>form</a:t>
            </a:r>
          </a:p>
          <a:p>
            <a:r>
              <a:rPr lang="en-US" sz="2200" dirty="0" smtClean="0"/>
              <a:t>* Inspire </a:t>
            </a:r>
            <a:r>
              <a:rPr lang="en-US" sz="2200" dirty="0"/>
              <a:t>audiences and artists alike</a:t>
            </a:r>
          </a:p>
          <a:p>
            <a:r>
              <a:rPr lang="en-US" sz="2200" dirty="0" smtClean="0"/>
              <a:t>* And/or </a:t>
            </a:r>
            <a:r>
              <a:rPr lang="en-US" sz="2200" dirty="0"/>
              <a:t>make a mark on American </a:t>
            </a:r>
            <a:r>
              <a:rPr lang="en-US" sz="2200" dirty="0" smtClean="0"/>
              <a:t>society”</a:t>
            </a:r>
            <a:endParaRPr lang="en-US" sz="22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334" y="4473524"/>
            <a:ext cx="3124912" cy="1332621"/>
          </a:xfrm>
          <a:prstGeom prst="rect">
            <a:avLst/>
          </a:prstGeom>
        </p:spPr>
      </p:pic>
    </p:spTree>
    <p:extLst>
      <p:ext uri="{BB962C8B-B14F-4D97-AF65-F5344CB8AC3E}">
        <p14:creationId xmlns:p14="http://schemas.microsoft.com/office/powerpoint/2010/main" val="158859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856936" y="98474"/>
            <a:ext cx="7906043" cy="8371523"/>
          </a:xfrm>
          <a:prstGeom prst="rect">
            <a:avLst/>
          </a:prstGeom>
          <a:noFill/>
        </p:spPr>
        <p:txBody>
          <a:bodyPr wrap="square" rtlCol="0">
            <a:spAutoFit/>
          </a:bodyPr>
          <a:lstStyle/>
          <a:p>
            <a:r>
              <a:rPr lang="en-US" dirty="0" err="1" smtClean="0">
                <a:ln w="0"/>
                <a:effectLst>
                  <a:outerShdw blurRad="38100" dist="19050" dir="2700000" algn="tl" rotWithShape="0">
                    <a:schemeClr val="dk1">
                      <a:alpha val="40000"/>
                    </a:schemeClr>
                  </a:outerShdw>
                </a:effectLst>
              </a:rPr>
              <a:t>Contd</a:t>
            </a:r>
            <a:r>
              <a:rPr lang="en-US" dirty="0" smtClean="0">
                <a:ln w="0"/>
                <a:effectLst>
                  <a:outerShdw blurRad="38100" dist="19050" dir="2700000" algn="tl" rotWithShape="0">
                    <a:schemeClr val="dk1">
                      <a:alpha val="40000"/>
                    </a:schemeClr>
                  </a:outerShdw>
                </a:effectLst>
              </a:rPr>
              <a:t>…</a:t>
            </a:r>
          </a:p>
          <a:p>
            <a:endParaRPr lang="en-US" dirty="0">
              <a:ln w="0"/>
              <a:effectLst>
                <a:outerShdw blurRad="38100" dist="19050" dir="2700000" algn="tl" rotWithShape="0">
                  <a:schemeClr val="dk1">
                    <a:alpha val="40000"/>
                  </a:schemeClr>
                </a:outerShdw>
              </a:effectLst>
            </a:endParaRPr>
          </a:p>
          <a:p>
            <a:r>
              <a:rPr lang="en-US" b="1" dirty="0" smtClean="0">
                <a:ln w="0"/>
                <a:effectLst>
                  <a:outerShdw blurRad="38100" dist="19050" dir="2700000" algn="tl" rotWithShape="0">
                    <a:schemeClr val="dk1">
                      <a:alpha val="40000"/>
                    </a:schemeClr>
                  </a:outerShdw>
                </a:effectLst>
              </a:rPr>
              <a:t>Q: What films can we expect to see in Film 1?</a:t>
            </a:r>
          </a:p>
          <a:p>
            <a:endParaRPr lang="en-US" dirty="0">
              <a:ln w="0"/>
              <a:effectLst>
                <a:outerShdw blurRad="38100" dist="19050" dir="2700000" algn="tl" rotWithShape="0">
                  <a:schemeClr val="dk1">
                    <a:alpha val="40000"/>
                  </a:schemeClr>
                </a:outerShdw>
              </a:effectLst>
            </a:endParaRPr>
          </a:p>
          <a:p>
            <a:r>
              <a:rPr lang="en-US" sz="1600" dirty="0" smtClean="0">
                <a:ln w="0"/>
                <a:effectLst>
                  <a:outerShdw blurRad="38100" dist="19050" dir="2700000" algn="tl" rotWithShape="0">
                    <a:schemeClr val="dk1">
                      <a:alpha val="40000"/>
                    </a:schemeClr>
                  </a:outerShdw>
                </a:effectLst>
              </a:rPr>
              <a:t>A: Films that keep with the criteria described previously. Examples will possibly include:</a:t>
            </a:r>
          </a:p>
          <a:p>
            <a:endParaRPr lang="en-US" sz="1600" dirty="0">
              <a:ln w="0"/>
              <a:effectLst>
                <a:outerShdw blurRad="38100" dist="19050" dir="2700000" algn="tl" rotWithShape="0">
                  <a:schemeClr val="dk1">
                    <a:alpha val="40000"/>
                  </a:schemeClr>
                </a:outerShdw>
              </a:effectLst>
            </a:endParaRPr>
          </a:p>
          <a:p>
            <a:pPr marL="285750" indent="-285750">
              <a:buFontTx/>
              <a:buChar char="-"/>
            </a:pPr>
            <a:r>
              <a:rPr lang="en-US" sz="1600" dirty="0" smtClean="0">
                <a:ln w="0"/>
                <a:effectLst>
                  <a:outerShdw blurRad="38100" dist="19050" dir="2700000" algn="tl" rotWithShape="0">
                    <a:schemeClr val="dk1">
                      <a:alpha val="40000"/>
                    </a:schemeClr>
                  </a:outerShdw>
                </a:effectLst>
              </a:rPr>
              <a:t>E.T. (1983)</a:t>
            </a:r>
          </a:p>
          <a:p>
            <a:pPr marL="285750" indent="-285750">
              <a:buFontTx/>
              <a:buChar char="-"/>
            </a:pPr>
            <a:r>
              <a:rPr lang="en-US" sz="1600" dirty="0" smtClean="0">
                <a:ln w="0"/>
                <a:effectLst>
                  <a:outerShdw blurRad="38100" dist="19050" dir="2700000" algn="tl" rotWithShape="0">
                    <a:schemeClr val="dk1">
                      <a:alpha val="40000"/>
                    </a:schemeClr>
                  </a:outerShdw>
                </a:effectLst>
              </a:rPr>
              <a:t>La </a:t>
            </a:r>
            <a:r>
              <a:rPr lang="en-US" sz="1600" dirty="0" err="1" smtClean="0">
                <a:ln w="0"/>
                <a:effectLst>
                  <a:outerShdw blurRad="38100" dist="19050" dir="2700000" algn="tl" rotWithShape="0">
                    <a:schemeClr val="dk1">
                      <a:alpha val="40000"/>
                    </a:schemeClr>
                  </a:outerShdw>
                </a:effectLst>
              </a:rPr>
              <a:t>La</a:t>
            </a:r>
            <a:r>
              <a:rPr lang="en-US" sz="1600" dirty="0" smtClean="0">
                <a:ln w="0"/>
                <a:effectLst>
                  <a:outerShdw blurRad="38100" dist="19050" dir="2700000" algn="tl" rotWithShape="0">
                    <a:schemeClr val="dk1">
                      <a:alpha val="40000"/>
                    </a:schemeClr>
                  </a:outerShdw>
                </a:effectLst>
              </a:rPr>
              <a:t> Land (2017)</a:t>
            </a:r>
          </a:p>
          <a:p>
            <a:pPr marL="285750" indent="-285750">
              <a:buFontTx/>
              <a:buChar char="-"/>
            </a:pPr>
            <a:r>
              <a:rPr lang="en-US" sz="1600" dirty="0" smtClean="0">
                <a:ln w="0"/>
                <a:effectLst>
                  <a:outerShdw blurRad="38100" dist="19050" dir="2700000" algn="tl" rotWithShape="0">
                    <a:schemeClr val="dk1">
                      <a:alpha val="40000"/>
                    </a:schemeClr>
                  </a:outerShdw>
                </a:effectLst>
              </a:rPr>
              <a:t>Beetlejuice (1988)</a:t>
            </a:r>
          </a:p>
          <a:p>
            <a:pPr marL="285750" indent="-285750">
              <a:buFontTx/>
              <a:buChar char="-"/>
            </a:pPr>
            <a:r>
              <a:rPr lang="en-US" sz="1600" dirty="0" smtClean="0">
                <a:ln w="0"/>
                <a:effectLst>
                  <a:outerShdw blurRad="38100" dist="19050" dir="2700000" algn="tl" rotWithShape="0">
                    <a:schemeClr val="dk1">
                      <a:alpha val="40000"/>
                    </a:schemeClr>
                  </a:outerShdw>
                </a:effectLst>
              </a:rPr>
              <a:t>The Birds (1963)</a:t>
            </a:r>
          </a:p>
          <a:p>
            <a:pPr marL="285750" indent="-285750">
              <a:buFontTx/>
              <a:buChar char="-"/>
            </a:pPr>
            <a:r>
              <a:rPr lang="en-US" sz="1600" dirty="0" smtClean="0">
                <a:ln w="0"/>
                <a:effectLst>
                  <a:outerShdw blurRad="38100" dist="19050" dir="2700000" algn="tl" rotWithShape="0">
                    <a:schemeClr val="dk1">
                      <a:alpha val="40000"/>
                    </a:schemeClr>
                  </a:outerShdw>
                </a:effectLst>
              </a:rPr>
              <a:t>Beauty and the Beast (1991)</a:t>
            </a:r>
          </a:p>
          <a:p>
            <a:pPr marL="285750" indent="-285750">
              <a:buFontTx/>
              <a:buChar char="-"/>
            </a:pPr>
            <a:r>
              <a:rPr lang="en-US" sz="1600" dirty="0" err="1" smtClean="0">
                <a:ln w="0"/>
                <a:effectLst>
                  <a:outerShdw blurRad="38100" dist="19050" dir="2700000" algn="tl" rotWithShape="0">
                    <a:schemeClr val="dk1">
                      <a:alpha val="40000"/>
                    </a:schemeClr>
                  </a:outerShdw>
                </a:effectLst>
              </a:rPr>
              <a:t>Singin</a:t>
            </a:r>
            <a:r>
              <a:rPr lang="en-US" sz="1600" dirty="0" smtClean="0">
                <a:ln w="0"/>
                <a:effectLst>
                  <a:outerShdw blurRad="38100" dist="19050" dir="2700000" algn="tl" rotWithShape="0">
                    <a:schemeClr val="dk1">
                      <a:alpha val="40000"/>
                    </a:schemeClr>
                  </a:outerShdw>
                </a:effectLst>
              </a:rPr>
              <a:t>’ In the Rain (1952)</a:t>
            </a:r>
          </a:p>
          <a:p>
            <a:pPr marL="285750" indent="-285750">
              <a:buFontTx/>
              <a:buChar char="-"/>
            </a:pPr>
            <a:r>
              <a:rPr lang="en-US" sz="1600" dirty="0" smtClean="0">
                <a:ln w="0"/>
                <a:effectLst>
                  <a:outerShdw blurRad="38100" dist="19050" dir="2700000" algn="tl" rotWithShape="0">
                    <a:schemeClr val="dk1">
                      <a:alpha val="40000"/>
                    </a:schemeClr>
                  </a:outerShdw>
                </a:effectLst>
              </a:rPr>
              <a:t>Back to the Future Trilogy (1985 – 1989)</a:t>
            </a:r>
          </a:p>
          <a:p>
            <a:pPr marL="285750" indent="-285750">
              <a:buFontTx/>
              <a:buChar char="-"/>
            </a:pPr>
            <a:r>
              <a:rPr lang="en-US" sz="1600" dirty="0" smtClean="0">
                <a:ln w="0"/>
                <a:effectLst>
                  <a:outerShdw blurRad="38100" dist="19050" dir="2700000" algn="tl" rotWithShape="0">
                    <a:schemeClr val="dk1">
                      <a:alpha val="40000"/>
                    </a:schemeClr>
                  </a:outerShdw>
                </a:effectLst>
              </a:rPr>
              <a:t>Jaws (1975)</a:t>
            </a:r>
          </a:p>
          <a:p>
            <a:pPr marL="285750" indent="-285750">
              <a:buFontTx/>
              <a:buChar char="-"/>
            </a:pPr>
            <a:r>
              <a:rPr lang="en-US" sz="1600" dirty="0" smtClean="0">
                <a:ln w="0"/>
                <a:effectLst>
                  <a:outerShdw blurRad="38100" dist="19050" dir="2700000" algn="tl" rotWithShape="0">
                    <a:schemeClr val="dk1">
                      <a:alpha val="40000"/>
                    </a:schemeClr>
                  </a:outerShdw>
                </a:effectLst>
              </a:rPr>
              <a:t>Fantasia (1940)</a:t>
            </a:r>
          </a:p>
          <a:p>
            <a:pPr marL="285750" indent="-285750">
              <a:buFontTx/>
              <a:buChar char="-"/>
            </a:pPr>
            <a:endParaRPr lang="en-US" dirty="0">
              <a:ln w="0"/>
              <a:effectLst>
                <a:outerShdw blurRad="38100" dist="19050" dir="2700000" algn="tl" rotWithShape="0">
                  <a:schemeClr val="dk1">
                    <a:alpha val="40000"/>
                  </a:schemeClr>
                </a:outerShdw>
              </a:effectLst>
            </a:endParaRPr>
          </a:p>
          <a:p>
            <a:r>
              <a:rPr lang="en-US" dirty="0" smtClean="0">
                <a:ln w="0"/>
                <a:effectLst>
                  <a:outerShdw blurRad="38100" dist="19050" dir="2700000" algn="tl" rotWithShape="0">
                    <a:schemeClr val="dk1">
                      <a:alpha val="40000"/>
                    </a:schemeClr>
                  </a:outerShdw>
                </a:effectLst>
              </a:rPr>
              <a:t>…and many more.</a:t>
            </a:r>
          </a:p>
          <a:p>
            <a:r>
              <a:rPr lang="en-US" b="1" dirty="0" smtClean="0">
                <a:ln w="0"/>
                <a:effectLst>
                  <a:outerShdw blurRad="38100" dist="19050" dir="2700000" algn="tl" rotWithShape="0">
                    <a:schemeClr val="dk1">
                      <a:alpha val="40000"/>
                    </a:schemeClr>
                  </a:outerShdw>
                </a:effectLst>
              </a:rPr>
              <a:t>Q: </a:t>
            </a:r>
            <a:r>
              <a:rPr lang="en-US" sz="1600" b="1" dirty="0" smtClean="0">
                <a:ln w="0"/>
                <a:effectLst>
                  <a:outerShdw blurRad="38100" dist="19050" dir="2700000" algn="tl" rotWithShape="0">
                    <a:schemeClr val="dk1">
                      <a:alpha val="40000"/>
                    </a:schemeClr>
                  </a:outerShdw>
                </a:effectLst>
              </a:rPr>
              <a:t>What about Film ratings?</a:t>
            </a:r>
          </a:p>
          <a:p>
            <a:endParaRPr lang="en-US" sz="1600" dirty="0">
              <a:ln w="0"/>
              <a:effectLst>
                <a:outerShdw blurRad="38100" dist="19050" dir="2700000" algn="tl" rotWithShape="0">
                  <a:schemeClr val="dk1">
                    <a:alpha val="40000"/>
                  </a:schemeClr>
                </a:outerShdw>
              </a:effectLst>
            </a:endParaRPr>
          </a:p>
          <a:p>
            <a:r>
              <a:rPr lang="en-US" sz="1600" dirty="0" smtClean="0">
                <a:ln w="0"/>
                <a:effectLst>
                  <a:outerShdw blurRad="38100" dist="19050" dir="2700000" algn="tl" rotWithShape="0">
                    <a:schemeClr val="dk1">
                      <a:alpha val="40000"/>
                    </a:schemeClr>
                  </a:outerShdw>
                </a:effectLst>
              </a:rPr>
              <a:t>With the exception of the Matrix, which has an “R” rating (for violence), all movies shown last year were rated anywhere between G, PG and PG-13. We will let students know beforehand what movies have been chosen. Remember that this is a High School Credit course and we will do our best to show important cinema while at the same time, being mindful of our students ages in our classes.</a:t>
            </a:r>
          </a:p>
          <a:p>
            <a:endParaRPr lang="en-US" dirty="0">
              <a:ln w="0"/>
              <a:effectLst>
                <a:outerShdw blurRad="38100" dist="19050" dir="2700000" algn="tl" rotWithShape="0">
                  <a:schemeClr val="dk1">
                    <a:alpha val="40000"/>
                  </a:schemeClr>
                </a:outerShdw>
              </a:effectLst>
            </a:endParaRPr>
          </a:p>
          <a:p>
            <a:endParaRPr lang="en-US" dirty="0" smtClean="0">
              <a:ln w="0"/>
              <a:effectLst>
                <a:outerShdw blurRad="38100" dist="19050" dir="2700000" algn="tl" rotWithShape="0">
                  <a:schemeClr val="dk1">
                    <a:alpha val="40000"/>
                  </a:schemeClr>
                </a:outerShdw>
              </a:effectLst>
            </a:endParaRPr>
          </a:p>
          <a:p>
            <a:pPr marL="285750" indent="-285750">
              <a:buFontTx/>
              <a:buChar char="-"/>
            </a:pPr>
            <a:endParaRPr lang="en-US" dirty="0" smtClean="0">
              <a:ln w="0"/>
              <a:effectLst>
                <a:outerShdw blurRad="38100" dist="19050" dir="2700000" algn="tl" rotWithShape="0">
                  <a:schemeClr val="dk1">
                    <a:alpha val="40000"/>
                  </a:schemeClr>
                </a:outerShdw>
              </a:effectLst>
            </a:endParaRPr>
          </a:p>
          <a:p>
            <a:endParaRPr lang="en-US" dirty="0" smtClean="0">
              <a:ln w="0"/>
              <a:effectLst>
                <a:outerShdw blurRad="38100" dist="19050" dir="2700000" algn="tl" rotWithShape="0">
                  <a:schemeClr val="dk1">
                    <a:alpha val="40000"/>
                  </a:schemeClr>
                </a:outerShdw>
              </a:effectLst>
            </a:endParaRPr>
          </a:p>
          <a:p>
            <a:endParaRPr lang="en-US" dirty="0">
              <a:ln w="0"/>
              <a:effectLst>
                <a:outerShdw blurRad="38100" dist="19050" dir="2700000" algn="tl" rotWithShape="0">
                  <a:schemeClr val="dk1">
                    <a:alpha val="40000"/>
                  </a:schemeClr>
                </a:outerShdw>
              </a:effectLst>
            </a:endParaRPr>
          </a:p>
          <a:p>
            <a:endParaRPr lang="en-US" dirty="0">
              <a:ln w="0"/>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287" y="1842670"/>
            <a:ext cx="2970684" cy="15235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596" y="3225530"/>
            <a:ext cx="2777383" cy="1562278"/>
          </a:xfrm>
          <a:prstGeom prst="rect">
            <a:avLst/>
          </a:prstGeom>
        </p:spPr>
      </p:pic>
    </p:spTree>
    <p:extLst>
      <p:ext uri="{BB962C8B-B14F-4D97-AF65-F5344CB8AC3E}">
        <p14:creationId xmlns:p14="http://schemas.microsoft.com/office/powerpoint/2010/main" val="1731000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2000">
              <a:schemeClr val="accent1">
                <a:lumMod val="45000"/>
                <a:lumOff val="55000"/>
              </a:schemeClr>
            </a:gs>
            <a:gs pos="83000">
              <a:schemeClr val="accent1">
                <a:lumMod val="45000"/>
                <a:lumOff val="55000"/>
              </a:schemeClr>
            </a:gs>
            <a:gs pos="100000">
              <a:srgbClr val="E1D3DF"/>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829995" y="858129"/>
            <a:ext cx="10807096" cy="8863965"/>
          </a:xfrm>
          <a:prstGeom prst="rect">
            <a:avLst/>
          </a:prstGeom>
          <a:noFill/>
        </p:spPr>
        <p:txBody>
          <a:bodyPr wrap="square" rtlCol="0">
            <a:spAutoFit/>
          </a:bodyPr>
          <a:lstStyle/>
          <a:p>
            <a:r>
              <a:rPr lang="en-US" sz="2400" b="1" dirty="0" smtClean="0"/>
              <a:t>Q: How will students analyze films shown?</a:t>
            </a:r>
          </a:p>
          <a:p>
            <a:endParaRPr lang="en-US" sz="2400" dirty="0"/>
          </a:p>
          <a:p>
            <a:r>
              <a:rPr lang="en-US" sz="2400" dirty="0" smtClean="0"/>
              <a:t>A: Here are some examples. Students will provide verbal /and or written feedback to:</a:t>
            </a:r>
          </a:p>
          <a:p>
            <a:endParaRPr lang="en-US" sz="2400" dirty="0"/>
          </a:p>
          <a:p>
            <a:pPr marL="285750" indent="-285750">
              <a:buFontTx/>
              <a:buChar char="-"/>
            </a:pPr>
            <a:r>
              <a:rPr lang="en-US" sz="2400" dirty="0" smtClean="0"/>
              <a:t>Identify turning points in films ( plot analysis ).</a:t>
            </a:r>
          </a:p>
          <a:p>
            <a:pPr marL="285750" indent="-285750">
              <a:buFontTx/>
              <a:buChar char="-"/>
            </a:pPr>
            <a:endParaRPr lang="en-US" sz="2400" dirty="0"/>
          </a:p>
          <a:p>
            <a:pPr marL="285750" indent="-285750">
              <a:buFontTx/>
              <a:buChar char="-"/>
            </a:pPr>
            <a:r>
              <a:rPr lang="en-US" sz="2400" dirty="0" smtClean="0"/>
              <a:t>Learn many different camera shots commonly used- and why they are used.</a:t>
            </a:r>
          </a:p>
          <a:p>
            <a:pPr marL="285750" indent="-285750">
              <a:buFontTx/>
              <a:buChar char="-"/>
            </a:pPr>
            <a:endParaRPr lang="en-US" sz="2400" dirty="0"/>
          </a:p>
          <a:p>
            <a:pPr marL="285750" indent="-285750">
              <a:buFontTx/>
              <a:buChar char="-"/>
            </a:pPr>
            <a:r>
              <a:rPr lang="en-US" sz="2400" dirty="0" smtClean="0"/>
              <a:t>Imagine other actors playing title roles and what effect positive or negative, it would have on the picture.</a:t>
            </a:r>
          </a:p>
          <a:p>
            <a:endParaRPr lang="en-US" sz="2400" dirty="0" smtClean="0"/>
          </a:p>
          <a:p>
            <a:pPr marL="285750" indent="-285750">
              <a:buFontTx/>
              <a:buChar char="-"/>
            </a:pPr>
            <a:r>
              <a:rPr lang="en-US" sz="2400" dirty="0"/>
              <a:t>Describe processes and techniques used to record visual imagery</a:t>
            </a:r>
            <a:r>
              <a:rPr lang="en-US" sz="2400" dirty="0" smtClean="0"/>
              <a:t>.</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973709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1 PROJECTS</a:t>
            </a:r>
            <a:endParaRPr lang="en-US" dirty="0"/>
          </a:p>
        </p:txBody>
      </p:sp>
      <p:sp>
        <p:nvSpPr>
          <p:cNvPr id="4" name="Text Placeholder 3"/>
          <p:cNvSpPr>
            <a:spLocks noGrp="1"/>
          </p:cNvSpPr>
          <p:nvPr>
            <p:ph type="body" sz="half" idx="2"/>
          </p:nvPr>
        </p:nvSpPr>
        <p:spPr/>
        <p:txBody>
          <a:bodyPr>
            <a:normAutofit/>
          </a:bodyPr>
          <a:lstStyle/>
          <a:p>
            <a:r>
              <a:rPr lang="en-US" sz="2000" dirty="0" smtClean="0"/>
              <a:t>A large portion of this class is project based learning. Students will be expected to work with each other in teams to reach their filmmaking goals.</a:t>
            </a:r>
            <a:endParaRPr lang="en-US" sz="2000" dirty="0"/>
          </a:p>
        </p:txBody>
      </p:sp>
      <p:sp>
        <p:nvSpPr>
          <p:cNvPr id="5" name="TextBox 4"/>
          <p:cNvSpPr txBox="1"/>
          <p:nvPr/>
        </p:nvSpPr>
        <p:spPr>
          <a:xfrm>
            <a:off x="5627076" y="169984"/>
            <a:ext cx="4360985" cy="12464951"/>
          </a:xfrm>
          <a:prstGeom prst="rect">
            <a:avLst/>
          </a:prstGeom>
          <a:noFill/>
        </p:spPr>
        <p:txBody>
          <a:bodyPr wrap="square" rtlCol="0">
            <a:spAutoFit/>
          </a:bodyPr>
          <a:lstStyle/>
          <a:p>
            <a:r>
              <a:rPr lang="en-US" sz="3200" b="1" dirty="0" smtClean="0">
                <a:solidFill>
                  <a:srgbClr val="FF0000"/>
                </a:solidFill>
              </a:rPr>
              <a:t>Examples of Film 1 projects:</a:t>
            </a:r>
          </a:p>
          <a:p>
            <a:endParaRPr lang="en-US" sz="2000" b="1" dirty="0"/>
          </a:p>
          <a:p>
            <a:pPr marL="285750" indent="-285750">
              <a:buFontTx/>
              <a:buChar char="-"/>
            </a:pPr>
            <a:r>
              <a:rPr lang="en-US" sz="2000" b="1" dirty="0" smtClean="0"/>
              <a:t>Create a personal slideshow about yourself using editing software.</a:t>
            </a:r>
          </a:p>
          <a:p>
            <a:pPr marL="285750" indent="-285750">
              <a:buFontTx/>
              <a:buChar char="-"/>
            </a:pPr>
            <a:endParaRPr lang="en-US" sz="2000" b="1" dirty="0" smtClean="0"/>
          </a:p>
          <a:p>
            <a:pPr marL="285750" indent="-285750">
              <a:buFontTx/>
              <a:buChar char="-"/>
            </a:pPr>
            <a:r>
              <a:rPr lang="en-US" sz="2000" b="1" dirty="0" smtClean="0"/>
              <a:t>Make a stop motion/time lapse video.</a:t>
            </a:r>
          </a:p>
          <a:p>
            <a:pPr marL="285750" indent="-285750">
              <a:buFontTx/>
              <a:buChar char="-"/>
            </a:pPr>
            <a:endParaRPr lang="en-US" sz="2000" b="1" dirty="0" smtClean="0"/>
          </a:p>
          <a:p>
            <a:pPr marL="285750" indent="-285750">
              <a:buFontTx/>
              <a:buChar char="-"/>
            </a:pPr>
            <a:r>
              <a:rPr lang="en-US" sz="2000" b="1" dirty="0" smtClean="0"/>
              <a:t>Recreate a scene from a film shot for shot.</a:t>
            </a:r>
            <a:endParaRPr lang="en-US" sz="2000" b="1" dirty="0"/>
          </a:p>
          <a:p>
            <a:pPr marL="285750" indent="-285750">
              <a:buFontTx/>
              <a:buChar char="-"/>
            </a:pPr>
            <a:endParaRPr lang="en-US" sz="2000" b="1" dirty="0"/>
          </a:p>
          <a:p>
            <a:pPr marL="285750" indent="-285750">
              <a:buFontTx/>
              <a:buChar char="-"/>
            </a:pPr>
            <a:r>
              <a:rPr lang="en-US" sz="2000" b="1" dirty="0" smtClean="0"/>
              <a:t>Write an original screenplay using proper formatting.</a:t>
            </a:r>
          </a:p>
          <a:p>
            <a:pPr marL="285750" indent="-285750">
              <a:buFontTx/>
              <a:buChar char="-"/>
            </a:pPr>
            <a:endParaRPr lang="en-US" sz="2000" b="1" dirty="0"/>
          </a:p>
          <a:p>
            <a:pPr marL="285750" indent="-285750">
              <a:buFontTx/>
              <a:buChar char="-"/>
            </a:pPr>
            <a:r>
              <a:rPr lang="en-US" sz="2000" b="1" dirty="0" smtClean="0"/>
              <a:t>Film a scene from original screenplay. Include Foley effects and </a:t>
            </a:r>
            <a:r>
              <a:rPr lang="en-US" sz="2000" b="1" smtClean="0"/>
              <a:t>original audio.</a:t>
            </a:r>
            <a:endParaRPr lang="en-US" sz="2000" b="1" dirty="0" smtClean="0"/>
          </a:p>
          <a:p>
            <a:pPr marL="285750" indent="-285750">
              <a:buFontTx/>
              <a:buChar char="-"/>
            </a:pPr>
            <a:endParaRPr lang="en-US" sz="2000" b="1" dirty="0"/>
          </a:p>
          <a:p>
            <a:pPr marL="285750" indent="-285750">
              <a:buFontTx/>
              <a:buChar char="-"/>
            </a:pPr>
            <a:endParaRPr lang="en-US" sz="2000" b="1" dirty="0" smtClean="0"/>
          </a:p>
          <a:p>
            <a:pPr marL="285750" indent="-285750">
              <a:buFontTx/>
              <a:buChar char="-"/>
            </a:pPr>
            <a:endParaRPr lang="en-US" sz="2000" b="1" dirty="0"/>
          </a:p>
          <a:p>
            <a:pPr marL="285750" indent="-285750">
              <a:buFontTx/>
              <a:buChar char="-"/>
            </a:pPr>
            <a:endParaRPr lang="en-US" sz="2000" b="1" dirty="0" smtClean="0"/>
          </a:p>
          <a:p>
            <a:pPr marL="285750" indent="-285750">
              <a:buFontTx/>
              <a:buChar char="-"/>
            </a:pPr>
            <a:endParaRPr lang="en-US" sz="2000" b="1" dirty="0"/>
          </a:p>
          <a:p>
            <a:pPr marL="285750" indent="-285750">
              <a:buFontTx/>
              <a:buChar char="-"/>
            </a:pPr>
            <a:endParaRPr lang="en-US" sz="2000" b="1" dirty="0" smtClean="0"/>
          </a:p>
          <a:p>
            <a:pPr marL="285750" indent="-285750">
              <a:buFontTx/>
              <a:buChar char="-"/>
            </a:pPr>
            <a:endParaRPr lang="en-US" sz="2000" b="1" dirty="0" smtClean="0"/>
          </a:p>
          <a:p>
            <a:pPr marL="285750" indent="-285750">
              <a:buFontTx/>
              <a:buChar char="-"/>
            </a:pPr>
            <a:endParaRPr lang="en-US" sz="2000" b="1" dirty="0" smtClean="0"/>
          </a:p>
          <a:p>
            <a:endParaRPr lang="en-US" sz="2000" b="1" dirty="0"/>
          </a:p>
          <a:p>
            <a:endParaRPr lang="en-US" sz="2000"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9025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368" y="889261"/>
            <a:ext cx="8761413" cy="706964"/>
          </a:xfrm>
        </p:spPr>
        <p:txBody>
          <a:bodyPr/>
          <a:lstStyle/>
          <a:p>
            <a:r>
              <a:rPr lang="en-US" sz="5400" dirty="0" smtClean="0"/>
              <a:t>Student Expectations</a:t>
            </a:r>
            <a:endParaRPr lang="en-US" sz="5400" dirty="0"/>
          </a:p>
        </p:txBody>
      </p:sp>
      <p:sp>
        <p:nvSpPr>
          <p:cNvPr id="3" name="TextBox 2"/>
          <p:cNvSpPr txBox="1"/>
          <p:nvPr/>
        </p:nvSpPr>
        <p:spPr>
          <a:xfrm>
            <a:off x="633047" y="2546252"/>
            <a:ext cx="10832123" cy="4154984"/>
          </a:xfrm>
          <a:prstGeom prst="rect">
            <a:avLst/>
          </a:prstGeom>
          <a:noFill/>
        </p:spPr>
        <p:txBody>
          <a:bodyPr wrap="square" rtlCol="0">
            <a:spAutoFit/>
          </a:bodyPr>
          <a:lstStyle/>
          <a:p>
            <a:r>
              <a:rPr lang="en-US" sz="4400" dirty="0" smtClean="0"/>
              <a:t>A certain level of maturity and trust is needed to be successful in this class. At times, you the student will be given opportunities to work in groups on campus outside of this classroom. </a:t>
            </a:r>
          </a:p>
          <a:p>
            <a:r>
              <a:rPr lang="en-US" sz="4400" i="1" dirty="0" smtClean="0">
                <a:solidFill>
                  <a:srgbClr val="FF0000"/>
                </a:solidFill>
              </a:rPr>
              <a:t>Here are some tips…</a:t>
            </a:r>
            <a:endParaRPr lang="en-US" sz="4400" i="1" dirty="0">
              <a:solidFill>
                <a:srgbClr val="FF0000"/>
              </a:solidFill>
            </a:endParaRPr>
          </a:p>
        </p:txBody>
      </p:sp>
      <p:sp>
        <p:nvSpPr>
          <p:cNvPr id="4" name="TextBox 3"/>
          <p:cNvSpPr txBox="1"/>
          <p:nvPr/>
        </p:nvSpPr>
        <p:spPr>
          <a:xfrm>
            <a:off x="2730534" y="5064369"/>
            <a:ext cx="473206" cy="646331"/>
          </a:xfrm>
          <a:prstGeom prst="rect">
            <a:avLst/>
          </a:prstGeom>
          <a:noFill/>
        </p:spPr>
        <p:txBody>
          <a:bodyPr wrap="non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84985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25083" y="1308295"/>
            <a:ext cx="11591779" cy="6340197"/>
          </a:xfrm>
          <a:prstGeom prst="rect">
            <a:avLst/>
          </a:prstGeom>
        </p:spPr>
        <p:txBody>
          <a:bodyPr wrap="square">
            <a:spAutoFit/>
          </a:bodyPr>
          <a:lstStyle/>
          <a:p>
            <a:pPr marL="285750" indent="-285750">
              <a:buFont typeface="Arial" panose="020B0604020202020204" pitchFamily="34" charset="0"/>
              <a:buChar char="•"/>
            </a:pPr>
            <a:r>
              <a:rPr lang="en-US" sz="3200" dirty="0"/>
              <a:t>When working in groups, </a:t>
            </a:r>
            <a:r>
              <a:rPr lang="en-US" sz="3200" b="1" i="1" dirty="0"/>
              <a:t>everybody</a:t>
            </a:r>
            <a:r>
              <a:rPr lang="en-US" sz="3200" dirty="0"/>
              <a:t> </a:t>
            </a:r>
            <a:r>
              <a:rPr lang="en-US" sz="3200" i="1" dirty="0" smtClean="0"/>
              <a:t>must do </a:t>
            </a:r>
            <a:r>
              <a:rPr lang="en-US" sz="3200" i="1" dirty="0"/>
              <a:t>their </a:t>
            </a:r>
            <a:r>
              <a:rPr lang="en-US" sz="3200" i="1" dirty="0" smtClean="0"/>
              <a:t>part</a:t>
            </a:r>
            <a:r>
              <a:rPr lang="en-US" sz="3200" dirty="0" smtClean="0"/>
              <a:t>.</a:t>
            </a: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Stay </a:t>
            </a:r>
            <a:r>
              <a:rPr lang="en-US" sz="3200" dirty="0" smtClean="0"/>
              <a:t>focused and </a:t>
            </a:r>
            <a:r>
              <a:rPr lang="en-US" sz="3200" dirty="0"/>
              <a:t>be mindful of the due </a:t>
            </a:r>
            <a:r>
              <a:rPr lang="en-US" sz="3200" dirty="0" smtClean="0"/>
              <a:t>dates. Stay on task and do not abuse the privileges afforded to you.</a:t>
            </a:r>
          </a:p>
          <a:p>
            <a:endParaRPr lang="en-US" sz="3200" dirty="0"/>
          </a:p>
          <a:p>
            <a:pPr marL="285750" indent="-285750">
              <a:buFont typeface="Arial" panose="020B0604020202020204" pitchFamily="34" charset="0"/>
              <a:buChar char="•"/>
            </a:pPr>
            <a:r>
              <a:rPr lang="en-US" sz="3200" b="1" dirty="0" smtClean="0"/>
              <a:t>Plan ahead</a:t>
            </a:r>
            <a:r>
              <a:rPr lang="en-US" sz="3200" dirty="0" smtClean="0"/>
              <a:t>. Ask yourself: “What materials, costumes, props equipment, etc. is necessary for me to complete the task?”</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Working outside the school may sometimes be necessary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029858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711</TotalTime>
  <Words>939</Words>
  <Application>Microsoft Office PowerPoint</Application>
  <PresentationFormat>Widescreen</PresentationFormat>
  <Paragraphs>146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Impact</vt:lpstr>
      <vt:lpstr>Wingdings</vt:lpstr>
      <vt:lpstr>Wingdings 3</vt:lpstr>
      <vt:lpstr>Ion Boardroom</vt:lpstr>
      <vt:lpstr>         FILM 1      2018-2019          Mr. Hengge /        Mrs. Schrager</vt:lpstr>
      <vt:lpstr>Film 1 – High School Credit Course Description</vt:lpstr>
      <vt:lpstr>Q: What are the Components of  Film 1?</vt:lpstr>
      <vt:lpstr>Q: What is the selection process for the films chosen for review in this class?</vt:lpstr>
      <vt:lpstr>PowerPoint Presentation</vt:lpstr>
      <vt:lpstr>PowerPoint Presentation</vt:lpstr>
      <vt:lpstr>FILM 1 PROJECTS</vt:lpstr>
      <vt:lpstr>Student Expectations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1  2014 - 2015</dc:title>
  <dc:creator>Eric C. Hengge</dc:creator>
  <cp:lastModifiedBy>Theresa M. Schrager</cp:lastModifiedBy>
  <cp:revision>33</cp:revision>
  <dcterms:created xsi:type="dcterms:W3CDTF">2015-08-20T00:38:33Z</dcterms:created>
  <dcterms:modified xsi:type="dcterms:W3CDTF">2018-08-13T14:12:50Z</dcterms:modified>
</cp:coreProperties>
</file>