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6" r:id="rId2"/>
    <p:sldId id="323" r:id="rId3"/>
    <p:sldId id="280" r:id="rId4"/>
    <p:sldId id="281" r:id="rId5"/>
    <p:sldId id="321" r:id="rId6"/>
    <p:sldId id="322" r:id="rId7"/>
    <p:sldId id="282" r:id="rId8"/>
    <p:sldId id="285" r:id="rId9"/>
    <p:sldId id="287" r:id="rId10"/>
    <p:sldId id="289" r:id="rId11"/>
    <p:sldId id="290" r:id="rId12"/>
    <p:sldId id="266" r:id="rId13"/>
    <p:sldId id="267" r:id="rId14"/>
    <p:sldId id="265" r:id="rId15"/>
    <p:sldId id="268" r:id="rId16"/>
    <p:sldId id="293" r:id="rId17"/>
    <p:sldId id="320" r:id="rId18"/>
    <p:sldId id="294" r:id="rId19"/>
    <p:sldId id="261" r:id="rId20"/>
    <p:sldId id="262" r:id="rId21"/>
    <p:sldId id="295" r:id="rId22"/>
    <p:sldId id="270" r:id="rId23"/>
    <p:sldId id="296" r:id="rId24"/>
    <p:sldId id="298" r:id="rId25"/>
    <p:sldId id="299" r:id="rId26"/>
    <p:sldId id="300" r:id="rId27"/>
    <p:sldId id="291" r:id="rId28"/>
    <p:sldId id="324" r:id="rId29"/>
    <p:sldId id="304"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6600"/>
    <a:srgbClr val="FFFF00"/>
    <a:srgbClr val="660066"/>
    <a:srgbClr val="FF0000"/>
    <a:srgbClr val="0066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42" autoAdjust="0"/>
    <p:restoredTop sz="90929"/>
  </p:normalViewPr>
  <p:slideViewPr>
    <p:cSldViewPr>
      <p:cViewPr>
        <p:scale>
          <a:sx n="74" d="100"/>
          <a:sy n="74" d="100"/>
        </p:scale>
        <p:origin x="-103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E3CCD332-F301-4216-B4E1-2C39956351A3}" type="slidenum">
              <a:rPr lang="en-US"/>
              <a:pPr/>
              <a:t>‹#›</a:t>
            </a:fld>
            <a:endParaRPr lang="en-US"/>
          </a:p>
        </p:txBody>
      </p:sp>
    </p:spTree>
    <p:extLst>
      <p:ext uri="{BB962C8B-B14F-4D97-AF65-F5344CB8AC3E}">
        <p14:creationId xmlns:p14="http://schemas.microsoft.com/office/powerpoint/2010/main" val="284938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vl1pPr>
          </a:lstStyle>
          <a:p>
            <a:fld id="{1F5DD51C-9F78-42E7-9C0E-8A6965F4D211}" type="slidenum">
              <a:rPr lang="en-US"/>
              <a:pPr/>
              <a:t>‹#›</a:t>
            </a:fld>
            <a:endParaRPr lang="en-US"/>
          </a:p>
        </p:txBody>
      </p:sp>
    </p:spTree>
    <p:extLst>
      <p:ext uri="{BB962C8B-B14F-4D97-AF65-F5344CB8AC3E}">
        <p14:creationId xmlns:p14="http://schemas.microsoft.com/office/powerpoint/2010/main" val="10980236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B11424-BE4F-4625-AE3C-AA47118E0847}"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AFBACD-9853-4CDB-AF56-21060C8E372C}" type="slidenum">
              <a:rPr lang="en-US"/>
              <a:pPr/>
              <a:t>13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B4833-C058-40E5-9342-A92D0DEBA87A}"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D85F9-0F5F-43BC-A2C4-939FF16BAED3}" type="slidenum">
              <a:rPr lang="en-US"/>
              <a:pPr/>
              <a:t>15</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E542C8-27E7-43CF-B84B-241C82B47144}" type="slidenum">
              <a:rPr lang="en-US"/>
              <a:pPr/>
              <a:t>16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57742-1FC7-435A-B72B-672FA63BB18B}" type="slidenum">
              <a:rPr lang="en-US"/>
              <a:pPr/>
              <a:t>17</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E575A-4B4F-493D-9BEA-6B4D05AF4715}" type="slidenum">
              <a:rPr lang="en-US"/>
              <a:pPr/>
              <a:t>18</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D52E3-4064-4266-A805-2B5895D67216}"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071E8-1465-4F87-988E-11D51E9E9317}"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598A2-61C2-4CEB-9D72-1E1967536777}" type="slidenum">
              <a:rPr lang="en-US"/>
              <a:pPr/>
              <a:t>21</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F9AFF-1A97-441F-A0DD-588758CA02EC}" type="slidenum">
              <a:rPr lang="en-US"/>
              <a:pPr/>
              <a:t>22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DC13B-B4C3-4411-9ED2-9B78DF7174DF}" type="slidenum">
              <a:rPr lang="en-US"/>
              <a:pPr/>
              <a:t>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6B206-FEF4-4157-8D16-12CC5E274629}" type="slidenum">
              <a:rPr lang="en-US"/>
              <a:pPr/>
              <a:t>23</a:t>
            </a:fld>
            <a:endParaRPr lang="en-US"/>
          </a:p>
        </p:txBody>
      </p:sp>
      <p:sp>
        <p:nvSpPr>
          <p:cNvPr id="737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C35395-C012-4893-8338-7D078FC8FA4D}" type="slidenum">
              <a:rPr lang="en-US"/>
              <a:pPr/>
              <a:t>24</a:t>
            </a:fld>
            <a:endParaRPr lang="en-US"/>
          </a:p>
        </p:txBody>
      </p:sp>
      <p:sp>
        <p:nvSpPr>
          <p:cNvPr id="778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78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F0B3DC-C70F-4826-88ED-A3A6440AFBAD}" type="slidenum">
              <a:rPr lang="en-US"/>
              <a:pPr/>
              <a:t>25</a:t>
            </a:fld>
            <a:endParaRPr lang="en-US"/>
          </a:p>
        </p:txBody>
      </p:sp>
      <p:sp>
        <p:nvSpPr>
          <p:cNvPr id="79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E5573-A64A-4DFC-99FF-10B37E76A0FD}" type="slidenum">
              <a:rPr lang="en-US"/>
              <a:pPr/>
              <a:t>26</a:t>
            </a:fld>
            <a:endParaRPr lang="en-US"/>
          </a:p>
        </p:txBody>
      </p:sp>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5511D-D70E-4632-AE1C-0C9245C05262}" type="slidenum">
              <a:rPr lang="en-US"/>
              <a:pPr/>
              <a:t>27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A6A86-7F64-42B6-82A8-0A0F0277A1FF}" type="slidenum">
              <a:rPr lang="en-US"/>
              <a:pPr/>
              <a:t>28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CE5A7-6B98-4C1C-9FC8-E7ACB800F3D4}" type="slidenum">
              <a:rPr lang="en-US"/>
              <a:pPr/>
              <a:t>29</a:t>
            </a:fld>
            <a:endParaRPr lang="en-US"/>
          </a:p>
        </p:txBody>
      </p:sp>
      <p:sp>
        <p:nvSpPr>
          <p:cNvPr id="901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5A917-82C2-48FD-9056-3086B2E17C96}" type="slidenum">
              <a:rPr lang="en-US"/>
              <a:pPr/>
              <a:t>30</a:t>
            </a:fld>
            <a:endParaRPr lang="en-US"/>
          </a:p>
        </p:txBody>
      </p:sp>
      <p:sp>
        <p:nvSpPr>
          <p:cNvPr id="962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BBA08-70B8-4916-BCAC-BCEE28CC40B1}" type="slidenum">
              <a:rPr lang="en-US"/>
              <a:pPr/>
              <a:t>31</a:t>
            </a:fld>
            <a:endParaRPr lang="en-US"/>
          </a:p>
        </p:txBody>
      </p:sp>
      <p:sp>
        <p:nvSpPr>
          <p:cNvPr id="983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A46AE-F893-416B-8550-BE192154FF2F}" type="slidenum">
              <a:rPr lang="en-US"/>
              <a:pPr/>
              <a:t>32</a:t>
            </a:fld>
            <a:endParaRPr lang="en-US"/>
          </a:p>
        </p:txBody>
      </p:sp>
      <p:sp>
        <p:nvSpPr>
          <p:cNvPr id="100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80EE5-2805-488F-8AFD-E58EE31B9DA9}" type="slidenum">
              <a:rPr lang="en-US"/>
              <a:pPr/>
              <a:t>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7FD8FF-EF8A-43BF-843F-8F4C9C65AB04}" type="slidenum">
              <a:rPr lang="en-US"/>
              <a:pPr/>
              <a:t>33</a:t>
            </a:fld>
            <a:endParaRPr lang="en-US"/>
          </a:p>
        </p:txBody>
      </p:sp>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397DBE-4D6B-4D84-B31D-B0C4EAB6CAC7}" type="slidenum">
              <a:rPr lang="en-US"/>
              <a:pPr/>
              <a:t>34</a:t>
            </a:fld>
            <a:endParaRPr lang="en-US"/>
          </a:p>
        </p:txBody>
      </p:sp>
      <p:sp>
        <p:nvSpPr>
          <p:cNvPr id="1044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F849A-04B8-4ECB-8076-E42720806A7E}" type="slidenum">
              <a:rPr lang="en-US"/>
              <a:pPr/>
              <a:t>35</a:t>
            </a:fld>
            <a:endParaRPr lang="en-US"/>
          </a:p>
        </p:txBody>
      </p:sp>
      <p:sp>
        <p:nvSpPr>
          <p:cNvPr id="106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DD5D3-BC13-4A52-A869-D4BDC6D5C8CB}" type="slidenum">
              <a:rPr lang="en-US"/>
              <a:pPr/>
              <a:t>36</a:t>
            </a:fld>
            <a:endParaRPr lang="en-US"/>
          </a:p>
        </p:txBody>
      </p:sp>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43470-0C32-40ED-9C67-F3DD067247B4}" type="slidenum">
              <a:rPr lang="en-US"/>
              <a:pPr/>
              <a:t>37</a:t>
            </a:fld>
            <a:endParaRPr lang="en-US"/>
          </a:p>
        </p:txBody>
      </p:sp>
      <p:sp>
        <p:nvSpPr>
          <p:cNvPr id="1105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11EC1C-DD0D-440A-B8ED-9AD58E239975}" type="slidenum">
              <a:rPr lang="en-US"/>
              <a:pPr/>
              <a:t>38</a:t>
            </a:fld>
            <a:endParaRPr lang="en-US"/>
          </a:p>
        </p:txBody>
      </p:sp>
      <p:sp>
        <p:nvSpPr>
          <p:cNvPr id="1126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DB2BB-B8E5-4DD1-95EC-C107F1FE53AD}" type="slidenum">
              <a:rPr lang="en-US"/>
              <a:pPr/>
              <a:t>39</a:t>
            </a:fld>
            <a:endParaRPr lang="en-US"/>
          </a:p>
        </p:txBody>
      </p:sp>
      <p:sp>
        <p:nvSpPr>
          <p:cNvPr id="1146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6B6B7-8BC8-4034-AE55-3BAD0124BD64}" type="slidenum">
              <a:rPr lang="en-US"/>
              <a:pPr/>
              <a:t>40</a:t>
            </a:fld>
            <a:endParaRPr lang="en-US"/>
          </a:p>
        </p:txBody>
      </p:sp>
      <p:sp>
        <p:nvSpPr>
          <p:cNvPr id="1167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547918-EC02-4F8B-9225-0B7F726C001D}" type="slidenum">
              <a:rPr lang="en-US"/>
              <a:pPr/>
              <a:t>41</a:t>
            </a:fld>
            <a:endParaRPr lang="en-US"/>
          </a:p>
        </p:txBody>
      </p:sp>
      <p:sp>
        <p:nvSpPr>
          <p:cNvPr id="1187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B37FA-3551-4C42-8736-EC1E41EBFF9C}" type="slidenum">
              <a:rPr lang="en-US"/>
              <a:pPr/>
              <a:t>42</a:t>
            </a:fld>
            <a:endParaRPr lang="en-US"/>
          </a:p>
        </p:txBody>
      </p:sp>
      <p:sp>
        <p:nvSpPr>
          <p:cNvPr id="1208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E8CA3-B982-4AB2-9C8F-041D1DE01551}" type="slidenum">
              <a:rPr lang="en-US"/>
              <a:pPr/>
              <a:t>7</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37FEE-E03F-45C8-8FB4-0589A2B83912}" type="slidenum">
              <a:rPr lang="en-US"/>
              <a:pPr/>
              <a:t>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D56F3-666F-46D4-AB4D-389321D70F8B}" type="slidenum">
              <a:rPr lang="en-US"/>
              <a:pPr/>
              <a:t>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B79C2-5B9D-4C9A-864B-0357AA7D22F3}" type="slidenum">
              <a:rPr lang="en-US"/>
              <a:pPr/>
              <a:t>10</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A603A-BC55-4B53-8C6A-D5BA80DE2456}" type="slidenum">
              <a:rPr lang="en-US"/>
              <a:pPr/>
              <a:t>11</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121683-3189-4402-B396-3B9409D69398}" type="slidenum">
              <a:rPr lang="en-US"/>
              <a:pPr/>
              <a:t>12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4B9579-8B7B-4EB7-BD25-F6233A77809A}" type="slidenum">
              <a:rPr lang="en-US"/>
              <a:pPr/>
              <a:t>‹#›</a:t>
            </a:fld>
            <a:endParaRPr lang="en-US"/>
          </a:p>
        </p:txBody>
      </p:sp>
    </p:spTree>
    <p:extLst>
      <p:ext uri="{BB962C8B-B14F-4D97-AF65-F5344CB8AC3E}">
        <p14:creationId xmlns:p14="http://schemas.microsoft.com/office/powerpoint/2010/main" val="248908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99231-33C2-4DFC-AC92-81AD58D78120}" type="slidenum">
              <a:rPr lang="en-US"/>
              <a:pPr/>
              <a:t>‹#›</a:t>
            </a:fld>
            <a:endParaRPr lang="en-US"/>
          </a:p>
        </p:txBody>
      </p:sp>
    </p:spTree>
    <p:extLst>
      <p:ext uri="{BB962C8B-B14F-4D97-AF65-F5344CB8AC3E}">
        <p14:creationId xmlns:p14="http://schemas.microsoft.com/office/powerpoint/2010/main" val="332632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9388AE-BB2E-4DF6-9B05-06F4429B91B9}" type="slidenum">
              <a:rPr lang="en-US"/>
              <a:pPr/>
              <a:t>‹#›</a:t>
            </a:fld>
            <a:endParaRPr lang="en-US"/>
          </a:p>
        </p:txBody>
      </p:sp>
    </p:spTree>
    <p:extLst>
      <p:ext uri="{BB962C8B-B14F-4D97-AF65-F5344CB8AC3E}">
        <p14:creationId xmlns:p14="http://schemas.microsoft.com/office/powerpoint/2010/main" val="180189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E44B3B4-6C8D-4873-8121-476DA9E4C363}" type="slidenum">
              <a:rPr lang="en-US"/>
              <a:pPr/>
              <a:t>‹#›</a:t>
            </a:fld>
            <a:endParaRPr lang="en-US"/>
          </a:p>
        </p:txBody>
      </p:sp>
    </p:spTree>
    <p:extLst>
      <p:ext uri="{BB962C8B-B14F-4D97-AF65-F5344CB8AC3E}">
        <p14:creationId xmlns:p14="http://schemas.microsoft.com/office/powerpoint/2010/main" val="2647510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0B3BB5D-1469-4B27-BC1A-6F55E7966CA1}" type="slidenum">
              <a:rPr lang="en-US"/>
              <a:pPr/>
              <a:t>‹#›</a:t>
            </a:fld>
            <a:endParaRPr lang="en-US"/>
          </a:p>
        </p:txBody>
      </p:sp>
    </p:spTree>
    <p:extLst>
      <p:ext uri="{BB962C8B-B14F-4D97-AF65-F5344CB8AC3E}">
        <p14:creationId xmlns:p14="http://schemas.microsoft.com/office/powerpoint/2010/main" val="2485099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9DAD430D-862D-456B-A52A-310BC201E6BE}" type="slidenum">
              <a:rPr lang="en-US"/>
              <a:pPr/>
              <a:t>‹#›</a:t>
            </a:fld>
            <a:endParaRPr lang="en-US"/>
          </a:p>
        </p:txBody>
      </p:sp>
    </p:spTree>
    <p:extLst>
      <p:ext uri="{BB962C8B-B14F-4D97-AF65-F5344CB8AC3E}">
        <p14:creationId xmlns:p14="http://schemas.microsoft.com/office/powerpoint/2010/main" val="3864806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3942C5E6-75C0-4D61-BF28-2B4A65A5CFE8}" type="slidenum">
              <a:rPr lang="en-US"/>
              <a:pPr/>
              <a:t>‹#›</a:t>
            </a:fld>
            <a:endParaRPr lang="en-US"/>
          </a:p>
        </p:txBody>
      </p:sp>
    </p:spTree>
    <p:extLst>
      <p:ext uri="{BB962C8B-B14F-4D97-AF65-F5344CB8AC3E}">
        <p14:creationId xmlns:p14="http://schemas.microsoft.com/office/powerpoint/2010/main" val="195280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512EF9-2767-458E-A7E7-CAE646DEF1DD}" type="slidenum">
              <a:rPr lang="en-US"/>
              <a:pPr/>
              <a:t>‹#›</a:t>
            </a:fld>
            <a:endParaRPr lang="en-US"/>
          </a:p>
        </p:txBody>
      </p:sp>
    </p:spTree>
    <p:extLst>
      <p:ext uri="{BB962C8B-B14F-4D97-AF65-F5344CB8AC3E}">
        <p14:creationId xmlns:p14="http://schemas.microsoft.com/office/powerpoint/2010/main" val="184217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895142-2E5E-4C2E-832D-93E1ECF9E933}" type="slidenum">
              <a:rPr lang="en-US"/>
              <a:pPr/>
              <a:t>‹#›</a:t>
            </a:fld>
            <a:endParaRPr lang="en-US"/>
          </a:p>
        </p:txBody>
      </p:sp>
    </p:spTree>
    <p:extLst>
      <p:ext uri="{BB962C8B-B14F-4D97-AF65-F5344CB8AC3E}">
        <p14:creationId xmlns:p14="http://schemas.microsoft.com/office/powerpoint/2010/main" val="70440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961AD8-08DE-43A0-8406-F5E140670260}" type="slidenum">
              <a:rPr lang="en-US"/>
              <a:pPr/>
              <a:t>‹#›</a:t>
            </a:fld>
            <a:endParaRPr lang="en-US"/>
          </a:p>
        </p:txBody>
      </p:sp>
    </p:spTree>
    <p:extLst>
      <p:ext uri="{BB962C8B-B14F-4D97-AF65-F5344CB8AC3E}">
        <p14:creationId xmlns:p14="http://schemas.microsoft.com/office/powerpoint/2010/main" val="2052624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FD6D668-DC9C-45DC-AB42-CB6370C48B40}" type="slidenum">
              <a:rPr lang="en-US"/>
              <a:pPr/>
              <a:t>‹#›</a:t>
            </a:fld>
            <a:endParaRPr lang="en-US"/>
          </a:p>
        </p:txBody>
      </p:sp>
    </p:spTree>
    <p:extLst>
      <p:ext uri="{BB962C8B-B14F-4D97-AF65-F5344CB8AC3E}">
        <p14:creationId xmlns:p14="http://schemas.microsoft.com/office/powerpoint/2010/main" val="140649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83230E8-01E3-4D19-9AE1-0073C4CD02E3}" type="slidenum">
              <a:rPr lang="en-US"/>
              <a:pPr/>
              <a:t>‹#›</a:t>
            </a:fld>
            <a:endParaRPr lang="en-US"/>
          </a:p>
        </p:txBody>
      </p:sp>
    </p:spTree>
    <p:extLst>
      <p:ext uri="{BB962C8B-B14F-4D97-AF65-F5344CB8AC3E}">
        <p14:creationId xmlns:p14="http://schemas.microsoft.com/office/powerpoint/2010/main" val="294558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5B1A1A6-6860-4490-9644-32358BA74657}" type="slidenum">
              <a:rPr lang="en-US"/>
              <a:pPr/>
              <a:t>‹#›</a:t>
            </a:fld>
            <a:endParaRPr lang="en-US"/>
          </a:p>
        </p:txBody>
      </p:sp>
    </p:spTree>
    <p:extLst>
      <p:ext uri="{BB962C8B-B14F-4D97-AF65-F5344CB8AC3E}">
        <p14:creationId xmlns:p14="http://schemas.microsoft.com/office/powerpoint/2010/main" val="283773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F563EF-45CB-46FF-9497-4C12D956D1CE}" type="slidenum">
              <a:rPr lang="en-US"/>
              <a:pPr/>
              <a:t>‹#›</a:t>
            </a:fld>
            <a:endParaRPr lang="en-US"/>
          </a:p>
        </p:txBody>
      </p:sp>
    </p:spTree>
    <p:extLst>
      <p:ext uri="{BB962C8B-B14F-4D97-AF65-F5344CB8AC3E}">
        <p14:creationId xmlns:p14="http://schemas.microsoft.com/office/powerpoint/2010/main" val="6563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CBF0F3-292A-47E6-894C-25F94035B248}" type="slidenum">
              <a:rPr lang="en-US"/>
              <a:pPr/>
              <a:t>‹#›</a:t>
            </a:fld>
            <a:endParaRPr lang="en-US"/>
          </a:p>
        </p:txBody>
      </p:sp>
    </p:spTree>
    <p:extLst>
      <p:ext uri="{BB962C8B-B14F-4D97-AF65-F5344CB8AC3E}">
        <p14:creationId xmlns:p14="http://schemas.microsoft.com/office/powerpoint/2010/main" val="350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683E024-9AD9-4EB1-B90D-F17A36BC611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norton.com/nael/nto/middle/estates/imestates.ht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norton.com/nael/nto/middle/arthur/imcross.ht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http://mina_harker.tripod.com/wheel.gi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685800" y="838200"/>
            <a:ext cx="7772400" cy="1524000"/>
          </a:xfrm>
        </p:spPr>
        <p:txBody>
          <a:bodyPr/>
          <a:lstStyle/>
          <a:p>
            <a:r>
              <a:rPr lang="en-US" sz="6000" dirty="0"/>
              <a:t>English </a:t>
            </a:r>
            <a:r>
              <a:rPr lang="en-US" sz="6000" dirty="0" smtClean="0"/>
              <a:t>Literature</a:t>
            </a:r>
            <a:endParaRPr lang="en-US" dirty="0"/>
          </a:p>
        </p:txBody>
      </p:sp>
      <p:sp>
        <p:nvSpPr>
          <p:cNvPr id="24579" name="Rectangle 3"/>
          <p:cNvSpPr>
            <a:spLocks noGrp="1" noChangeArrowheads="1"/>
          </p:cNvSpPr>
          <p:nvPr>
            <p:ph type="subTitle" idx="1"/>
          </p:nvPr>
        </p:nvSpPr>
        <p:spPr>
          <a:xfrm>
            <a:off x="1371600" y="2514600"/>
            <a:ext cx="6400800" cy="1981200"/>
          </a:xfrm>
        </p:spPr>
        <p:txBody>
          <a:bodyPr/>
          <a:lstStyle/>
          <a:p>
            <a:r>
              <a:rPr lang="en-US" sz="4000" dirty="0"/>
              <a:t>The Medieval </a:t>
            </a:r>
            <a:r>
              <a:rPr lang="en-US" sz="4000" dirty="0" smtClean="0"/>
              <a:t>Period</a:t>
            </a:r>
          </a:p>
          <a:p>
            <a:r>
              <a:rPr lang="en-US" sz="4000" dirty="0" smtClean="0"/>
              <a:t>400-1500</a:t>
            </a:r>
            <a:endParaRPr lang="en-US" dirty="0"/>
          </a:p>
          <a:p>
            <a:r>
              <a:rPr lang="en-US" sz="2800" dirty="0"/>
              <a:t>(Old English and Middle English)</a:t>
            </a:r>
            <a:endParaRPr lang="en-US" dirty="0"/>
          </a:p>
        </p:txBody>
      </p:sp>
      <p:sp>
        <p:nvSpPr>
          <p:cNvPr id="2" name="TextBox 1"/>
          <p:cNvSpPr txBox="1"/>
          <p:nvPr/>
        </p:nvSpPr>
        <p:spPr>
          <a:xfrm>
            <a:off x="0" y="4796152"/>
            <a:ext cx="9220200" cy="461665"/>
          </a:xfrm>
          <a:prstGeom prst="rect">
            <a:avLst/>
          </a:prstGeom>
          <a:noFill/>
        </p:spPr>
        <p:txBody>
          <a:bodyPr wrap="square" rtlCol="0">
            <a:spAutoFit/>
          </a:bodyPr>
          <a:lstStyle/>
          <a:p>
            <a:r>
              <a:rPr lang="en-US" dirty="0" smtClean="0"/>
              <a:t>*Write the </a:t>
            </a:r>
            <a:r>
              <a:rPr lang="en-US" dirty="0" smtClean="0"/>
              <a:t>slide or bullet point </a:t>
            </a:r>
            <a:r>
              <a:rPr lang="en-US" dirty="0" smtClean="0"/>
              <a:t>into your notes when you see an </a:t>
            </a:r>
            <a:r>
              <a:rPr lang="en-US" dirty="0" smtClean="0"/>
              <a:t>asterisk.*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0"/>
            <a:ext cx="8686800" cy="1143000"/>
          </a:xfrm>
        </p:spPr>
        <p:txBody>
          <a:bodyPr/>
          <a:lstStyle/>
          <a:p>
            <a:r>
              <a:rPr lang="en-US" sz="4000" dirty="0" smtClean="0"/>
              <a:t>Welcome </a:t>
            </a:r>
            <a:r>
              <a:rPr lang="en-US" sz="4000" dirty="0"/>
              <a:t>to England and the English</a:t>
            </a:r>
            <a:r>
              <a:rPr lang="en-US" sz="3200" dirty="0"/>
              <a:t>…</a:t>
            </a:r>
            <a:br>
              <a:rPr lang="en-US" sz="3200" dirty="0"/>
            </a:br>
            <a:r>
              <a:rPr lang="en-US" sz="3200" dirty="0"/>
              <a:t>an island of </a:t>
            </a:r>
            <a:r>
              <a:rPr lang="en-US" sz="3200" b="1" dirty="0"/>
              <a:t>peoples, languages</a:t>
            </a:r>
            <a:r>
              <a:rPr lang="en-US" sz="3200" dirty="0"/>
              <a:t>, and </a:t>
            </a:r>
            <a:r>
              <a:rPr lang="en-US" sz="3200" b="1" dirty="0"/>
              <a:t>divisions...</a:t>
            </a:r>
          </a:p>
        </p:txBody>
      </p:sp>
      <p:pic>
        <p:nvPicPr>
          <p:cNvPr id="37891"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33400" y="1447800"/>
            <a:ext cx="3962400" cy="3581400"/>
          </a:xfrm>
        </p:spPr>
      </p:pic>
      <p:pic>
        <p:nvPicPr>
          <p:cNvPr id="37892" name="Picture 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876800" y="1371600"/>
            <a:ext cx="4038600" cy="3657600"/>
          </a:xfrm>
        </p:spPr>
      </p:pic>
      <p:sp>
        <p:nvSpPr>
          <p:cNvPr id="37893" name="Rectangle 5"/>
          <p:cNvSpPr>
            <a:spLocks noGrp="1" noChangeArrowheads="1"/>
          </p:cNvSpPr>
          <p:nvPr>
            <p:ph type="body" sz="half" idx="3"/>
          </p:nvPr>
        </p:nvSpPr>
        <p:spPr>
          <a:xfrm>
            <a:off x="685800" y="5181600"/>
            <a:ext cx="7772400" cy="1447800"/>
          </a:xfrm>
        </p:spPr>
        <p:txBody>
          <a:bodyPr/>
          <a:lstStyle/>
          <a:p>
            <a:pPr algn="ctr">
              <a:lnSpc>
                <a:spcPct val="70000"/>
              </a:lnSpc>
              <a:buFontTx/>
              <a:buNone/>
            </a:pPr>
            <a:r>
              <a:rPr lang="en-US" sz="3600" i="1" dirty="0"/>
              <a:t>Latin</a:t>
            </a:r>
            <a:r>
              <a:rPr lang="en-US" sz="3600" dirty="0"/>
              <a:t> -- church, schools</a:t>
            </a:r>
          </a:p>
          <a:p>
            <a:pPr algn="ctr">
              <a:lnSpc>
                <a:spcPct val="70000"/>
              </a:lnSpc>
              <a:buFontTx/>
              <a:buNone/>
            </a:pPr>
            <a:r>
              <a:rPr lang="en-US" sz="3600" i="1" dirty="0"/>
              <a:t>French</a:t>
            </a:r>
            <a:r>
              <a:rPr lang="en-US" sz="3600" dirty="0"/>
              <a:t> -- court, castle</a:t>
            </a:r>
          </a:p>
          <a:p>
            <a:pPr algn="ctr">
              <a:lnSpc>
                <a:spcPct val="70000"/>
              </a:lnSpc>
              <a:buFontTx/>
              <a:buNone/>
            </a:pPr>
            <a:r>
              <a:rPr lang="en-US" sz="3600" i="1" dirty="0"/>
              <a:t>English</a:t>
            </a:r>
            <a:r>
              <a:rPr lang="en-US" sz="3600" dirty="0"/>
              <a:t> -- commoners</a:t>
            </a:r>
            <a:endParaRPr lang="en-US" sz="2800" dirty="0"/>
          </a:p>
        </p:txBody>
      </p:sp>
      <p:sp>
        <p:nvSpPr>
          <p:cNvPr id="37894" name="Text Box 6"/>
          <p:cNvSpPr txBox="1">
            <a:spLocks noChangeArrowheads="1"/>
          </p:cNvSpPr>
          <p:nvPr/>
        </p:nvSpPr>
        <p:spPr bwMode="auto">
          <a:xfrm>
            <a:off x="4876800" y="4267200"/>
            <a:ext cx="3962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bg1"/>
                </a:solidFill>
                <a:latin typeface="Comic Sans MS" pitchFamily="66" charset="0"/>
              </a:rPr>
              <a:t>The White Tower in London…</a:t>
            </a:r>
          </a:p>
          <a:p>
            <a:pPr>
              <a:spcBef>
                <a:spcPct val="50000"/>
              </a:spcBef>
            </a:pPr>
            <a:r>
              <a:rPr lang="en-US" sz="1600" b="1">
                <a:solidFill>
                  <a:schemeClr val="bg1"/>
                </a:solidFill>
                <a:latin typeface="Comic Sans MS" pitchFamily="66" charset="0"/>
              </a:rPr>
              <a:t>part of William’s legacy</a:t>
            </a:r>
            <a:endParaRPr lang="en-US" sz="1400" b="1">
              <a:latin typeface="Comic Sans MS" pitchFamily="66" charset="0"/>
            </a:endParaRPr>
          </a:p>
        </p:txBody>
      </p:sp>
      <p:sp>
        <p:nvSpPr>
          <p:cNvPr id="37895" name="Text Box 7"/>
          <p:cNvSpPr txBox="1">
            <a:spLocks noChangeArrowheads="1"/>
          </p:cNvSpPr>
          <p:nvPr/>
        </p:nvSpPr>
        <p:spPr bwMode="auto">
          <a:xfrm>
            <a:off x="685800" y="4495800"/>
            <a:ext cx="34290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en-US" sz="1600" b="1">
                <a:solidFill>
                  <a:schemeClr val="bg1"/>
                </a:solidFill>
                <a:latin typeface="Comic Sans MS" pitchFamily="66" charset="0"/>
              </a:rPr>
              <a:t>Chartres Cathedral</a:t>
            </a:r>
            <a:r>
              <a:rPr lang="en-US"/>
              <a:t> </a:t>
            </a:r>
          </a:p>
          <a:p>
            <a:pPr algn="l">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anim calcmode="lin" valueType="num">
                                      <p:cBhvr>
                                        <p:cTn id="9" dur="500" fill="hold"/>
                                        <p:tgtEl>
                                          <p:spTgt spid="37890"/>
                                        </p:tgtEl>
                                        <p:attrNameLst>
                                          <p:attrName>ppt_x</p:attrName>
                                        </p:attrNameLst>
                                      </p:cBhvr>
                                      <p:tavLst>
                                        <p:tav tm="0">
                                          <p:val>
                                            <p:fltVal val="0.5"/>
                                          </p:val>
                                        </p:tav>
                                        <p:tav tm="100000">
                                          <p:val>
                                            <p:strVal val="#ppt_x"/>
                                          </p:val>
                                        </p:tav>
                                      </p:tavLst>
                                    </p:anim>
                                    <p:anim calcmode="lin" valueType="num">
                                      <p:cBhvr>
                                        <p:cTn id="10" dur="500" fill="hold"/>
                                        <p:tgtEl>
                                          <p:spTgt spid="3789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2286000"/>
            <a:ext cx="7772400" cy="1143000"/>
          </a:xfrm>
        </p:spPr>
        <p:txBody>
          <a:bodyPr/>
          <a:lstStyle/>
          <a:p>
            <a:r>
              <a:rPr lang="en-US" sz="6000" i="1"/>
              <a:t>What was it like to live in the Middle Ages?</a:t>
            </a:r>
            <a:endParaRPr lang="en-US" i="1"/>
          </a:p>
        </p:txBody>
      </p:sp>
      <p:sp>
        <p:nvSpPr>
          <p:cNvPr id="38915" name="Rectangle 3"/>
          <p:cNvSpPr>
            <a:spLocks noGrp="1" noChangeArrowheads="1"/>
          </p:cNvSpPr>
          <p:nvPr>
            <p:ph type="subTitle" idx="1"/>
          </p:nvPr>
        </p:nvSpPr>
        <p:spPr/>
        <p:txBody>
          <a:bodyPr/>
          <a:lstStyle/>
          <a:p>
            <a:r>
              <a:rPr lang="en-U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7924800" cy="1066800"/>
          </a:xfrm>
        </p:spPr>
        <p:txBody>
          <a:bodyPr/>
          <a:lstStyle/>
          <a:p>
            <a:r>
              <a:rPr lang="en-US" dirty="0" smtClean="0"/>
              <a:t>*The </a:t>
            </a:r>
            <a:r>
              <a:rPr lang="en-US" dirty="0"/>
              <a:t>3 Estates in the Middle Ages</a:t>
            </a:r>
          </a:p>
        </p:txBody>
      </p:sp>
      <p:sp>
        <p:nvSpPr>
          <p:cNvPr id="12291" name="Rectangle 3"/>
          <p:cNvSpPr>
            <a:spLocks noGrp="1" noChangeArrowheads="1"/>
          </p:cNvSpPr>
          <p:nvPr>
            <p:ph type="body" sz="half" idx="1"/>
          </p:nvPr>
        </p:nvSpPr>
        <p:spPr>
          <a:xfrm>
            <a:off x="0" y="1143000"/>
            <a:ext cx="4800600" cy="5486400"/>
          </a:xfrm>
        </p:spPr>
        <p:txBody>
          <a:bodyPr/>
          <a:lstStyle/>
          <a:p>
            <a:r>
              <a:rPr lang="en-US" sz="2400" dirty="0"/>
              <a:t>The idea of estates, or orders, was encouraged during the Age, but this ordering was breaking down.</a:t>
            </a:r>
          </a:p>
          <a:p>
            <a:pPr lvl="1"/>
            <a:r>
              <a:rPr lang="en-US" sz="2000" dirty="0"/>
              <a:t>Clergy</a:t>
            </a:r>
          </a:p>
          <a:p>
            <a:pPr lvl="2"/>
            <a:r>
              <a:rPr lang="en-US" sz="1800" dirty="0" smtClean="0"/>
              <a:t>Spoke Latin—purpose </a:t>
            </a:r>
            <a:r>
              <a:rPr lang="en-US" sz="1800" dirty="0"/>
              <a:t>was to save everyone’s </a:t>
            </a:r>
            <a:r>
              <a:rPr lang="en-US" sz="1800" dirty="0" smtClean="0"/>
              <a:t>soul—</a:t>
            </a:r>
            <a:r>
              <a:rPr lang="en-US" sz="1800" i="1" dirty="0" smtClean="0"/>
              <a:t>those wh</a:t>
            </a:r>
            <a:r>
              <a:rPr lang="en-US" sz="1800" i="1" dirty="0" smtClean="0"/>
              <a:t>o pray</a:t>
            </a:r>
            <a:endParaRPr lang="en-US" sz="1800" i="1" dirty="0"/>
          </a:p>
          <a:p>
            <a:pPr lvl="1"/>
            <a:r>
              <a:rPr lang="en-US" sz="2000" dirty="0"/>
              <a:t>Nobles</a:t>
            </a:r>
          </a:p>
          <a:p>
            <a:pPr lvl="2"/>
            <a:r>
              <a:rPr lang="en-US" sz="1800" dirty="0" smtClean="0"/>
              <a:t>Spoke French</a:t>
            </a:r>
            <a:r>
              <a:rPr lang="en-US" sz="1800" i="1" dirty="0" smtClean="0"/>
              <a:t>—</a:t>
            </a:r>
            <a:r>
              <a:rPr lang="en-US" sz="1800" dirty="0" smtClean="0"/>
              <a:t>purpose</a:t>
            </a:r>
            <a:r>
              <a:rPr lang="en-US" sz="1800" i="1" dirty="0" smtClean="0"/>
              <a:t> </a:t>
            </a:r>
            <a:r>
              <a:rPr lang="en-US" sz="1800" dirty="0"/>
              <a:t>was to </a:t>
            </a:r>
            <a:r>
              <a:rPr lang="en-US" sz="1800" dirty="0" smtClean="0"/>
              <a:t>protect, keep peace,  </a:t>
            </a:r>
            <a:r>
              <a:rPr lang="en-US" sz="1800" dirty="0"/>
              <a:t>provide </a:t>
            </a:r>
            <a:r>
              <a:rPr lang="en-US" sz="1800" dirty="0"/>
              <a:t>justice, </a:t>
            </a:r>
            <a:r>
              <a:rPr lang="en-US" sz="1800" i="1" dirty="0"/>
              <a:t>those who fight</a:t>
            </a:r>
            <a:endParaRPr lang="en-US" sz="1800" dirty="0"/>
          </a:p>
          <a:p>
            <a:pPr lvl="1"/>
            <a:r>
              <a:rPr lang="en-US" sz="2000" dirty="0"/>
              <a:t>Commoners</a:t>
            </a:r>
          </a:p>
          <a:p>
            <a:pPr lvl="2"/>
            <a:r>
              <a:rPr lang="en-US" sz="1800" dirty="0" smtClean="0"/>
              <a:t>Spoke English—</a:t>
            </a:r>
            <a:r>
              <a:rPr lang="en-US" sz="1800" dirty="0" smtClean="0"/>
              <a:t>purpose </a:t>
            </a:r>
            <a:r>
              <a:rPr lang="en-US" sz="1800" dirty="0"/>
              <a:t>was to feed and clothe all above </a:t>
            </a:r>
            <a:r>
              <a:rPr lang="en-US" sz="1800" dirty="0" smtClean="0"/>
              <a:t>them—</a:t>
            </a:r>
            <a:r>
              <a:rPr lang="en-US" sz="1800" i="1" dirty="0" smtClean="0"/>
              <a:t>those </a:t>
            </a:r>
            <a:r>
              <a:rPr lang="en-US" sz="1800" i="1" dirty="0"/>
              <a:t>who work</a:t>
            </a:r>
            <a:endParaRPr lang="en-US" sz="1800" dirty="0"/>
          </a:p>
          <a:p>
            <a:pPr lvl="1"/>
            <a:endParaRPr lang="en-US" sz="2000" dirty="0"/>
          </a:p>
        </p:txBody>
      </p:sp>
      <p:sp>
        <p:nvSpPr>
          <p:cNvPr id="12293" name="Rectangle 5"/>
          <p:cNvSpPr>
            <a:spLocks noChangeArrowheads="1"/>
          </p:cNvSpPr>
          <p:nvPr/>
        </p:nvSpPr>
        <p:spPr bwMode="auto">
          <a:xfrm>
            <a:off x="3300413" y="2239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2296" name="Picture 8" descr="[Click on image to enlarge]">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4953000" y="1219200"/>
            <a:ext cx="4191000" cy="5486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762000"/>
          </a:xfrm>
        </p:spPr>
        <p:txBody>
          <a:bodyPr/>
          <a:lstStyle/>
          <a:p>
            <a:r>
              <a:rPr lang="en-US" sz="6000"/>
              <a:t> </a:t>
            </a:r>
            <a:r>
              <a:rPr lang="en-US" sz="6000" i="1"/>
              <a:t>feudalism</a:t>
            </a:r>
            <a:endParaRPr lang="en-US" i="1"/>
          </a:p>
        </p:txBody>
      </p:sp>
      <p:sp>
        <p:nvSpPr>
          <p:cNvPr id="13316" name="Rectangle 4"/>
          <p:cNvSpPr>
            <a:spLocks noGrp="1" noChangeArrowheads="1"/>
          </p:cNvSpPr>
          <p:nvPr>
            <p:ph type="body" sz="half" idx="2"/>
          </p:nvPr>
        </p:nvSpPr>
        <p:spPr>
          <a:xfrm>
            <a:off x="4648200" y="1143000"/>
            <a:ext cx="4495800" cy="5486400"/>
          </a:xfrm>
        </p:spPr>
        <p:txBody>
          <a:bodyPr/>
          <a:lstStyle/>
          <a:p>
            <a:r>
              <a:rPr lang="en-US" sz="2000" dirty="0" smtClean="0"/>
              <a:t>*The </a:t>
            </a:r>
            <a:r>
              <a:rPr lang="en-US" sz="2000" b="1" dirty="0"/>
              <a:t>economic system of much of the Middle Ages</a:t>
            </a:r>
            <a:r>
              <a:rPr lang="en-US" sz="2000" dirty="0"/>
              <a:t> (800-1100)</a:t>
            </a:r>
          </a:p>
          <a:p>
            <a:r>
              <a:rPr lang="en-US" sz="2000" dirty="0"/>
              <a:t>Commoners (peasants) lived on a feudal manor. The lord of the manor gave his vassals (the peasants) land to farm. </a:t>
            </a:r>
          </a:p>
          <a:p>
            <a:r>
              <a:rPr lang="en-US" sz="2000" dirty="0"/>
              <a:t>In return, the vassals received protection from roving bandits. Yet they were taxed and had to surrender a portion of their crops to the lord</a:t>
            </a:r>
            <a:r>
              <a:rPr lang="en-US" sz="2400" dirty="0"/>
              <a:t>.</a:t>
            </a:r>
          </a:p>
          <a:p>
            <a:pPr lvl="1"/>
            <a:r>
              <a:rPr lang="en-US" sz="2000" dirty="0"/>
              <a:t>it was better to be a lord than a vassal!</a:t>
            </a:r>
          </a:p>
          <a:p>
            <a:r>
              <a:rPr lang="en-US" sz="2000" b="1" dirty="0"/>
              <a:t>*</a:t>
            </a:r>
            <a:r>
              <a:rPr lang="en-US" sz="2000" b="1" dirty="0" smtClean="0"/>
              <a:t>Feudalism—created </a:t>
            </a:r>
            <a:r>
              <a:rPr lang="en-US" sz="2000" b="1" dirty="0"/>
              <a:t>ties of obedience and fostered a sense of loyalty</a:t>
            </a:r>
            <a:r>
              <a:rPr lang="en-US" sz="2000" dirty="0"/>
              <a:t> between the vassals and </a:t>
            </a:r>
            <a:r>
              <a:rPr lang="en-US" sz="2000" dirty="0" smtClean="0"/>
              <a:t>lords.</a:t>
            </a:r>
            <a:endParaRPr lang="en-US" sz="2400" dirty="0"/>
          </a:p>
          <a:p>
            <a:endParaRPr lang="en-US" sz="2000" dirty="0"/>
          </a:p>
        </p:txBody>
      </p:sp>
      <p:sp>
        <p:nvSpPr>
          <p:cNvPr id="13321" name="Rectangle 9"/>
          <p:cNvSpPr>
            <a:spLocks noChangeArrowheads="1"/>
          </p:cNvSpPr>
          <p:nvPr/>
        </p:nvSpPr>
        <p:spPr bwMode="auto">
          <a:xfrm>
            <a:off x="-155575" y="2292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324" name="Picture 12" descr="http://wwnorton.com/nael/images/middle/saxon.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304800" y="1371600"/>
            <a:ext cx="4191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5" name="Text Box 13"/>
          <p:cNvSpPr txBox="1">
            <a:spLocks noChangeArrowheads="1"/>
          </p:cNvSpPr>
          <p:nvPr/>
        </p:nvSpPr>
        <p:spPr bwMode="auto">
          <a:xfrm>
            <a:off x="381000" y="5715000"/>
            <a:ext cx="411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Comic Sans MS" pitchFamily="66" charset="0"/>
              </a:rPr>
              <a:t>A tenant (vassal) renews his oath of fealty to his lord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33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3316">
                                            <p:txEl>
                                              <p:pRg st="0" end="0"/>
                                            </p:txEl>
                                          </p:spTgt>
                                        </p:tgtEl>
                                        <p:attrNameLst>
                                          <p:attrName>style.visibility</p:attrName>
                                        </p:attrNameLst>
                                      </p:cBhvr>
                                      <p:to>
                                        <p:strVal val="visible"/>
                                      </p:to>
                                    </p:set>
                                    <p:anim calcmode="lin" valueType="num">
                                      <p:cBhvr>
                                        <p:cTn id="17" dur="10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3316">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331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331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3316">
                                            <p:txEl>
                                              <p:pRg st="1" end="1"/>
                                            </p:txEl>
                                          </p:spTgt>
                                        </p:tgtEl>
                                        <p:attrNameLst>
                                          <p:attrName>style.visibility</p:attrName>
                                        </p:attrNameLst>
                                      </p:cBhvr>
                                      <p:to>
                                        <p:strVal val="visible"/>
                                      </p:to>
                                    </p:set>
                                    <p:anim calcmode="lin" valueType="num">
                                      <p:cBhvr>
                                        <p:cTn id="25" dur="10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331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331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31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3316">
                                            <p:txEl>
                                              <p:pRg st="2" end="2"/>
                                            </p:txEl>
                                          </p:spTgt>
                                        </p:tgtEl>
                                        <p:attrNameLst>
                                          <p:attrName>style.visibility</p:attrName>
                                        </p:attrNameLst>
                                      </p:cBhvr>
                                      <p:to>
                                        <p:strVal val="visible"/>
                                      </p:to>
                                    </p:set>
                                    <p:anim calcmode="lin" valueType="num">
                                      <p:cBhvr>
                                        <p:cTn id="33" dur="10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3316">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331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3316">
                                            <p:txEl>
                                              <p:pRg st="2" end="2"/>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3316">
                                            <p:txEl>
                                              <p:pRg st="3" end="3"/>
                                            </p:txEl>
                                          </p:spTgt>
                                        </p:tgtEl>
                                        <p:attrNameLst>
                                          <p:attrName>style.visibility</p:attrName>
                                        </p:attrNameLst>
                                      </p:cBhvr>
                                      <p:to>
                                        <p:strVal val="visible"/>
                                      </p:to>
                                    </p:set>
                                    <p:anim calcmode="lin" valueType="num">
                                      <p:cBhvr>
                                        <p:cTn id="39" dur="10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331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331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31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3316">
                                            <p:txEl>
                                              <p:pRg st="4" end="4"/>
                                            </p:txEl>
                                          </p:spTgt>
                                        </p:tgtEl>
                                        <p:attrNameLst>
                                          <p:attrName>style.visibility</p:attrName>
                                        </p:attrNameLst>
                                      </p:cBhvr>
                                      <p:to>
                                        <p:strVal val="visible"/>
                                      </p:to>
                                    </p:set>
                                    <p:anim calcmode="lin" valueType="num">
                                      <p:cBhvr>
                                        <p:cTn id="47" dur="1000" fill="hold"/>
                                        <p:tgtEl>
                                          <p:spTgt spid="1331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1331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1331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331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advAuto="0"/>
      <p:bldP spid="1331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4038600" cy="1219200"/>
          </a:xfrm>
        </p:spPr>
        <p:txBody>
          <a:bodyPr/>
          <a:lstStyle/>
          <a:p>
            <a:r>
              <a:rPr lang="en-US" sz="5400" dirty="0" smtClean="0"/>
              <a:t>*Chivalry </a:t>
            </a:r>
            <a:endParaRPr lang="en-US" sz="5400" dirty="0"/>
          </a:p>
        </p:txBody>
      </p:sp>
      <p:sp>
        <p:nvSpPr>
          <p:cNvPr id="11268" name="Rectangle 4"/>
          <p:cNvSpPr>
            <a:spLocks noGrp="1" noChangeArrowheads="1"/>
          </p:cNvSpPr>
          <p:nvPr>
            <p:ph type="body" sz="half" idx="2"/>
          </p:nvPr>
        </p:nvSpPr>
        <p:spPr>
          <a:xfrm>
            <a:off x="4648200" y="304800"/>
            <a:ext cx="4191000" cy="6172200"/>
          </a:xfrm>
        </p:spPr>
        <p:txBody>
          <a:bodyPr/>
          <a:lstStyle/>
          <a:p>
            <a:r>
              <a:rPr lang="en-US" sz="2400" b="1" dirty="0" smtClean="0"/>
              <a:t>An </a:t>
            </a:r>
            <a:r>
              <a:rPr lang="en-US" sz="2400" b="1" dirty="0"/>
              <a:t>idealized system of manners and morals</a:t>
            </a:r>
          </a:p>
          <a:p>
            <a:pPr lvl="1"/>
            <a:r>
              <a:rPr lang="en-US" sz="2000" dirty="0"/>
              <a:t>Restricted to nobility</a:t>
            </a:r>
          </a:p>
          <a:p>
            <a:r>
              <a:rPr lang="en-US" sz="2400" dirty="0" smtClean="0"/>
              <a:t>Medieval knights were </a:t>
            </a:r>
            <a:r>
              <a:rPr lang="en-US" sz="2400" dirty="0"/>
              <a:t>bound to </a:t>
            </a:r>
            <a:r>
              <a:rPr lang="en-US" sz="2400" dirty="0" smtClean="0"/>
              <a:t>chivalric code—</a:t>
            </a:r>
            <a:r>
              <a:rPr lang="en-US" sz="2400" b="1" dirty="0" smtClean="0"/>
              <a:t>loyalty </a:t>
            </a:r>
            <a:r>
              <a:rPr lang="en-US" sz="2400" b="1" dirty="0"/>
              <a:t>to…</a:t>
            </a:r>
          </a:p>
          <a:p>
            <a:pPr lvl="1"/>
            <a:r>
              <a:rPr lang="en-US" sz="2000" b="1" dirty="0"/>
              <a:t>God</a:t>
            </a:r>
          </a:p>
          <a:p>
            <a:pPr lvl="1"/>
            <a:r>
              <a:rPr lang="en-US" sz="2000" b="1" dirty="0"/>
              <a:t>his lord</a:t>
            </a:r>
          </a:p>
          <a:p>
            <a:pPr lvl="1"/>
            <a:r>
              <a:rPr lang="en-US" sz="2000" b="1" dirty="0"/>
              <a:t>his lady</a:t>
            </a:r>
          </a:p>
          <a:p>
            <a:r>
              <a:rPr lang="en-US" sz="2400" dirty="0"/>
              <a:t>Chivalric ideals include...</a:t>
            </a:r>
          </a:p>
          <a:p>
            <a:pPr lvl="1"/>
            <a:r>
              <a:rPr lang="en-US" sz="2000" dirty="0"/>
              <a:t>benevolence</a:t>
            </a:r>
          </a:p>
          <a:p>
            <a:pPr lvl="1"/>
            <a:r>
              <a:rPr lang="en-US" sz="2000" dirty="0"/>
              <a:t>brotherly love</a:t>
            </a:r>
          </a:p>
          <a:p>
            <a:pPr lvl="1"/>
            <a:r>
              <a:rPr lang="en-US" sz="2000" dirty="0"/>
              <a:t>politeness</a:t>
            </a:r>
          </a:p>
          <a:p>
            <a:pPr lvl="2"/>
            <a:r>
              <a:rPr lang="en-US" sz="1800" i="1" dirty="0"/>
              <a:t>Sir Gawain</a:t>
            </a:r>
            <a:r>
              <a:rPr lang="en-US" sz="1800" dirty="0"/>
              <a:t> is an example </a:t>
            </a:r>
            <a:endParaRPr lang="en-US" sz="1800" i="1" dirty="0"/>
          </a:p>
        </p:txBody>
      </p:sp>
      <p:sp>
        <p:nvSpPr>
          <p:cNvPr id="11272" name="Rectangle 8"/>
          <p:cNvSpPr>
            <a:spLocks noChangeArrowheads="1"/>
          </p:cNvSpPr>
          <p:nvPr/>
        </p:nvSpPr>
        <p:spPr bwMode="auto">
          <a:xfrm>
            <a:off x="-1025525" y="66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275" name="Picture 11" descr="http://wwnorton.com/nael/images/middle/frenar.jpg"/>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752600"/>
            <a:ext cx="4343400"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68">
                                            <p:txEl>
                                              <p:pRg st="0" end="0"/>
                                            </p:txEl>
                                          </p:spTgt>
                                        </p:tgtEl>
                                        <p:attrNameLst>
                                          <p:attrName>style.visibility</p:attrName>
                                        </p:attrNameLst>
                                      </p:cBhvr>
                                      <p:to>
                                        <p:strVal val="visible"/>
                                      </p:to>
                                    </p:set>
                                    <p:anim calcmode="lin" valueType="num">
                                      <p:cBhvr additive="base">
                                        <p:cTn id="11" dur="5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268">
                                            <p:txEl>
                                              <p:pRg st="1" end="1"/>
                                            </p:txEl>
                                          </p:spTgt>
                                        </p:tgtEl>
                                        <p:attrNameLst>
                                          <p:attrName>style.visibility</p:attrName>
                                        </p:attrNameLst>
                                      </p:cBhvr>
                                      <p:to>
                                        <p:strVal val="visible"/>
                                      </p:to>
                                    </p:set>
                                    <p:anim calcmode="lin" valueType="num">
                                      <p:cBhvr additive="base">
                                        <p:cTn id="15" dur="500" fill="hold"/>
                                        <p:tgtEl>
                                          <p:spTgt spid="1126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2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 calcmode="lin" valueType="num">
                                      <p:cBhvr additive="base">
                                        <p:cTn id="21" dur="5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268">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 calcmode="lin" valueType="num">
                                      <p:cBhvr additive="base">
                                        <p:cTn id="25" dur="5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268">
                                            <p:txEl>
                                              <p:pRg st="4" end="4"/>
                                            </p:txEl>
                                          </p:spTgt>
                                        </p:tgtEl>
                                        <p:attrNameLst>
                                          <p:attrName>style.visibility</p:attrName>
                                        </p:attrNameLst>
                                      </p:cBhvr>
                                      <p:to>
                                        <p:strVal val="visible"/>
                                      </p:to>
                                    </p:set>
                                    <p:anim calcmode="lin" valueType="num">
                                      <p:cBhvr additive="base">
                                        <p:cTn id="29" dur="5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8">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268">
                                            <p:txEl>
                                              <p:pRg st="5" end="5"/>
                                            </p:txEl>
                                          </p:spTgt>
                                        </p:tgtEl>
                                        <p:attrNameLst>
                                          <p:attrName>style.visibility</p:attrName>
                                        </p:attrNameLst>
                                      </p:cBhvr>
                                      <p:to>
                                        <p:strVal val="visible"/>
                                      </p:to>
                                    </p:set>
                                    <p:anim calcmode="lin" valueType="num">
                                      <p:cBhvr additive="base">
                                        <p:cTn id="33" dur="500" fill="hold"/>
                                        <p:tgtEl>
                                          <p:spTgt spid="11268">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2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268">
                                            <p:txEl>
                                              <p:pRg st="6" end="6"/>
                                            </p:txEl>
                                          </p:spTgt>
                                        </p:tgtEl>
                                        <p:attrNameLst>
                                          <p:attrName>style.visibility</p:attrName>
                                        </p:attrNameLst>
                                      </p:cBhvr>
                                      <p:to>
                                        <p:strVal val="visible"/>
                                      </p:to>
                                    </p:set>
                                    <p:anim calcmode="lin" valueType="num">
                                      <p:cBhvr additive="base">
                                        <p:cTn id="39" dur="500" fill="hold"/>
                                        <p:tgtEl>
                                          <p:spTgt spid="11268">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268">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268">
                                            <p:txEl>
                                              <p:pRg st="7" end="7"/>
                                            </p:txEl>
                                          </p:spTgt>
                                        </p:tgtEl>
                                        <p:attrNameLst>
                                          <p:attrName>style.visibility</p:attrName>
                                        </p:attrNameLst>
                                      </p:cBhvr>
                                      <p:to>
                                        <p:strVal val="visible"/>
                                      </p:to>
                                    </p:set>
                                    <p:anim calcmode="lin" valueType="num">
                                      <p:cBhvr additive="base">
                                        <p:cTn id="43" dur="500" fill="hold"/>
                                        <p:tgtEl>
                                          <p:spTgt spid="1126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8">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268">
                                            <p:txEl>
                                              <p:pRg st="8" end="8"/>
                                            </p:txEl>
                                          </p:spTgt>
                                        </p:tgtEl>
                                        <p:attrNameLst>
                                          <p:attrName>style.visibility</p:attrName>
                                        </p:attrNameLst>
                                      </p:cBhvr>
                                      <p:to>
                                        <p:strVal val="visible"/>
                                      </p:to>
                                    </p:set>
                                    <p:anim calcmode="lin" valueType="num">
                                      <p:cBhvr additive="base">
                                        <p:cTn id="47" dur="500" fill="hold"/>
                                        <p:tgtEl>
                                          <p:spTgt spid="1126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26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268">
                                            <p:txEl>
                                              <p:pRg st="9" end="9"/>
                                            </p:txEl>
                                          </p:spTgt>
                                        </p:tgtEl>
                                        <p:attrNameLst>
                                          <p:attrName>style.visibility</p:attrName>
                                        </p:attrNameLst>
                                      </p:cBhvr>
                                      <p:to>
                                        <p:strVal val="visible"/>
                                      </p:to>
                                    </p:set>
                                    <p:anim calcmode="lin" valueType="num">
                                      <p:cBhvr additive="base">
                                        <p:cTn id="51" dur="500" fill="hold"/>
                                        <p:tgtEl>
                                          <p:spTgt spid="1126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268">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268">
                                            <p:txEl>
                                              <p:pRg st="10" end="10"/>
                                            </p:txEl>
                                          </p:spTgt>
                                        </p:tgtEl>
                                        <p:attrNameLst>
                                          <p:attrName>style.visibility</p:attrName>
                                        </p:attrNameLst>
                                      </p:cBhvr>
                                      <p:to>
                                        <p:strVal val="visible"/>
                                      </p:to>
                                    </p:set>
                                    <p:anim calcmode="lin" valueType="num">
                                      <p:cBhvr additive="base">
                                        <p:cTn id="55" dur="500" fill="hold"/>
                                        <p:tgtEl>
                                          <p:spTgt spid="11268">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r>
              <a:rPr lang="en-US"/>
              <a:t>The Church</a:t>
            </a:r>
          </a:p>
        </p:txBody>
      </p:sp>
      <p:sp>
        <p:nvSpPr>
          <p:cNvPr id="14339" name="Rectangle 3"/>
          <p:cNvSpPr>
            <a:spLocks noGrp="1" noChangeArrowheads="1"/>
          </p:cNvSpPr>
          <p:nvPr>
            <p:ph type="body" sz="half" idx="1"/>
          </p:nvPr>
        </p:nvSpPr>
        <p:spPr>
          <a:xfrm>
            <a:off x="685800" y="1371600"/>
            <a:ext cx="5257800" cy="5181600"/>
          </a:xfrm>
        </p:spPr>
        <p:txBody>
          <a:bodyPr/>
          <a:lstStyle/>
          <a:p>
            <a:r>
              <a:rPr lang="en-US" dirty="0" smtClean="0"/>
              <a:t>*The Church Provided </a:t>
            </a:r>
            <a:r>
              <a:rPr lang="en-US" dirty="0"/>
              <a:t>guidance through well known precepts..</a:t>
            </a:r>
          </a:p>
          <a:p>
            <a:pPr lvl="1"/>
            <a:r>
              <a:rPr lang="en-US" b="1" i="1" dirty="0"/>
              <a:t>Seven Deadly Sins</a:t>
            </a:r>
          </a:p>
          <a:p>
            <a:pPr lvl="2"/>
            <a:r>
              <a:rPr lang="en-US" dirty="0"/>
              <a:t>Pride</a:t>
            </a:r>
          </a:p>
          <a:p>
            <a:pPr lvl="2"/>
            <a:r>
              <a:rPr lang="en-US" dirty="0"/>
              <a:t>Greed</a:t>
            </a:r>
          </a:p>
          <a:p>
            <a:pPr lvl="2"/>
            <a:r>
              <a:rPr lang="en-US" dirty="0"/>
              <a:t>Wrath</a:t>
            </a:r>
          </a:p>
          <a:p>
            <a:pPr lvl="2"/>
            <a:r>
              <a:rPr lang="en-US" dirty="0"/>
              <a:t>Envy</a:t>
            </a:r>
          </a:p>
          <a:p>
            <a:pPr lvl="2"/>
            <a:r>
              <a:rPr lang="en-US" dirty="0"/>
              <a:t>Gluttony</a:t>
            </a:r>
          </a:p>
          <a:p>
            <a:pPr lvl="2"/>
            <a:r>
              <a:rPr lang="en-US" dirty="0"/>
              <a:t>Sloth</a:t>
            </a:r>
          </a:p>
          <a:p>
            <a:pPr lvl="2"/>
            <a:r>
              <a:rPr lang="en-US" dirty="0"/>
              <a:t>Lust</a:t>
            </a:r>
          </a:p>
        </p:txBody>
      </p:sp>
      <p:sp>
        <p:nvSpPr>
          <p:cNvPr id="14341" name="Rectangle 5"/>
          <p:cNvSpPr>
            <a:spLocks noChangeArrowheads="1"/>
          </p:cNvSpPr>
          <p:nvPr/>
        </p:nvSpPr>
        <p:spPr bwMode="auto">
          <a:xfrm>
            <a:off x="379095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4344" name="Picture 8" descr="[Click on image to enlarge]">
            <a:hlinkClick r:id="rId3"/>
          </p:cNvPr>
          <p:cNvPicPr>
            <a:picLocks noGrp="1" noChangeAspect="1" noChangeArrowheads="1"/>
          </p:cNvPicPr>
          <p:nvPr>
            <p:ph type="clipArt" sz="half" idx="2"/>
          </p:nvPr>
        </p:nvPicPr>
        <p:blipFill>
          <a:blip r:embed="rId4">
            <a:extLst>
              <a:ext uri="{28A0092B-C50C-407E-A947-70E740481C1C}">
                <a14:useLocalDpi xmlns:a14="http://schemas.microsoft.com/office/drawing/2010/main" val="0"/>
              </a:ext>
            </a:extLst>
          </a:blip>
          <a:srcRect/>
          <a:stretch>
            <a:fillRect/>
          </a:stretch>
        </p:blipFill>
        <p:spPr>
          <a:xfrm>
            <a:off x="5867400" y="1600200"/>
            <a:ext cx="2563813" cy="4572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0"/>
            <a:ext cx="7772400" cy="762000"/>
          </a:xfrm>
        </p:spPr>
        <p:txBody>
          <a:bodyPr/>
          <a:lstStyle/>
          <a:p>
            <a:r>
              <a:rPr lang="en-US"/>
              <a:t>The Wheel of Fortune</a:t>
            </a:r>
          </a:p>
        </p:txBody>
      </p:sp>
      <p:sp>
        <p:nvSpPr>
          <p:cNvPr id="66563" name="Rectangle 3"/>
          <p:cNvSpPr>
            <a:spLocks noGrp="1" noChangeArrowheads="1"/>
          </p:cNvSpPr>
          <p:nvPr>
            <p:ph type="body" sz="half" idx="1"/>
          </p:nvPr>
        </p:nvSpPr>
        <p:spPr>
          <a:xfrm>
            <a:off x="4267200" y="1066800"/>
            <a:ext cx="4724400" cy="5562600"/>
          </a:xfrm>
        </p:spPr>
        <p:txBody>
          <a:bodyPr/>
          <a:lstStyle/>
          <a:p>
            <a:pPr algn="ctr">
              <a:buFontTx/>
              <a:buNone/>
            </a:pPr>
            <a:r>
              <a:rPr lang="en-US" sz="2800" dirty="0">
                <a:cs typeface="Times New Roman" pitchFamily="18" charset="0"/>
              </a:rPr>
              <a:t>*</a:t>
            </a:r>
            <a:r>
              <a:rPr lang="en-US" sz="2800" dirty="0" smtClean="0">
                <a:cs typeface="Times New Roman" pitchFamily="18" charset="0"/>
              </a:rPr>
              <a:t>The </a:t>
            </a:r>
            <a:r>
              <a:rPr lang="en-US" sz="2800" dirty="0">
                <a:cs typeface="Times New Roman" pitchFamily="18" charset="0"/>
              </a:rPr>
              <a:t>idea of Fortune and her wheel was one of the most pervasive ideas throughout the Middle Ages. </a:t>
            </a:r>
          </a:p>
          <a:p>
            <a:endParaRPr lang="en-US" sz="2000" dirty="0">
              <a:cs typeface="Times New Roman" pitchFamily="18" charset="0"/>
            </a:endParaRPr>
          </a:p>
          <a:p>
            <a:pPr algn="ctr">
              <a:buFontTx/>
              <a:buNone/>
            </a:pPr>
            <a:r>
              <a:rPr lang="en-US" sz="2800" dirty="0">
                <a:cs typeface="Times New Roman" pitchFamily="18" charset="0"/>
              </a:rPr>
              <a:t>On the wheel are depicted four figures: one at the top, one at the bottom, one rising, and one falling. </a:t>
            </a:r>
          </a:p>
          <a:p>
            <a:endParaRPr lang="en-US" sz="2000" dirty="0">
              <a:latin typeface="Arial Unicode MS" pitchFamily="34" charset="-128"/>
              <a:ea typeface="Arial Unicode MS" pitchFamily="34" charset="-128"/>
              <a:cs typeface="Arial Unicode MS" pitchFamily="34" charset="-128"/>
            </a:endParaRPr>
          </a:p>
        </p:txBody>
      </p:sp>
      <p:pic>
        <p:nvPicPr>
          <p:cNvPr id="66565" name="Picture 5" descr="http://mina_harker.tripod.com/wheel.gif"/>
          <p:cNvPicPr>
            <a:picLocks noGrp="1" noChangeAspect="1" noChangeArrowheads="1"/>
          </p:cNvPicPr>
          <p:nvPr>
            <p:ph type="clipArt" sz="half" idx="2"/>
          </p:nvPr>
        </p:nvPicPr>
        <p:blipFill>
          <a:blip r:embed="rId3" r:link="rId4">
            <a:extLst>
              <a:ext uri="{28A0092B-C50C-407E-A947-70E740481C1C}">
                <a14:useLocalDpi xmlns:a14="http://schemas.microsoft.com/office/drawing/2010/main" val="0"/>
              </a:ext>
            </a:extLst>
          </a:blip>
          <a:srcRect/>
          <a:stretch>
            <a:fillRect/>
          </a:stretch>
        </p:blipFill>
        <p:spPr>
          <a:xfrm>
            <a:off x="152400" y="762000"/>
            <a:ext cx="4267200" cy="609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28600" y="914400"/>
            <a:ext cx="8458200" cy="3958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3200" dirty="0">
                <a:cs typeface="Times New Roman" pitchFamily="18" charset="0"/>
              </a:rPr>
              <a:t>It served to remind of the temporality of earthly things. </a:t>
            </a:r>
          </a:p>
          <a:p>
            <a:pPr>
              <a:lnSpc>
                <a:spcPct val="90000"/>
              </a:lnSpc>
              <a:spcBef>
                <a:spcPct val="50000"/>
              </a:spcBef>
              <a:buFontTx/>
              <a:buChar char="•"/>
            </a:pPr>
            <a:endParaRPr lang="en-US" dirty="0">
              <a:cs typeface="Times New Roman" pitchFamily="18" charset="0"/>
            </a:endParaRPr>
          </a:p>
          <a:p>
            <a:pPr>
              <a:lnSpc>
                <a:spcPct val="90000"/>
              </a:lnSpc>
              <a:spcBef>
                <a:spcPct val="50000"/>
              </a:spcBef>
            </a:pPr>
            <a:r>
              <a:rPr lang="en-US" sz="3200" dirty="0">
                <a:cs typeface="Times New Roman" pitchFamily="18" charset="0"/>
              </a:rPr>
              <a:t>The Wheel helps understand the medieval mind, </a:t>
            </a:r>
            <a:r>
              <a:rPr lang="en-US" sz="3200" dirty="0" smtClean="0">
                <a:cs typeface="Times New Roman" pitchFamily="18" charset="0"/>
              </a:rPr>
              <a:t>reminds </a:t>
            </a:r>
            <a:r>
              <a:rPr lang="en-US" sz="3200" dirty="0">
                <a:cs typeface="Times New Roman" pitchFamily="18" charset="0"/>
              </a:rPr>
              <a:t>us that the important things in life come from within, </a:t>
            </a:r>
            <a:r>
              <a:rPr lang="en-US" sz="3200" dirty="0" smtClean="0">
                <a:cs typeface="Times New Roman" pitchFamily="18" charset="0"/>
              </a:rPr>
              <a:t>and that </a:t>
            </a:r>
            <a:r>
              <a:rPr lang="en-US" sz="3200" dirty="0">
                <a:cs typeface="Times New Roman" pitchFamily="18" charset="0"/>
              </a:rPr>
              <a:t>hard work has its own merits. An award, an office, a title--these are not the things that make for greatness.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533400"/>
            <a:ext cx="4038600" cy="990600"/>
          </a:xfrm>
        </p:spPr>
        <p:txBody>
          <a:bodyPr/>
          <a:lstStyle/>
          <a:p>
            <a:r>
              <a:rPr lang="en-US"/>
              <a:t>the Ptolemaic </a:t>
            </a:r>
            <a:br>
              <a:rPr lang="en-US"/>
            </a:br>
            <a:r>
              <a:rPr lang="en-US"/>
              <a:t>Universe</a:t>
            </a:r>
          </a:p>
        </p:txBody>
      </p:sp>
      <p:graphicFrame>
        <p:nvGraphicFramePr>
          <p:cNvPr id="68611" name="Object 3"/>
          <p:cNvGraphicFramePr>
            <a:graphicFrameLocks noGrp="1" noChangeAspect="1"/>
          </p:cNvGraphicFramePr>
          <p:nvPr>
            <p:ph type="body" sz="half" idx="1"/>
          </p:nvPr>
        </p:nvGraphicFramePr>
        <p:xfrm>
          <a:off x="457200" y="1981200"/>
          <a:ext cx="3810000" cy="4191000"/>
        </p:xfrm>
        <a:graphic>
          <a:graphicData uri="http://schemas.openxmlformats.org/presentationml/2006/ole">
            <mc:AlternateContent xmlns:mc="http://schemas.openxmlformats.org/markup-compatibility/2006">
              <mc:Choice xmlns:v="urn:schemas-microsoft-com:vml" Requires="v">
                <p:oleObj spid="_x0000_s68632" name="Photo Editor Photo" r:id="rId4" imgW="3524742" imgH="3067478" progId="MSPhotoEd.3">
                  <p:embed/>
                </p:oleObj>
              </mc:Choice>
              <mc:Fallback>
                <p:oleObj name="Photo Editor Photo" r:id="rId4" imgW="3524742" imgH="3067478"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981200"/>
                        <a:ext cx="3810000" cy="4191000"/>
                      </a:xfrm>
                      <a:prstGeom prst="rect">
                        <a:avLst/>
                      </a:prstGeom>
                      <a:ln w="19050" cmpd="sng">
                        <a:solidFill>
                          <a:schemeClr val="tx1"/>
                        </a:solidFill>
                        <a:miter lim="800000"/>
                        <a:headEnd/>
                        <a:tailEnd/>
                      </a:ln>
                    </p:spPr>
                  </p:pic>
                </p:oleObj>
              </mc:Fallback>
            </mc:AlternateContent>
          </a:graphicData>
        </a:graphic>
      </p:graphicFrame>
      <p:sp>
        <p:nvSpPr>
          <p:cNvPr id="68612" name="Rectangle 4"/>
          <p:cNvSpPr>
            <a:spLocks noGrp="1" noChangeArrowheads="1"/>
          </p:cNvSpPr>
          <p:nvPr>
            <p:ph type="body" sz="half" idx="2"/>
          </p:nvPr>
        </p:nvSpPr>
        <p:spPr>
          <a:xfrm>
            <a:off x="4648200" y="381000"/>
            <a:ext cx="4267200" cy="6248400"/>
          </a:xfrm>
        </p:spPr>
        <p:txBody>
          <a:bodyPr/>
          <a:lstStyle/>
          <a:p>
            <a:pPr>
              <a:spcBef>
                <a:spcPct val="50000"/>
              </a:spcBef>
            </a:pPr>
            <a:r>
              <a:rPr lang="en-US" sz="1800" dirty="0"/>
              <a:t>Imagine a sphere that encloses another that holds another that holds yet another</a:t>
            </a:r>
            <a:r>
              <a:rPr lang="en-US" sz="1800" b="1" dirty="0"/>
              <a:t>…</a:t>
            </a:r>
            <a:r>
              <a:rPr lang="en-US" sz="1800" dirty="0"/>
              <a:t>and continues into heaven…</a:t>
            </a:r>
          </a:p>
          <a:p>
            <a:pPr>
              <a:spcBef>
                <a:spcPct val="50000"/>
              </a:spcBef>
            </a:pPr>
            <a:r>
              <a:rPr lang="en-US" sz="2000" dirty="0"/>
              <a:t>It is a commonly held myth that people of the Medieval period thought the Earth was flat…FALSE!</a:t>
            </a:r>
          </a:p>
          <a:p>
            <a:pPr lvl="1">
              <a:spcBef>
                <a:spcPct val="50000"/>
              </a:spcBef>
            </a:pPr>
            <a:r>
              <a:rPr lang="en-US" sz="1600" dirty="0"/>
              <a:t>It was round, but </a:t>
            </a:r>
            <a:r>
              <a:rPr lang="en-US" sz="1600" dirty="0" smtClean="0"/>
              <a:t>earth was at </a:t>
            </a:r>
            <a:r>
              <a:rPr lang="en-US" sz="1600" dirty="0"/>
              <a:t>the center of the universe!</a:t>
            </a:r>
          </a:p>
          <a:p>
            <a:r>
              <a:rPr lang="en-US" sz="2400" dirty="0" smtClean="0"/>
              <a:t>So </a:t>
            </a:r>
            <a:r>
              <a:rPr lang="en-US" sz="2400" dirty="0"/>
              <a:t>what! Well, the people of the Medieval period </a:t>
            </a:r>
            <a:r>
              <a:rPr lang="en-US" sz="2400" i="1" dirty="0"/>
              <a:t>loved</a:t>
            </a:r>
            <a:r>
              <a:rPr lang="en-US" sz="2400" dirty="0"/>
              <a:t> order! Remember the Three Estates, the Seven Deadly Sins—a place for everyone and everyone in that place.</a:t>
            </a:r>
            <a:r>
              <a:rPr lang="en-US" sz="1800" dirty="0"/>
              <a:t> </a:t>
            </a:r>
          </a:p>
          <a:p>
            <a:pPr lvl="1">
              <a:buFontTx/>
              <a:buNone/>
            </a:pPr>
            <a:endParaRPr lang="en-US" sz="1600" dirty="0"/>
          </a:p>
          <a:p>
            <a:pPr lvl="1">
              <a:buFontTx/>
              <a:buNone/>
            </a:pPr>
            <a:r>
              <a:rPr lang="en-US" sz="1600" dirty="0"/>
              <a:t>Watch for this order to begin to be displaced…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p:cTn id="7" dur="1000" fill="hold"/>
                                        <p:tgtEl>
                                          <p:spTgt spid="68611"/>
                                        </p:tgtEl>
                                        <p:attrNameLst>
                                          <p:attrName>ppt_w</p:attrName>
                                        </p:attrNameLst>
                                      </p:cBhvr>
                                      <p:tavLst>
                                        <p:tav tm="0">
                                          <p:val>
                                            <p:fltVal val="0"/>
                                          </p:val>
                                        </p:tav>
                                        <p:tav tm="100000">
                                          <p:val>
                                            <p:strVal val="#ppt_w"/>
                                          </p:val>
                                        </p:tav>
                                      </p:tavLst>
                                    </p:anim>
                                    <p:anim calcmode="lin" valueType="num">
                                      <p:cBhvr>
                                        <p:cTn id="8" dur="1000" fill="hold"/>
                                        <p:tgtEl>
                                          <p:spTgt spid="68611"/>
                                        </p:tgtEl>
                                        <p:attrNameLst>
                                          <p:attrName>ppt_h</p:attrName>
                                        </p:attrNameLst>
                                      </p:cBhvr>
                                      <p:tavLst>
                                        <p:tav tm="0">
                                          <p:val>
                                            <p:fltVal val="0"/>
                                          </p:val>
                                        </p:tav>
                                        <p:tav tm="100000">
                                          <p:val>
                                            <p:strVal val="#ppt_h"/>
                                          </p:val>
                                        </p:tav>
                                      </p:tavLst>
                                    </p:anim>
                                    <p:anim calcmode="lin" valueType="num">
                                      <p:cBhvr>
                                        <p:cTn id="9" dur="1000" fill="hold"/>
                                        <p:tgtEl>
                                          <p:spTgt spid="686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6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8612">
                                            <p:txEl>
                                              <p:pRg st="0" end="0"/>
                                            </p:txEl>
                                          </p:spTgt>
                                        </p:tgtEl>
                                        <p:attrNameLst>
                                          <p:attrName>style.visibility</p:attrName>
                                        </p:attrNameLst>
                                      </p:cBhvr>
                                      <p:to>
                                        <p:strVal val="visible"/>
                                      </p:to>
                                    </p:set>
                                    <p:anim calcmode="lin" valueType="num">
                                      <p:cBhvr additive="base">
                                        <p:cTn id="15" dur="500" fill="hold"/>
                                        <p:tgtEl>
                                          <p:spTgt spid="68612">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86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8612">
                                            <p:txEl>
                                              <p:pRg st="1" end="1"/>
                                            </p:txEl>
                                          </p:spTgt>
                                        </p:tgtEl>
                                        <p:attrNameLst>
                                          <p:attrName>style.visibility</p:attrName>
                                        </p:attrNameLst>
                                      </p:cBhvr>
                                      <p:to>
                                        <p:strVal val="visible"/>
                                      </p:to>
                                    </p:set>
                                    <p:anim calcmode="lin" valueType="num">
                                      <p:cBhvr additive="base">
                                        <p:cTn id="21" dur="500" fill="hold"/>
                                        <p:tgtEl>
                                          <p:spTgt spid="6861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86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8612">
                                            <p:txEl>
                                              <p:pRg st="2" end="2"/>
                                            </p:txEl>
                                          </p:spTgt>
                                        </p:tgtEl>
                                        <p:attrNameLst>
                                          <p:attrName>style.visibility</p:attrName>
                                        </p:attrNameLst>
                                      </p:cBhvr>
                                      <p:to>
                                        <p:strVal val="visible"/>
                                      </p:to>
                                    </p:set>
                                    <p:anim calcmode="lin" valueType="num">
                                      <p:cBhvr additive="base">
                                        <p:cTn id="27" dur="500" fill="hold"/>
                                        <p:tgtEl>
                                          <p:spTgt spid="68612">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8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8612">
                                            <p:txEl>
                                              <p:pRg st="3" end="3"/>
                                            </p:txEl>
                                          </p:spTgt>
                                        </p:tgtEl>
                                        <p:attrNameLst>
                                          <p:attrName>style.visibility</p:attrName>
                                        </p:attrNameLst>
                                      </p:cBhvr>
                                      <p:to>
                                        <p:strVal val="visible"/>
                                      </p:to>
                                    </p:set>
                                    <p:anim calcmode="lin" valueType="num">
                                      <p:cBhvr additive="base">
                                        <p:cTn id="33" dur="500" fill="hold"/>
                                        <p:tgtEl>
                                          <p:spTgt spid="68612">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86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68612">
                                            <p:txEl>
                                              <p:pRg st="5" end="5"/>
                                            </p:txEl>
                                          </p:spTgt>
                                        </p:tgtEl>
                                        <p:attrNameLst>
                                          <p:attrName>style.visibility</p:attrName>
                                        </p:attrNameLst>
                                      </p:cBhvr>
                                      <p:to>
                                        <p:strVal val="visible"/>
                                      </p:to>
                                    </p:set>
                                    <p:anim calcmode="lin" valueType="num">
                                      <p:cBhvr additive="base">
                                        <p:cTn id="39" dur="500" fill="hold"/>
                                        <p:tgtEl>
                                          <p:spTgt spid="68612">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861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381000" y="381000"/>
          <a:ext cx="8382000" cy="6096000"/>
        </p:xfrm>
        <a:graphic>
          <a:graphicData uri="http://schemas.openxmlformats.org/presentationml/2006/ole">
            <mc:AlternateContent xmlns:mc="http://schemas.openxmlformats.org/markup-compatibility/2006">
              <mc:Choice xmlns:v="urn:schemas-microsoft-com:vml" Requires="v">
                <p:oleObj spid="_x0000_s7189"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838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4800" dirty="0"/>
              <a:t>Where does your language come from?</a:t>
            </a:r>
          </a:p>
        </p:txBody>
      </p:sp>
    </p:spTree>
    <p:extLst>
      <p:ext uri="{BB962C8B-B14F-4D97-AF65-F5344CB8AC3E}">
        <p14:creationId xmlns:p14="http://schemas.microsoft.com/office/powerpoint/2010/main" val="1463477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573088" y="520700"/>
          <a:ext cx="7921625" cy="5740400"/>
        </p:xfrm>
        <a:graphic>
          <a:graphicData uri="http://schemas.openxmlformats.org/presentationml/2006/ole">
            <mc:AlternateContent xmlns:mc="http://schemas.openxmlformats.org/markup-compatibility/2006">
              <mc:Choice xmlns:v="urn:schemas-microsoft-com:vml" Requires="v">
                <p:oleObj spid="_x0000_s8213" name="Slide" r:id="rId4" imgW="4410000" imgH="3308400" progId="PowerPoint.Slide.8">
                  <p:embed/>
                </p:oleObj>
              </mc:Choice>
              <mc:Fallback>
                <p:oleObj name="Slide" r:id="rId4" imgW="4410000" imgH="33084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8" y="520700"/>
                        <a:ext cx="7921625"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sz="quarter"/>
          </p:nvPr>
        </p:nvSpPr>
        <p:spPr>
          <a:xfrm>
            <a:off x="0" y="152400"/>
            <a:ext cx="9144000" cy="1143000"/>
          </a:xfrm>
        </p:spPr>
        <p:txBody>
          <a:bodyPr/>
          <a:lstStyle/>
          <a:p>
            <a:r>
              <a:rPr lang="en-US"/>
              <a:t>With the Crusades comes </a:t>
            </a:r>
            <a:br>
              <a:rPr lang="en-US"/>
            </a:br>
            <a:r>
              <a:rPr lang="en-US" b="1"/>
              <a:t>The Black Death</a:t>
            </a:r>
          </a:p>
        </p:txBody>
      </p:sp>
      <p:sp>
        <p:nvSpPr>
          <p:cNvPr id="69636" name="Rectangle 4"/>
          <p:cNvSpPr>
            <a:spLocks noGrp="1" noChangeArrowheads="1"/>
          </p:cNvSpPr>
          <p:nvPr>
            <p:ph sz="quarter" idx="2"/>
          </p:nvPr>
        </p:nvSpPr>
        <p:spPr>
          <a:xfrm>
            <a:off x="4572000" y="1676400"/>
            <a:ext cx="4267200" cy="2286000"/>
          </a:xfrm>
        </p:spPr>
        <p:txBody>
          <a:bodyPr/>
          <a:lstStyle/>
          <a:p>
            <a:r>
              <a:rPr lang="en-US" sz="2400"/>
              <a:t>spreads along trade routes</a:t>
            </a:r>
          </a:p>
          <a:p>
            <a:r>
              <a:rPr lang="en-US" sz="2400"/>
              <a:t>kills much of the population</a:t>
            </a:r>
          </a:p>
          <a:p>
            <a:r>
              <a:rPr lang="en-US" sz="2400"/>
              <a:t>the plague outbreaks occur through the Middle Ages and into the Renaissance</a:t>
            </a:r>
          </a:p>
          <a:p>
            <a:endParaRPr lang="en-US" sz="2400"/>
          </a:p>
        </p:txBody>
      </p:sp>
      <p:sp>
        <p:nvSpPr>
          <p:cNvPr id="69637" name="Rectangle 5"/>
          <p:cNvSpPr>
            <a:spLocks noGrp="1" noChangeArrowheads="1"/>
          </p:cNvSpPr>
          <p:nvPr>
            <p:ph sz="quarter" idx="3"/>
          </p:nvPr>
        </p:nvSpPr>
        <p:spPr>
          <a:xfrm>
            <a:off x="304800" y="4114800"/>
            <a:ext cx="4191000" cy="2362200"/>
          </a:xfrm>
        </p:spPr>
        <p:txBody>
          <a:bodyPr/>
          <a:lstStyle/>
          <a:p>
            <a:r>
              <a:rPr lang="en-US" sz="2000"/>
              <a:t>Paradoxically, the Plague provides for continued growth in cities</a:t>
            </a:r>
          </a:p>
          <a:p>
            <a:pPr lvl="1"/>
            <a:r>
              <a:rPr lang="en-US" sz="1800"/>
              <a:t>Afterwards, hundreds of new jobs available</a:t>
            </a:r>
          </a:p>
          <a:p>
            <a:pPr lvl="1"/>
            <a:r>
              <a:rPr lang="en-US" sz="1800"/>
              <a:t>Many debts “died off” with creditors</a:t>
            </a:r>
          </a:p>
          <a:p>
            <a:r>
              <a:rPr lang="en-US" sz="2000"/>
              <a:t>also contributed to society’s culture</a:t>
            </a:r>
          </a:p>
          <a:p>
            <a:endParaRPr lang="en-US" sz="2000"/>
          </a:p>
        </p:txBody>
      </p:sp>
      <p:pic>
        <p:nvPicPr>
          <p:cNvPr id="69639" name="Picture 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676400"/>
            <a:ext cx="4038600" cy="2209800"/>
          </a:xfrm>
          <a:noFill/>
          <a:ln/>
        </p:spPr>
      </p:pic>
      <p:pic>
        <p:nvPicPr>
          <p:cNvPr id="69640" name="Picture 8"/>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00600" y="3886200"/>
            <a:ext cx="4114800" cy="2667000"/>
          </a:xfrm>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69639"/>
                                        </p:tgtEl>
                                        <p:attrNameLst>
                                          <p:attrName>style.visibility</p:attrName>
                                        </p:attrNameLst>
                                      </p:cBhvr>
                                      <p:to>
                                        <p:strVal val="visible"/>
                                      </p:to>
                                    </p:set>
                                    <p:anim calcmode="lin" valueType="num">
                                      <p:cBhvr additive="base">
                                        <p:cTn id="7" dur="500" fill="hold"/>
                                        <p:tgtEl>
                                          <p:spTgt spid="69639"/>
                                        </p:tgtEl>
                                        <p:attrNameLst>
                                          <p:attrName>ppt_x</p:attrName>
                                        </p:attrNameLst>
                                      </p:cBhvr>
                                      <p:tavLst>
                                        <p:tav tm="0">
                                          <p:val>
                                            <p:strVal val="0-#ppt_w/2"/>
                                          </p:val>
                                        </p:tav>
                                        <p:tav tm="100000">
                                          <p:val>
                                            <p:strVal val="#ppt_x"/>
                                          </p:val>
                                        </p:tav>
                                      </p:tavLst>
                                    </p:anim>
                                    <p:anim calcmode="lin" valueType="num">
                                      <p:cBhvr additive="base">
                                        <p:cTn id="8"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6"/>
                                        </p:tgtEl>
                                        <p:attrNameLst>
                                          <p:attrName>style.visibility</p:attrName>
                                        </p:attrNameLst>
                                      </p:cBhvr>
                                      <p:to>
                                        <p:strVal val="visible"/>
                                      </p:to>
                                    </p:set>
                                    <p:anim calcmode="lin" valueType="num">
                                      <p:cBhvr additive="base">
                                        <p:cTn id="13" dur="500" fill="hold"/>
                                        <p:tgtEl>
                                          <p:spTgt spid="69636"/>
                                        </p:tgtEl>
                                        <p:attrNameLst>
                                          <p:attrName>ppt_x</p:attrName>
                                        </p:attrNameLst>
                                      </p:cBhvr>
                                      <p:tavLst>
                                        <p:tav tm="0">
                                          <p:val>
                                            <p:strVal val="0-#ppt_w/2"/>
                                          </p:val>
                                        </p:tav>
                                        <p:tav tm="100000">
                                          <p:val>
                                            <p:strVal val="#ppt_x"/>
                                          </p:val>
                                        </p:tav>
                                      </p:tavLst>
                                    </p:anim>
                                    <p:anim calcmode="lin" valueType="num">
                                      <p:cBhvr additive="base">
                                        <p:cTn id="14"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69640"/>
                                        </p:tgtEl>
                                        <p:attrNameLst>
                                          <p:attrName>style.visibility</p:attrName>
                                        </p:attrNameLst>
                                      </p:cBhvr>
                                      <p:to>
                                        <p:strVal val="visible"/>
                                      </p:to>
                                    </p:set>
                                    <p:anim calcmode="lin" valueType="num">
                                      <p:cBhvr additive="base">
                                        <p:cTn id="19" dur="500" fill="hold"/>
                                        <p:tgtEl>
                                          <p:spTgt spid="69640"/>
                                        </p:tgtEl>
                                        <p:attrNameLst>
                                          <p:attrName>ppt_x</p:attrName>
                                        </p:attrNameLst>
                                      </p:cBhvr>
                                      <p:tavLst>
                                        <p:tav tm="0">
                                          <p:val>
                                            <p:strVal val="0-#ppt_w/2"/>
                                          </p:val>
                                        </p:tav>
                                        <p:tav tm="100000">
                                          <p:val>
                                            <p:strVal val="#ppt_x"/>
                                          </p:val>
                                        </p:tav>
                                      </p:tavLst>
                                    </p:anim>
                                    <p:anim calcmode="lin" valueType="num">
                                      <p:cBhvr additive="base">
                                        <p:cTn id="20"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7">
                                            <p:txEl>
                                              <p:pRg st="0" end="0"/>
                                            </p:txEl>
                                          </p:spTgt>
                                        </p:tgtEl>
                                        <p:attrNameLst>
                                          <p:attrName>style.visibility</p:attrName>
                                        </p:attrNameLst>
                                      </p:cBhvr>
                                      <p:to>
                                        <p:strVal val="visible"/>
                                      </p:to>
                                    </p:set>
                                    <p:anim calcmode="lin" valueType="num">
                                      <p:cBhvr additive="base">
                                        <p:cTn id="25" dur="500" fill="hold"/>
                                        <p:tgtEl>
                                          <p:spTgt spid="6963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9637">
                                            <p:txEl>
                                              <p:pRg st="1" end="1"/>
                                            </p:txEl>
                                          </p:spTgt>
                                        </p:tgtEl>
                                        <p:attrNameLst>
                                          <p:attrName>style.visibility</p:attrName>
                                        </p:attrNameLst>
                                      </p:cBhvr>
                                      <p:to>
                                        <p:strVal val="visible"/>
                                      </p:to>
                                    </p:set>
                                    <p:anim calcmode="lin" valueType="num">
                                      <p:cBhvr additive="base">
                                        <p:cTn id="31" dur="500" fill="hold"/>
                                        <p:tgtEl>
                                          <p:spTgt spid="69637">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96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9637">
                                            <p:txEl>
                                              <p:pRg st="2" end="2"/>
                                            </p:txEl>
                                          </p:spTgt>
                                        </p:tgtEl>
                                        <p:attrNameLst>
                                          <p:attrName>style.visibility</p:attrName>
                                        </p:attrNameLst>
                                      </p:cBhvr>
                                      <p:to>
                                        <p:strVal val="visible"/>
                                      </p:to>
                                    </p:set>
                                    <p:anim calcmode="lin" valueType="num">
                                      <p:cBhvr additive="base">
                                        <p:cTn id="37" dur="500" fill="hold"/>
                                        <p:tgtEl>
                                          <p:spTgt spid="69637">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96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9637">
                                            <p:txEl>
                                              <p:pRg st="3" end="3"/>
                                            </p:txEl>
                                          </p:spTgt>
                                        </p:tgtEl>
                                        <p:attrNameLst>
                                          <p:attrName>style.visibility</p:attrName>
                                        </p:attrNameLst>
                                      </p:cBhvr>
                                      <p:to>
                                        <p:strVal val="visible"/>
                                      </p:to>
                                    </p:set>
                                    <p:anim calcmode="lin" valueType="num">
                                      <p:cBhvr additive="base">
                                        <p:cTn id="43" dur="500" fill="hold"/>
                                        <p:tgtEl>
                                          <p:spTgt spid="69637">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963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utoUpdateAnimBg="0"/>
      <p:bldP spid="69637" grpId="0" build="p" bldLvl="3" autoUpdateAnimBg="0"/>
      <p:bldP spid="69639" grpId="0" autoUpdateAnimBg="0"/>
      <p:bldP spid="6964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1752600"/>
            <a:ext cx="7772400" cy="1676400"/>
          </a:xfrm>
        </p:spPr>
        <p:txBody>
          <a:bodyPr/>
          <a:lstStyle/>
          <a:p>
            <a:r>
              <a:rPr lang="en-US" sz="7200" b="1" i="1"/>
              <a:t>Enough already!</a:t>
            </a:r>
          </a:p>
        </p:txBody>
      </p:sp>
      <p:sp>
        <p:nvSpPr>
          <p:cNvPr id="18435" name="Rectangle 3"/>
          <p:cNvSpPr>
            <a:spLocks noGrp="1" noChangeArrowheads="1"/>
          </p:cNvSpPr>
          <p:nvPr>
            <p:ph type="subTitle" idx="1"/>
          </p:nvPr>
        </p:nvSpPr>
        <p:spPr/>
        <p:txBody>
          <a:bodyPr/>
          <a:lstStyle/>
          <a:p>
            <a:r>
              <a:rPr lang="en-US"/>
              <a:t>I thought this was an </a:t>
            </a:r>
            <a:r>
              <a:rPr lang="en-US" i="1"/>
              <a:t>English</a:t>
            </a:r>
            <a:r>
              <a:rPr lang="en-US"/>
              <a:t>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anim calcmode="lin" valueType="num">
                                      <p:cBhvr>
                                        <p:cTn id="9" dur="500" fill="hold"/>
                                        <p:tgtEl>
                                          <p:spTgt spid="18434"/>
                                        </p:tgtEl>
                                        <p:attrNameLst>
                                          <p:attrName>ppt_x</p:attrName>
                                        </p:attrNameLst>
                                      </p:cBhvr>
                                      <p:tavLst>
                                        <p:tav tm="0">
                                          <p:val>
                                            <p:fltVal val="0.5"/>
                                          </p:val>
                                        </p:tav>
                                        <p:tav tm="100000">
                                          <p:val>
                                            <p:strVal val="#ppt_x"/>
                                          </p:val>
                                        </p:tav>
                                      </p:tavLst>
                                    </p:anim>
                                    <p:anim calcmode="lin" valueType="num">
                                      <p:cBhvr>
                                        <p:cTn id="10" dur="500" fill="hold"/>
                                        <p:tgtEl>
                                          <p:spTgt spid="184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8435">
                                            <p:txEl>
                                              <p:pRg st="0" end="0"/>
                                            </p:txEl>
                                          </p:spTgt>
                                        </p:tgtEl>
                                        <p:attrNameLst>
                                          <p:attrName>style.visibility</p:attrName>
                                        </p:attrNameLst>
                                      </p:cBhvr>
                                      <p:to>
                                        <p:strVal val="visible"/>
                                      </p:to>
                                    </p:set>
                                    <p:anim calcmode="lin" valueType="num">
                                      <p:cBhvr additive="base">
                                        <p:cTn id="15"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43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685800" y="1752600"/>
            <a:ext cx="7772400" cy="1905000"/>
          </a:xfrm>
        </p:spPr>
        <p:txBody>
          <a:bodyPr/>
          <a:lstStyle/>
          <a:p>
            <a:r>
              <a:rPr lang="en-US" sz="5400"/>
              <a:t>Literature During the Medieval Period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Languages</a:t>
            </a:r>
          </a:p>
        </p:txBody>
      </p:sp>
      <p:sp>
        <p:nvSpPr>
          <p:cNvPr id="76803" name="Rectangle 3"/>
          <p:cNvSpPr>
            <a:spLocks noGrp="1" noChangeArrowheads="1"/>
          </p:cNvSpPr>
          <p:nvPr>
            <p:ph type="body" idx="1"/>
          </p:nvPr>
        </p:nvSpPr>
        <p:spPr/>
        <p:txBody>
          <a:bodyPr/>
          <a:lstStyle/>
          <a:p>
            <a:r>
              <a:rPr lang="en-US"/>
              <a:t>Latin was the language of the Roman Catholic Church, which dominated Europe</a:t>
            </a:r>
          </a:p>
          <a:p>
            <a:r>
              <a:rPr lang="en-US"/>
              <a:t>The Church was the only source of education</a:t>
            </a:r>
          </a:p>
          <a:p>
            <a:r>
              <a:rPr lang="en-US"/>
              <a:t>Thus, Latin was a common language for Medieval writings.</a:t>
            </a:r>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762000" y="838200"/>
            <a:ext cx="7772400" cy="4876800"/>
          </a:xfrm>
        </p:spPr>
        <p:txBody>
          <a:bodyPr/>
          <a:lstStyle/>
          <a:p>
            <a:pPr algn="ctr">
              <a:buFontTx/>
              <a:buNone/>
            </a:pPr>
            <a:r>
              <a:rPr lang="en-US" sz="4000" b="1" dirty="0" smtClean="0"/>
              <a:t>*Much of </a:t>
            </a:r>
            <a:r>
              <a:rPr lang="en-US" sz="4000" b="1" dirty="0"/>
              <a:t>medieval literature is anonymous. </a:t>
            </a:r>
            <a:endParaRPr lang="en-US" sz="4000" b="1" dirty="0" smtClean="0"/>
          </a:p>
          <a:p>
            <a:pPr algn="ctr">
              <a:buFontTx/>
              <a:buNone/>
            </a:pPr>
            <a:endParaRPr lang="en-US" sz="4000" b="1" dirty="0"/>
          </a:p>
          <a:p>
            <a:pPr algn="ctr">
              <a:buFontTx/>
              <a:buNone/>
            </a:pPr>
            <a:r>
              <a:rPr lang="en-US" sz="4000" b="1" dirty="0" smtClean="0"/>
              <a:t>*Medieval </a:t>
            </a:r>
            <a:r>
              <a:rPr lang="en-US" sz="4000" b="1" dirty="0"/>
              <a:t>authors </a:t>
            </a:r>
            <a:r>
              <a:rPr lang="en-US" sz="4000" b="1" dirty="0" smtClean="0"/>
              <a:t>tended </a:t>
            </a:r>
            <a:r>
              <a:rPr lang="en-US" sz="4000" b="1" dirty="0"/>
              <a:t>to re-tell and embellish </a:t>
            </a:r>
            <a:r>
              <a:rPr lang="en-US" sz="4000" b="1" dirty="0" smtClean="0"/>
              <a:t>old stories rather </a:t>
            </a:r>
            <a:r>
              <a:rPr lang="en-US" sz="4000" b="1" dirty="0"/>
              <a:t>than invent new stories.</a:t>
            </a:r>
          </a:p>
          <a:p>
            <a:pPr>
              <a:buFontTx/>
              <a:buNone/>
            </a:pPr>
            <a:endParaRPr lang="en-US" sz="4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533400" y="228600"/>
            <a:ext cx="7772400" cy="1143000"/>
          </a:xfrm>
        </p:spPr>
        <p:txBody>
          <a:bodyPr/>
          <a:lstStyle/>
          <a:p>
            <a:r>
              <a:rPr lang="en-US"/>
              <a:t>Writings</a:t>
            </a:r>
          </a:p>
        </p:txBody>
      </p:sp>
      <p:sp>
        <p:nvSpPr>
          <p:cNvPr id="80899" name="Rectangle 3"/>
          <p:cNvSpPr>
            <a:spLocks noGrp="1" noChangeArrowheads="1"/>
          </p:cNvSpPr>
          <p:nvPr>
            <p:ph type="body" idx="1"/>
          </p:nvPr>
        </p:nvSpPr>
        <p:spPr>
          <a:xfrm>
            <a:off x="685800" y="1371600"/>
            <a:ext cx="7772400" cy="4114800"/>
          </a:xfrm>
        </p:spPr>
        <p:txBody>
          <a:bodyPr/>
          <a:lstStyle/>
          <a:p>
            <a:pPr algn="ctr">
              <a:buFontTx/>
              <a:buNone/>
            </a:pPr>
            <a:r>
              <a:rPr lang="en-US" sz="4000"/>
              <a:t>Catholic clerics were the intellectual center of society in the Middle Ages, and it is their literature that was produced in the greatest quantity.</a:t>
            </a:r>
          </a:p>
          <a:p>
            <a:endParaRPr lang="en-US" sz="4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76200"/>
            <a:ext cx="8915400" cy="1219200"/>
          </a:xfrm>
        </p:spPr>
        <p:txBody>
          <a:bodyPr/>
          <a:lstStyle/>
          <a:p>
            <a:r>
              <a:rPr lang="en-US" dirty="0"/>
              <a:t>*</a:t>
            </a:r>
            <a:r>
              <a:rPr lang="en-US" dirty="0" smtClean="0"/>
              <a:t>Characteristics </a:t>
            </a:r>
            <a:r>
              <a:rPr lang="en-US" dirty="0"/>
              <a:t>of Medieval Literature</a:t>
            </a:r>
          </a:p>
        </p:txBody>
      </p:sp>
      <p:sp>
        <p:nvSpPr>
          <p:cNvPr id="39939" name="Rectangle 3"/>
          <p:cNvSpPr>
            <a:spLocks noGrp="1" noChangeArrowheads="1"/>
          </p:cNvSpPr>
          <p:nvPr>
            <p:ph type="body" idx="1"/>
          </p:nvPr>
        </p:nvSpPr>
        <p:spPr>
          <a:xfrm>
            <a:off x="304800" y="1295400"/>
            <a:ext cx="8458200" cy="5410200"/>
          </a:xfrm>
        </p:spPr>
        <p:txBody>
          <a:bodyPr/>
          <a:lstStyle/>
          <a:p>
            <a:pPr>
              <a:lnSpc>
                <a:spcPct val="90000"/>
              </a:lnSpc>
            </a:pPr>
            <a:r>
              <a:rPr lang="en-US" dirty="0"/>
              <a:t>Heroism</a:t>
            </a:r>
          </a:p>
          <a:p>
            <a:pPr lvl="1">
              <a:lnSpc>
                <a:spcPct val="80000"/>
              </a:lnSpc>
            </a:pPr>
            <a:r>
              <a:rPr lang="en-US" dirty="0"/>
              <a:t>from both Germanic and Christian traditions, sometimes mingled</a:t>
            </a:r>
          </a:p>
          <a:p>
            <a:pPr lvl="2">
              <a:lnSpc>
                <a:spcPct val="80000"/>
              </a:lnSpc>
            </a:pPr>
            <a:r>
              <a:rPr lang="en-US" i="1" dirty="0"/>
              <a:t>Beowulf</a:t>
            </a:r>
          </a:p>
          <a:p>
            <a:pPr lvl="2">
              <a:lnSpc>
                <a:spcPct val="80000"/>
              </a:lnSpc>
            </a:pPr>
            <a:r>
              <a:rPr lang="en-US" i="1" dirty="0"/>
              <a:t>Sir Gawain and the Green Knight</a:t>
            </a:r>
          </a:p>
          <a:p>
            <a:pPr>
              <a:lnSpc>
                <a:spcPct val="90000"/>
              </a:lnSpc>
            </a:pPr>
            <a:r>
              <a:rPr lang="en-US" dirty="0"/>
              <a:t>Presentations of idealized behavior</a:t>
            </a:r>
          </a:p>
          <a:p>
            <a:pPr lvl="1">
              <a:lnSpc>
                <a:spcPct val="80000"/>
              </a:lnSpc>
            </a:pPr>
            <a:r>
              <a:rPr lang="en-US" dirty="0"/>
              <a:t>literature as moral lesson</a:t>
            </a:r>
          </a:p>
          <a:p>
            <a:pPr lvl="2">
              <a:lnSpc>
                <a:spcPct val="80000"/>
              </a:lnSpc>
            </a:pPr>
            <a:r>
              <a:rPr lang="en-US" dirty="0"/>
              <a:t>loyalty to king</a:t>
            </a:r>
          </a:p>
          <a:p>
            <a:pPr lvl="2">
              <a:lnSpc>
                <a:spcPct val="80000"/>
              </a:lnSpc>
            </a:pPr>
            <a:r>
              <a:rPr lang="en-US" dirty="0"/>
              <a:t>chivalry</a:t>
            </a:r>
          </a:p>
          <a:p>
            <a:pPr>
              <a:lnSpc>
                <a:spcPct val="80000"/>
              </a:lnSpc>
            </a:pPr>
            <a:r>
              <a:rPr lang="en-US" dirty="0"/>
              <a:t>use of </a:t>
            </a:r>
            <a:r>
              <a:rPr lang="en-US" i="1" dirty="0"/>
              <a:t>kennings</a:t>
            </a:r>
            <a:r>
              <a:rPr lang="en-US" dirty="0"/>
              <a:t> </a:t>
            </a:r>
            <a:r>
              <a:rPr lang="en-US" sz="2400" dirty="0"/>
              <a:t>(especially in </a:t>
            </a:r>
            <a:r>
              <a:rPr lang="en-US" sz="2400" i="1" dirty="0"/>
              <a:t>Beowulf</a:t>
            </a:r>
            <a:r>
              <a:rPr lang="en-US" sz="2400" dirty="0"/>
              <a:t>)</a:t>
            </a:r>
          </a:p>
          <a:p>
            <a:pPr lvl="1">
              <a:lnSpc>
                <a:spcPct val="80000"/>
              </a:lnSpc>
            </a:pPr>
            <a:r>
              <a:rPr lang="en-US" dirty="0"/>
              <a:t>A figurative, usually compound expression used in place of a name or noun. Example, </a:t>
            </a:r>
            <a:r>
              <a:rPr lang="en-US" i="1" dirty="0"/>
              <a:t>storm of swords</a:t>
            </a:r>
            <a:r>
              <a:rPr lang="en-US" dirty="0"/>
              <a:t> is a kenning for </a:t>
            </a:r>
            <a:r>
              <a:rPr lang="en-US" i="1" dirty="0"/>
              <a:t>battle.</a:t>
            </a:r>
            <a:endParaRPr lang="en-US" dirty="0"/>
          </a:p>
          <a:p>
            <a:pPr lvl="1">
              <a:lnSpc>
                <a:spcPct val="90000"/>
              </a:lnSpc>
              <a:spcBef>
                <a:spcPct val="0"/>
              </a:spcBef>
            </a:pPr>
            <a:endParaRPr lang="en-US" dirty="0"/>
          </a:p>
          <a:p>
            <a:pPr lvl="1">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5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993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993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5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993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9939">
                                            <p:txEl>
                                              <p:pRg st="1" end="1"/>
                                            </p:txEl>
                                          </p:spTgt>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p:cTn id="21" dur="5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9939">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39939">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39939">
                                            <p:txEl>
                                              <p:pRg st="2" end="2"/>
                                            </p:txEl>
                                          </p:spTgt>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 calcmode="lin" valueType="num">
                                      <p:cBhvr>
                                        <p:cTn id="27" dur="5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9939">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39939">
                                            <p:txEl>
                                              <p:pRg st="3" end="3"/>
                                            </p:txEl>
                                          </p:spTgt>
                                        </p:tgtEl>
                                        <p:attrNameLst>
                                          <p:attrName>ppt_x</p:attrName>
                                        </p:attrNameLst>
                                      </p:cBhvr>
                                      <p:tavLst>
                                        <p:tav tm="0">
                                          <p:val>
                                            <p:fltVal val="0.5"/>
                                          </p:val>
                                        </p:tav>
                                        <p:tav tm="100000">
                                          <p:val>
                                            <p:strVal val="#ppt_x"/>
                                          </p:val>
                                        </p:tav>
                                      </p:tavLst>
                                    </p:anim>
                                    <p:anim calcmode="lin" valueType="num">
                                      <p:cBhvr>
                                        <p:cTn id="30" dur="500" fill="hold"/>
                                        <p:tgtEl>
                                          <p:spTgt spid="3993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grpId="0" nodeType="clickEffect">
                                  <p:stCondLst>
                                    <p:cond delay="0"/>
                                  </p:stCondLst>
                                  <p:childTnLst>
                                    <p:set>
                                      <p:cBhvr>
                                        <p:cTn id="34" dur="1" fill="hold">
                                          <p:stCondLst>
                                            <p:cond delay="0"/>
                                          </p:stCondLst>
                                        </p:cTn>
                                        <p:tgtEl>
                                          <p:spTgt spid="39939">
                                            <p:txEl>
                                              <p:pRg st="4" end="4"/>
                                            </p:txEl>
                                          </p:spTgt>
                                        </p:tgtEl>
                                        <p:attrNameLst>
                                          <p:attrName>style.visibility</p:attrName>
                                        </p:attrNameLst>
                                      </p:cBhvr>
                                      <p:to>
                                        <p:strVal val="visible"/>
                                      </p:to>
                                    </p:set>
                                    <p:anim calcmode="lin" valueType="num">
                                      <p:cBhvr>
                                        <p:cTn id="35" dur="5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9939">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39939">
                                            <p:txEl>
                                              <p:pRg st="4" end="4"/>
                                            </p:txEl>
                                          </p:spTgt>
                                        </p:tgtEl>
                                        <p:attrNameLst>
                                          <p:attrName>ppt_x</p:attrName>
                                        </p:attrNameLst>
                                      </p:cBhvr>
                                      <p:tavLst>
                                        <p:tav tm="0">
                                          <p:val>
                                            <p:fltVal val="0.5"/>
                                          </p:val>
                                        </p:tav>
                                        <p:tav tm="100000">
                                          <p:val>
                                            <p:strVal val="#ppt_x"/>
                                          </p:val>
                                        </p:tav>
                                      </p:tavLst>
                                    </p:anim>
                                    <p:anim calcmode="lin" valueType="num">
                                      <p:cBhvr>
                                        <p:cTn id="38" dur="500" fill="hold"/>
                                        <p:tgtEl>
                                          <p:spTgt spid="3993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528" fill="hold" grpId="0" nodeType="clickEffect">
                                  <p:stCondLst>
                                    <p:cond delay="0"/>
                                  </p:stCondLst>
                                  <p:childTnLst>
                                    <p:set>
                                      <p:cBhvr>
                                        <p:cTn id="42" dur="1" fill="hold">
                                          <p:stCondLst>
                                            <p:cond delay="0"/>
                                          </p:stCondLst>
                                        </p:cTn>
                                        <p:tgtEl>
                                          <p:spTgt spid="39939">
                                            <p:txEl>
                                              <p:pRg st="5" end="5"/>
                                            </p:txEl>
                                          </p:spTgt>
                                        </p:tgtEl>
                                        <p:attrNameLst>
                                          <p:attrName>style.visibility</p:attrName>
                                        </p:attrNameLst>
                                      </p:cBhvr>
                                      <p:to>
                                        <p:strVal val="visible"/>
                                      </p:to>
                                    </p:set>
                                    <p:anim calcmode="lin" valueType="num">
                                      <p:cBhvr>
                                        <p:cTn id="43" dur="500" fill="hold"/>
                                        <p:tgtEl>
                                          <p:spTgt spid="3993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9939">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39939">
                                            <p:txEl>
                                              <p:pRg st="5" end="5"/>
                                            </p:txEl>
                                          </p:spTgt>
                                        </p:tgtEl>
                                        <p:attrNameLst>
                                          <p:attrName>ppt_x</p:attrName>
                                        </p:attrNameLst>
                                      </p:cBhvr>
                                      <p:tavLst>
                                        <p:tav tm="0">
                                          <p:val>
                                            <p:fltVal val="0.5"/>
                                          </p:val>
                                        </p:tav>
                                        <p:tav tm="100000">
                                          <p:val>
                                            <p:strVal val="#ppt_x"/>
                                          </p:val>
                                        </p:tav>
                                      </p:tavLst>
                                    </p:anim>
                                    <p:anim calcmode="lin" valueType="num">
                                      <p:cBhvr>
                                        <p:cTn id="46" dur="500" fill="hold"/>
                                        <p:tgtEl>
                                          <p:spTgt spid="39939">
                                            <p:txEl>
                                              <p:pRg st="5" end="5"/>
                                            </p:txEl>
                                          </p:spTgt>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939">
                                            <p:txEl>
                                              <p:pRg st="6" end="6"/>
                                            </p:txEl>
                                          </p:spTgt>
                                        </p:tgtEl>
                                        <p:attrNameLst>
                                          <p:attrName>style.visibility</p:attrName>
                                        </p:attrNameLst>
                                      </p:cBhvr>
                                      <p:to>
                                        <p:strVal val="visible"/>
                                      </p:to>
                                    </p:set>
                                    <p:anim calcmode="lin" valueType="num">
                                      <p:cBhvr>
                                        <p:cTn id="49" dur="500" fill="hold"/>
                                        <p:tgtEl>
                                          <p:spTgt spid="3993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9939">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39939">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39939">
                                            <p:txEl>
                                              <p:pRg st="6" end="6"/>
                                            </p:txEl>
                                          </p:spTgt>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39939">
                                            <p:txEl>
                                              <p:pRg st="7" end="7"/>
                                            </p:txEl>
                                          </p:spTgt>
                                        </p:tgtEl>
                                        <p:attrNameLst>
                                          <p:attrName>style.visibility</p:attrName>
                                        </p:attrNameLst>
                                      </p:cBhvr>
                                      <p:to>
                                        <p:strVal val="visible"/>
                                      </p:to>
                                    </p:set>
                                    <p:anim calcmode="lin" valueType="num">
                                      <p:cBhvr>
                                        <p:cTn id="55" dur="500" fill="hold"/>
                                        <p:tgtEl>
                                          <p:spTgt spid="39939">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9939">
                                            <p:txEl>
                                              <p:pRg st="7" end="7"/>
                                            </p:txEl>
                                          </p:spTgt>
                                        </p:tgtEl>
                                        <p:attrNameLst>
                                          <p:attrName>ppt_h</p:attrName>
                                        </p:attrNameLst>
                                      </p:cBhvr>
                                      <p:tavLst>
                                        <p:tav tm="0">
                                          <p:val>
                                            <p:fltVal val="0"/>
                                          </p:val>
                                        </p:tav>
                                        <p:tav tm="100000">
                                          <p:val>
                                            <p:strVal val="#ppt_h"/>
                                          </p:val>
                                        </p:tav>
                                      </p:tavLst>
                                    </p:anim>
                                    <p:anim calcmode="lin" valueType="num">
                                      <p:cBhvr>
                                        <p:cTn id="57" dur="500" fill="hold"/>
                                        <p:tgtEl>
                                          <p:spTgt spid="39939">
                                            <p:txEl>
                                              <p:pRg st="7" end="7"/>
                                            </p:txEl>
                                          </p:spTgt>
                                        </p:tgtEl>
                                        <p:attrNameLst>
                                          <p:attrName>ppt_x</p:attrName>
                                        </p:attrNameLst>
                                      </p:cBhvr>
                                      <p:tavLst>
                                        <p:tav tm="0">
                                          <p:val>
                                            <p:fltVal val="0.5"/>
                                          </p:val>
                                        </p:tav>
                                        <p:tav tm="100000">
                                          <p:val>
                                            <p:strVal val="#ppt_x"/>
                                          </p:val>
                                        </p:tav>
                                      </p:tavLst>
                                    </p:anim>
                                    <p:anim calcmode="lin" valueType="num">
                                      <p:cBhvr>
                                        <p:cTn id="58" dur="500" fill="hold"/>
                                        <p:tgtEl>
                                          <p:spTgt spid="39939">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39939">
                                            <p:txEl>
                                              <p:pRg st="8" end="8"/>
                                            </p:txEl>
                                          </p:spTgt>
                                        </p:tgtEl>
                                        <p:attrNameLst>
                                          <p:attrName>style.visibility</p:attrName>
                                        </p:attrNameLst>
                                      </p:cBhvr>
                                      <p:to>
                                        <p:strVal val="visible"/>
                                      </p:to>
                                    </p:set>
                                    <p:anim calcmode="lin" valueType="num">
                                      <p:cBhvr>
                                        <p:cTn id="63" dur="500" fill="hold"/>
                                        <p:tgtEl>
                                          <p:spTgt spid="39939">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9939">
                                            <p:txEl>
                                              <p:pRg st="8" end="8"/>
                                            </p:txEl>
                                          </p:spTgt>
                                        </p:tgtEl>
                                        <p:attrNameLst>
                                          <p:attrName>ppt_h</p:attrName>
                                        </p:attrNameLst>
                                      </p:cBhvr>
                                      <p:tavLst>
                                        <p:tav tm="0">
                                          <p:val>
                                            <p:fltVal val="0"/>
                                          </p:val>
                                        </p:tav>
                                        <p:tav tm="100000">
                                          <p:val>
                                            <p:strVal val="#ppt_h"/>
                                          </p:val>
                                        </p:tav>
                                      </p:tavLst>
                                    </p:anim>
                                    <p:anim calcmode="lin" valueType="num">
                                      <p:cBhvr>
                                        <p:cTn id="65" dur="500" fill="hold"/>
                                        <p:tgtEl>
                                          <p:spTgt spid="39939">
                                            <p:txEl>
                                              <p:pRg st="8" end="8"/>
                                            </p:txEl>
                                          </p:spTgt>
                                        </p:tgtEl>
                                        <p:attrNameLst>
                                          <p:attrName>ppt_x</p:attrName>
                                        </p:attrNameLst>
                                      </p:cBhvr>
                                      <p:tavLst>
                                        <p:tav tm="0">
                                          <p:val>
                                            <p:fltVal val="0.5"/>
                                          </p:val>
                                        </p:tav>
                                        <p:tav tm="100000">
                                          <p:val>
                                            <p:strVal val="#ppt_x"/>
                                          </p:val>
                                        </p:tav>
                                      </p:tavLst>
                                    </p:anim>
                                    <p:anim calcmode="lin" valueType="num">
                                      <p:cBhvr>
                                        <p:cTn id="66" dur="500" fill="hold"/>
                                        <p:tgtEl>
                                          <p:spTgt spid="39939">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39939">
                                            <p:txEl>
                                              <p:pRg st="9" end="9"/>
                                            </p:txEl>
                                          </p:spTgt>
                                        </p:tgtEl>
                                        <p:attrNameLst>
                                          <p:attrName>style.visibility</p:attrName>
                                        </p:attrNameLst>
                                      </p:cBhvr>
                                      <p:to>
                                        <p:strVal val="visible"/>
                                      </p:to>
                                    </p:set>
                                    <p:anim calcmode="lin" valueType="num">
                                      <p:cBhvr>
                                        <p:cTn id="71" dur="500" fill="hold"/>
                                        <p:tgtEl>
                                          <p:spTgt spid="39939">
                                            <p:txEl>
                                              <p:pRg st="9" end="9"/>
                                            </p:txEl>
                                          </p:spTgt>
                                        </p:tgtEl>
                                        <p:attrNameLst>
                                          <p:attrName>ppt_w</p:attrName>
                                        </p:attrNameLst>
                                      </p:cBhvr>
                                      <p:tavLst>
                                        <p:tav tm="0">
                                          <p:val>
                                            <p:fltVal val="0"/>
                                          </p:val>
                                        </p:tav>
                                        <p:tav tm="100000">
                                          <p:val>
                                            <p:strVal val="#ppt_w"/>
                                          </p:val>
                                        </p:tav>
                                      </p:tavLst>
                                    </p:anim>
                                    <p:anim calcmode="lin" valueType="num">
                                      <p:cBhvr>
                                        <p:cTn id="72" dur="500" fill="hold"/>
                                        <p:tgtEl>
                                          <p:spTgt spid="39939">
                                            <p:txEl>
                                              <p:pRg st="9" end="9"/>
                                            </p:txEl>
                                          </p:spTgt>
                                        </p:tgtEl>
                                        <p:attrNameLst>
                                          <p:attrName>ppt_h</p:attrName>
                                        </p:attrNameLst>
                                      </p:cBhvr>
                                      <p:tavLst>
                                        <p:tav tm="0">
                                          <p:val>
                                            <p:fltVal val="0"/>
                                          </p:val>
                                        </p:tav>
                                        <p:tav tm="100000">
                                          <p:val>
                                            <p:strVal val="#ppt_h"/>
                                          </p:val>
                                        </p:tav>
                                      </p:tavLst>
                                    </p:anim>
                                    <p:anim calcmode="lin" valueType="num">
                                      <p:cBhvr>
                                        <p:cTn id="73" dur="500" fill="hold"/>
                                        <p:tgtEl>
                                          <p:spTgt spid="39939">
                                            <p:txEl>
                                              <p:pRg st="9" end="9"/>
                                            </p:txEl>
                                          </p:spTgt>
                                        </p:tgtEl>
                                        <p:attrNameLst>
                                          <p:attrName>ppt_x</p:attrName>
                                        </p:attrNameLst>
                                      </p:cBhvr>
                                      <p:tavLst>
                                        <p:tav tm="0">
                                          <p:val>
                                            <p:fltVal val="0.5"/>
                                          </p:val>
                                        </p:tav>
                                        <p:tav tm="100000">
                                          <p:val>
                                            <p:strVal val="#ppt_x"/>
                                          </p:val>
                                        </p:tav>
                                      </p:tavLst>
                                    </p:anim>
                                    <p:anim calcmode="lin" valueType="num">
                                      <p:cBhvr>
                                        <p:cTn id="74" dur="500" fill="hold"/>
                                        <p:tgtEl>
                                          <p:spTgt spid="39939">
                                            <p:txEl>
                                              <p:pRg st="9" end="9"/>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838200"/>
          </a:xfrm>
        </p:spPr>
        <p:txBody>
          <a:bodyPr/>
          <a:lstStyle/>
          <a:p>
            <a:r>
              <a:rPr lang="en-US" dirty="0" smtClean="0"/>
              <a:t>*Characteristics </a:t>
            </a:r>
            <a:r>
              <a:rPr lang="en-US" dirty="0"/>
              <a:t>of Medieval Literature</a:t>
            </a:r>
          </a:p>
        </p:txBody>
      </p:sp>
      <p:sp>
        <p:nvSpPr>
          <p:cNvPr id="40963" name="Rectangle 3"/>
          <p:cNvSpPr>
            <a:spLocks noGrp="1" noChangeArrowheads="1"/>
          </p:cNvSpPr>
          <p:nvPr>
            <p:ph type="body" idx="1"/>
          </p:nvPr>
        </p:nvSpPr>
        <p:spPr>
          <a:xfrm>
            <a:off x="304800" y="1295400"/>
            <a:ext cx="8534400" cy="5105400"/>
          </a:xfrm>
        </p:spPr>
        <p:txBody>
          <a:bodyPr/>
          <a:lstStyle/>
          <a:p>
            <a:r>
              <a:rPr lang="en-US"/>
              <a:t>Romance</a:t>
            </a:r>
          </a:p>
          <a:p>
            <a:pPr lvl="1"/>
            <a:r>
              <a:rPr lang="en-US" i="1"/>
              <a:t>Sir Gawain and the Green Knight</a:t>
            </a:r>
            <a:endParaRPr lang="en-US"/>
          </a:p>
          <a:p>
            <a:pPr lvl="1">
              <a:lnSpc>
                <a:spcPct val="90000"/>
              </a:lnSpc>
            </a:pPr>
            <a:r>
              <a:rPr lang="en-US"/>
              <a:t>A narrative in prose or verse that tells of the adventures and heroic exploits of chivalric heroes</a:t>
            </a:r>
          </a:p>
          <a:p>
            <a:pPr lvl="2">
              <a:lnSpc>
                <a:spcPct val="90000"/>
              </a:lnSpc>
            </a:pPr>
            <a:r>
              <a:rPr lang="en-US"/>
              <a:t>exploits of knights</a:t>
            </a:r>
          </a:p>
          <a:p>
            <a:pPr lvl="2">
              <a:lnSpc>
                <a:spcPct val="90000"/>
              </a:lnSpc>
            </a:pPr>
            <a:r>
              <a:rPr lang="en-US"/>
              <a:t>often a supernatural element involved</a:t>
            </a:r>
          </a:p>
          <a:p>
            <a:pPr>
              <a:lnSpc>
                <a:spcPct val="90000"/>
              </a:lnSpc>
            </a:pPr>
            <a:r>
              <a:rPr lang="en-US"/>
              <a:t>Christian message</a:t>
            </a:r>
          </a:p>
          <a:p>
            <a:pPr lvl="1">
              <a:lnSpc>
                <a:spcPct val="80000"/>
              </a:lnSpc>
            </a:pPr>
            <a:r>
              <a:rPr lang="en-US"/>
              <a:t>concern with salvation and the world to come</a:t>
            </a:r>
          </a:p>
          <a:p>
            <a:pPr lvl="1">
              <a:lnSpc>
                <a:spcPct val="80000"/>
              </a:lnSpc>
            </a:pPr>
            <a:r>
              <a:rPr lang="en-US"/>
              <a:t>no interest in social change</a:t>
            </a:r>
          </a:p>
          <a:p>
            <a:pPr lvl="2">
              <a:lnSpc>
                <a:spcPct val="80000"/>
              </a:lnSpc>
            </a:pPr>
            <a:r>
              <a:rPr lang="en-US"/>
              <a:t>until the late 14th century</a:t>
            </a:r>
          </a:p>
          <a:p>
            <a:pPr lvl="2">
              <a:lnSpc>
                <a:spcPct val="80000"/>
              </a:lnSpc>
            </a:pPr>
            <a:r>
              <a:rPr lang="en-US"/>
              <a:t>Chaucer signals new thinking, up-ending social order</a:t>
            </a:r>
          </a:p>
          <a:p>
            <a:pPr lvl="2">
              <a:lnSpc>
                <a:spcPct val="90000"/>
              </a:lnSpc>
              <a:buFontTx/>
              <a:buNone/>
            </a:pPr>
            <a:endParaRPr lang="en-US"/>
          </a:p>
        </p:txBody>
      </p:sp>
    </p:spTree>
    <p:extLst>
      <p:ext uri="{BB962C8B-B14F-4D97-AF65-F5344CB8AC3E}">
        <p14:creationId xmlns:p14="http://schemas.microsoft.com/office/powerpoint/2010/main" val="716265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 calcmode="lin" valueType="num">
                                      <p:cBhvr>
                                        <p:cTn id="23" dur="500" fill="hold"/>
                                        <p:tgtEl>
                                          <p:spTgt spid="40963">
                                            <p:txEl>
                                              <p:pRg st="3" end="3"/>
                                            </p:txEl>
                                          </p:spTgt>
                                        </p:tgtEl>
                                        <p:attrNameLst>
                                          <p:attrName>ppt_w</p:attrName>
                                        </p:attrNameLst>
                                      </p:cBhvr>
                                      <p:tavLst>
                                        <p:tav tm="0">
                                          <p:val>
                                            <p:strVal val="4*#ppt_w"/>
                                          </p:val>
                                        </p:tav>
                                        <p:tav tm="100000">
                                          <p:val>
                                            <p:strVal val="#ppt_w"/>
                                          </p:val>
                                        </p:tav>
                                      </p:tavLst>
                                    </p:anim>
                                    <p:anim calcmode="lin" valueType="num">
                                      <p:cBhvr>
                                        <p:cTn id="24" dur="500" fill="hold"/>
                                        <p:tgtEl>
                                          <p:spTgt spid="40963">
                                            <p:txEl>
                                              <p:pRg st="3" end="3"/>
                                            </p:txEl>
                                          </p:spTgt>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 calcmode="lin" valueType="num">
                                      <p:cBhvr>
                                        <p:cTn id="27" dur="500" fill="hold"/>
                                        <p:tgtEl>
                                          <p:spTgt spid="40963">
                                            <p:txEl>
                                              <p:pRg st="4" end="4"/>
                                            </p:txEl>
                                          </p:spTgt>
                                        </p:tgtEl>
                                        <p:attrNameLst>
                                          <p:attrName>ppt_w</p:attrName>
                                        </p:attrNameLst>
                                      </p:cBhvr>
                                      <p:tavLst>
                                        <p:tav tm="0">
                                          <p:val>
                                            <p:strVal val="4*#ppt_w"/>
                                          </p:val>
                                        </p:tav>
                                        <p:tav tm="100000">
                                          <p:val>
                                            <p:strVal val="#ppt_w"/>
                                          </p:val>
                                        </p:tav>
                                      </p:tavLst>
                                    </p:anim>
                                    <p:anim calcmode="lin" valueType="num">
                                      <p:cBhvr>
                                        <p:cTn id="28" dur="500" fill="hold"/>
                                        <p:tgtEl>
                                          <p:spTgt spid="40963">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40963">
                                            <p:txEl>
                                              <p:pRg st="5" end="5"/>
                                            </p:txEl>
                                          </p:spTgt>
                                        </p:tgtEl>
                                        <p:attrNameLst>
                                          <p:attrName>style.visibility</p:attrName>
                                        </p:attrNameLst>
                                      </p:cBhvr>
                                      <p:to>
                                        <p:strVal val="visible"/>
                                      </p:to>
                                    </p:set>
                                    <p:anim calcmode="lin" valueType="num">
                                      <p:cBhvr>
                                        <p:cTn id="33" dur="500" fill="hold"/>
                                        <p:tgtEl>
                                          <p:spTgt spid="40963">
                                            <p:txEl>
                                              <p:pRg st="5" end="5"/>
                                            </p:txEl>
                                          </p:spTgt>
                                        </p:tgtEl>
                                        <p:attrNameLst>
                                          <p:attrName>ppt_w</p:attrName>
                                        </p:attrNameLst>
                                      </p:cBhvr>
                                      <p:tavLst>
                                        <p:tav tm="0">
                                          <p:val>
                                            <p:strVal val="4*#ppt_w"/>
                                          </p:val>
                                        </p:tav>
                                        <p:tav tm="100000">
                                          <p:val>
                                            <p:strVal val="#ppt_w"/>
                                          </p:val>
                                        </p:tav>
                                      </p:tavLst>
                                    </p:anim>
                                    <p:anim calcmode="lin" valueType="num">
                                      <p:cBhvr>
                                        <p:cTn id="34" dur="500" fill="hold"/>
                                        <p:tgtEl>
                                          <p:spTgt spid="40963">
                                            <p:txEl>
                                              <p:pRg st="5" end="5"/>
                                            </p:txEl>
                                          </p:spTgt>
                                        </p:tgtEl>
                                        <p:attrNameLst>
                                          <p:attrName>ppt_h</p:attrName>
                                        </p:attrNameLst>
                                      </p:cBhvr>
                                      <p:tavLst>
                                        <p:tav tm="0">
                                          <p:val>
                                            <p:strVal val="4*#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40963">
                                            <p:txEl>
                                              <p:pRg st="6" end="6"/>
                                            </p:txEl>
                                          </p:spTgt>
                                        </p:tgtEl>
                                        <p:attrNameLst>
                                          <p:attrName>style.visibility</p:attrName>
                                        </p:attrNameLst>
                                      </p:cBhvr>
                                      <p:to>
                                        <p:strVal val="visible"/>
                                      </p:to>
                                    </p:set>
                                    <p:anim calcmode="lin" valueType="num">
                                      <p:cBhvr>
                                        <p:cTn id="39" dur="500" fill="hold"/>
                                        <p:tgtEl>
                                          <p:spTgt spid="40963">
                                            <p:txEl>
                                              <p:pRg st="6" end="6"/>
                                            </p:txEl>
                                          </p:spTgt>
                                        </p:tgtEl>
                                        <p:attrNameLst>
                                          <p:attrName>ppt_w</p:attrName>
                                        </p:attrNameLst>
                                      </p:cBhvr>
                                      <p:tavLst>
                                        <p:tav tm="0">
                                          <p:val>
                                            <p:strVal val="4*#ppt_w"/>
                                          </p:val>
                                        </p:tav>
                                        <p:tav tm="100000">
                                          <p:val>
                                            <p:strVal val="#ppt_w"/>
                                          </p:val>
                                        </p:tav>
                                      </p:tavLst>
                                    </p:anim>
                                    <p:anim calcmode="lin" valueType="num">
                                      <p:cBhvr>
                                        <p:cTn id="40" dur="500" fill="hold"/>
                                        <p:tgtEl>
                                          <p:spTgt spid="40963">
                                            <p:txEl>
                                              <p:pRg st="6" end="6"/>
                                            </p:txEl>
                                          </p:spTgt>
                                        </p:tgtEl>
                                        <p:attrNameLst>
                                          <p:attrName>ppt_h</p:attrName>
                                        </p:attrNameLst>
                                      </p:cBhvr>
                                      <p:tavLst>
                                        <p:tav tm="0">
                                          <p:val>
                                            <p:strVal val="4*#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32" fill="hold" grpId="0" nodeType="clickEffect">
                                  <p:stCondLst>
                                    <p:cond delay="0"/>
                                  </p:stCondLst>
                                  <p:childTnLst>
                                    <p:set>
                                      <p:cBhvr>
                                        <p:cTn id="44" dur="1" fill="hold">
                                          <p:stCondLst>
                                            <p:cond delay="0"/>
                                          </p:stCondLst>
                                        </p:cTn>
                                        <p:tgtEl>
                                          <p:spTgt spid="40963">
                                            <p:txEl>
                                              <p:pRg st="7" end="7"/>
                                            </p:txEl>
                                          </p:spTgt>
                                        </p:tgtEl>
                                        <p:attrNameLst>
                                          <p:attrName>style.visibility</p:attrName>
                                        </p:attrNameLst>
                                      </p:cBhvr>
                                      <p:to>
                                        <p:strVal val="visible"/>
                                      </p:to>
                                    </p:set>
                                    <p:anim calcmode="lin" valueType="num">
                                      <p:cBhvr>
                                        <p:cTn id="45" dur="500" fill="hold"/>
                                        <p:tgtEl>
                                          <p:spTgt spid="40963">
                                            <p:txEl>
                                              <p:pRg st="7" end="7"/>
                                            </p:txEl>
                                          </p:spTgt>
                                        </p:tgtEl>
                                        <p:attrNameLst>
                                          <p:attrName>ppt_w</p:attrName>
                                        </p:attrNameLst>
                                      </p:cBhvr>
                                      <p:tavLst>
                                        <p:tav tm="0">
                                          <p:val>
                                            <p:strVal val="4*#ppt_w"/>
                                          </p:val>
                                        </p:tav>
                                        <p:tav tm="100000">
                                          <p:val>
                                            <p:strVal val="#ppt_w"/>
                                          </p:val>
                                        </p:tav>
                                      </p:tavLst>
                                    </p:anim>
                                    <p:anim calcmode="lin" valueType="num">
                                      <p:cBhvr>
                                        <p:cTn id="46" dur="500" fill="hold"/>
                                        <p:tgtEl>
                                          <p:spTgt spid="40963">
                                            <p:txEl>
                                              <p:pRg st="7" end="7"/>
                                            </p:txEl>
                                          </p:spTgt>
                                        </p:tgtEl>
                                        <p:attrNameLst>
                                          <p:attrName>ppt_h</p:attrName>
                                        </p:attrNameLst>
                                      </p:cBhvr>
                                      <p:tavLst>
                                        <p:tav tm="0">
                                          <p:val>
                                            <p:strVal val="4*#ppt_h"/>
                                          </p:val>
                                        </p:tav>
                                        <p:tav tm="100000">
                                          <p:val>
                                            <p:strVal val="#ppt_h"/>
                                          </p:val>
                                        </p:tav>
                                      </p:tavLst>
                                    </p:anim>
                                  </p:childTnLst>
                                </p:cTn>
                              </p:par>
                              <p:par>
                                <p:cTn id="47" presetID="23" presetClass="entr" presetSubtype="32" fill="hold" grpId="0" nodeType="withEffect">
                                  <p:stCondLst>
                                    <p:cond delay="0"/>
                                  </p:stCondLst>
                                  <p:childTnLst>
                                    <p:set>
                                      <p:cBhvr>
                                        <p:cTn id="48" dur="1" fill="hold">
                                          <p:stCondLst>
                                            <p:cond delay="0"/>
                                          </p:stCondLst>
                                        </p:cTn>
                                        <p:tgtEl>
                                          <p:spTgt spid="40963">
                                            <p:txEl>
                                              <p:pRg st="8" end="8"/>
                                            </p:txEl>
                                          </p:spTgt>
                                        </p:tgtEl>
                                        <p:attrNameLst>
                                          <p:attrName>style.visibility</p:attrName>
                                        </p:attrNameLst>
                                      </p:cBhvr>
                                      <p:to>
                                        <p:strVal val="visible"/>
                                      </p:to>
                                    </p:set>
                                    <p:anim calcmode="lin" valueType="num">
                                      <p:cBhvr>
                                        <p:cTn id="49" dur="500" fill="hold"/>
                                        <p:tgtEl>
                                          <p:spTgt spid="40963">
                                            <p:txEl>
                                              <p:pRg st="8" end="8"/>
                                            </p:txEl>
                                          </p:spTgt>
                                        </p:tgtEl>
                                        <p:attrNameLst>
                                          <p:attrName>ppt_w</p:attrName>
                                        </p:attrNameLst>
                                      </p:cBhvr>
                                      <p:tavLst>
                                        <p:tav tm="0">
                                          <p:val>
                                            <p:strVal val="4*#ppt_w"/>
                                          </p:val>
                                        </p:tav>
                                        <p:tav tm="100000">
                                          <p:val>
                                            <p:strVal val="#ppt_w"/>
                                          </p:val>
                                        </p:tav>
                                      </p:tavLst>
                                    </p:anim>
                                    <p:anim calcmode="lin" valueType="num">
                                      <p:cBhvr>
                                        <p:cTn id="50" dur="500" fill="hold"/>
                                        <p:tgtEl>
                                          <p:spTgt spid="40963">
                                            <p:txEl>
                                              <p:pRg st="8" end="8"/>
                                            </p:txEl>
                                          </p:spTgt>
                                        </p:tgtEl>
                                        <p:attrNameLst>
                                          <p:attrName>ppt_h</p:attrName>
                                        </p:attrNameLst>
                                      </p:cBhvr>
                                      <p:tavLst>
                                        <p:tav tm="0">
                                          <p:val>
                                            <p:strVal val="4*#ppt_h"/>
                                          </p:val>
                                        </p:tav>
                                        <p:tav tm="100000">
                                          <p:val>
                                            <p:strVal val="#ppt_h"/>
                                          </p:val>
                                        </p:tav>
                                      </p:tavLst>
                                    </p:anim>
                                  </p:childTnLst>
                                </p:cTn>
                              </p:par>
                              <p:par>
                                <p:cTn id="51" presetID="23" presetClass="entr" presetSubtype="32" fill="hold" grpId="0" nodeType="withEffect">
                                  <p:stCondLst>
                                    <p:cond delay="0"/>
                                  </p:stCondLst>
                                  <p:childTnLst>
                                    <p:set>
                                      <p:cBhvr>
                                        <p:cTn id="52" dur="1" fill="hold">
                                          <p:stCondLst>
                                            <p:cond delay="0"/>
                                          </p:stCondLst>
                                        </p:cTn>
                                        <p:tgtEl>
                                          <p:spTgt spid="40963">
                                            <p:txEl>
                                              <p:pRg st="9" end="9"/>
                                            </p:txEl>
                                          </p:spTgt>
                                        </p:tgtEl>
                                        <p:attrNameLst>
                                          <p:attrName>style.visibility</p:attrName>
                                        </p:attrNameLst>
                                      </p:cBhvr>
                                      <p:to>
                                        <p:strVal val="visible"/>
                                      </p:to>
                                    </p:set>
                                    <p:anim calcmode="lin" valueType="num">
                                      <p:cBhvr>
                                        <p:cTn id="53" dur="500" fill="hold"/>
                                        <p:tgtEl>
                                          <p:spTgt spid="40963">
                                            <p:txEl>
                                              <p:pRg st="9" end="9"/>
                                            </p:txEl>
                                          </p:spTgt>
                                        </p:tgtEl>
                                        <p:attrNameLst>
                                          <p:attrName>ppt_w</p:attrName>
                                        </p:attrNameLst>
                                      </p:cBhvr>
                                      <p:tavLst>
                                        <p:tav tm="0">
                                          <p:val>
                                            <p:strVal val="4*#ppt_w"/>
                                          </p:val>
                                        </p:tav>
                                        <p:tav tm="100000">
                                          <p:val>
                                            <p:strVal val="#ppt_w"/>
                                          </p:val>
                                        </p:tav>
                                      </p:tavLst>
                                    </p:anim>
                                    <p:anim calcmode="lin" valueType="num">
                                      <p:cBhvr>
                                        <p:cTn id="54" dur="500" fill="hold"/>
                                        <p:tgtEl>
                                          <p:spTgt spid="40963">
                                            <p:txEl>
                                              <p:pRg st="9" end="9"/>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28600"/>
            <a:ext cx="7772400" cy="1143000"/>
          </a:xfrm>
        </p:spPr>
        <p:txBody>
          <a:bodyPr/>
          <a:lstStyle/>
          <a:p>
            <a:r>
              <a:rPr lang="en-US"/>
              <a:t>Use of Allegory</a:t>
            </a:r>
          </a:p>
        </p:txBody>
      </p:sp>
      <p:sp>
        <p:nvSpPr>
          <p:cNvPr id="89091" name="Rectangle 3"/>
          <p:cNvSpPr>
            <a:spLocks noGrp="1" noChangeArrowheads="1"/>
          </p:cNvSpPr>
          <p:nvPr>
            <p:ph type="body" idx="1"/>
          </p:nvPr>
        </p:nvSpPr>
        <p:spPr>
          <a:xfrm>
            <a:off x="685800" y="1524000"/>
            <a:ext cx="7772400" cy="4114800"/>
          </a:xfrm>
        </p:spPr>
        <p:txBody>
          <a:bodyPr/>
          <a:lstStyle/>
          <a:p>
            <a:r>
              <a:rPr lang="en-US" sz="2800" b="1" dirty="0" smtClean="0"/>
              <a:t>*Al</a:t>
            </a:r>
            <a:r>
              <a:rPr lang="en-US" sz="2800" b="1" dirty="0" smtClean="0"/>
              <a:t>legory</a:t>
            </a:r>
            <a:r>
              <a:rPr lang="en-US" sz="2800" dirty="0" smtClean="0"/>
              <a:t>—a</a:t>
            </a:r>
            <a:r>
              <a:rPr lang="en-US" sz="2800" dirty="0" smtClean="0"/>
              <a:t> </a:t>
            </a:r>
            <a:r>
              <a:rPr lang="en-US" sz="2800" dirty="0"/>
              <a:t>figurative mode of representation conveying a meaning other than the literal.</a:t>
            </a:r>
          </a:p>
          <a:p>
            <a:r>
              <a:rPr lang="en-US" sz="2800" dirty="0"/>
              <a:t>Much of medieval literature relied on allegory to convey the morals the author had in mind while writing--representations of abstract qualities, events, and institutions are thick in much of the literature of this time. </a:t>
            </a:r>
          </a:p>
          <a:p>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r>
              <a:rPr lang="en-US" dirty="0"/>
              <a:t>*</a:t>
            </a:r>
            <a:r>
              <a:rPr lang="en-US" dirty="0" smtClean="0"/>
              <a:t>England </a:t>
            </a:r>
            <a:r>
              <a:rPr lang="en-US" dirty="0"/>
              <a:t>before the English</a:t>
            </a:r>
          </a:p>
        </p:txBody>
      </p:sp>
      <p:pic>
        <p:nvPicPr>
          <p:cNvPr id="28675"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7200" y="1981200"/>
            <a:ext cx="3810000" cy="4114800"/>
          </a:xfrm>
        </p:spPr>
      </p:pic>
      <p:sp>
        <p:nvSpPr>
          <p:cNvPr id="28676" name="Rectangle 4"/>
          <p:cNvSpPr>
            <a:spLocks noGrp="1" noChangeArrowheads="1"/>
          </p:cNvSpPr>
          <p:nvPr>
            <p:ph type="body" sz="half" idx="2"/>
          </p:nvPr>
        </p:nvSpPr>
        <p:spPr>
          <a:xfrm>
            <a:off x="4648200" y="1447800"/>
            <a:ext cx="4267200" cy="5029200"/>
          </a:xfrm>
        </p:spPr>
        <p:txBody>
          <a:bodyPr/>
          <a:lstStyle/>
          <a:p>
            <a:pPr>
              <a:lnSpc>
                <a:spcPct val="80000"/>
              </a:lnSpc>
            </a:pPr>
            <a:r>
              <a:rPr lang="en-US" sz="2800" dirty="0" smtClean="0"/>
              <a:t>Roman </a:t>
            </a:r>
            <a:r>
              <a:rPr lang="en-US" sz="2800" dirty="0"/>
              <a:t>legions arrived, </a:t>
            </a:r>
            <a:r>
              <a:rPr lang="en-US" sz="2800" dirty="0" smtClean="0"/>
              <a:t>found land </a:t>
            </a:r>
            <a:r>
              <a:rPr lang="en-US" sz="2800" dirty="0"/>
              <a:t>inhabited by “</a:t>
            </a:r>
            <a:r>
              <a:rPr lang="en-US" sz="2800" dirty="0" smtClean="0"/>
              <a:t>Britons” </a:t>
            </a:r>
            <a:r>
              <a:rPr lang="en-US" sz="2800" dirty="0" err="1" smtClean="0"/>
              <a:t>a.k.a</a:t>
            </a:r>
            <a:r>
              <a:rPr lang="en-US" sz="2800" dirty="0" smtClean="0"/>
              <a:t> “Celts” </a:t>
            </a:r>
            <a:endParaRPr lang="en-US" sz="2800" dirty="0"/>
          </a:p>
          <a:p>
            <a:pPr lvl="2">
              <a:lnSpc>
                <a:spcPct val="80000"/>
              </a:lnSpc>
            </a:pPr>
            <a:r>
              <a:rPr lang="en-US" dirty="0" smtClean="0"/>
              <a:t>Stonehenge</a:t>
            </a:r>
            <a:endParaRPr lang="en-US" dirty="0"/>
          </a:p>
          <a:p>
            <a:pPr lvl="2">
              <a:lnSpc>
                <a:spcPct val="80000"/>
              </a:lnSpc>
            </a:pPr>
            <a:r>
              <a:rPr lang="en-US" dirty="0"/>
              <a:t>no written language</a:t>
            </a:r>
          </a:p>
          <a:p>
            <a:pPr>
              <a:lnSpc>
                <a:spcPct val="80000"/>
              </a:lnSpc>
            </a:pPr>
            <a:r>
              <a:rPr lang="en-US" sz="2800" dirty="0" smtClean="0"/>
              <a:t>Britons absorbed </a:t>
            </a:r>
            <a:r>
              <a:rPr lang="en-US" sz="2800" dirty="0"/>
              <a:t>into Roman society</a:t>
            </a:r>
          </a:p>
          <a:p>
            <a:pPr lvl="1">
              <a:lnSpc>
                <a:spcPct val="80000"/>
              </a:lnSpc>
            </a:pPr>
            <a:r>
              <a:rPr lang="en-US" sz="2400" b="1" dirty="0"/>
              <a:t>Latin </a:t>
            </a:r>
            <a:r>
              <a:rPr lang="en-US" sz="2400" b="1" dirty="0" smtClean="0"/>
              <a:t>spoken </a:t>
            </a:r>
            <a:endParaRPr lang="en-US" sz="2400" b="1" dirty="0"/>
          </a:p>
          <a:p>
            <a:pPr lvl="2">
              <a:lnSpc>
                <a:spcPct val="80000"/>
              </a:lnSpc>
            </a:pPr>
            <a:r>
              <a:rPr lang="en-US" dirty="0"/>
              <a:t>Romans </a:t>
            </a:r>
            <a:r>
              <a:rPr lang="en-US" dirty="0" smtClean="0"/>
              <a:t>withdrew as Roman </a:t>
            </a:r>
            <a:r>
              <a:rPr lang="en-US" dirty="0" smtClean="0"/>
              <a:t>Empire crumbled, left Britons </a:t>
            </a:r>
            <a:r>
              <a:rPr lang="en-US" dirty="0"/>
              <a:t>behind</a:t>
            </a:r>
          </a:p>
          <a:p>
            <a:pPr lvl="1">
              <a:lnSpc>
                <a:spcPct val="90000"/>
              </a:lnSpc>
            </a:pPr>
            <a:endParaRPr lang="en-US" sz="24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b="1" i="1" dirty="0" smtClean="0"/>
              <a:t>*The </a:t>
            </a:r>
            <a:r>
              <a:rPr lang="en-US" b="1" i="1" dirty="0"/>
              <a:t>Ideal of Courtly Love</a:t>
            </a:r>
          </a:p>
        </p:txBody>
      </p:sp>
      <p:sp>
        <p:nvSpPr>
          <p:cNvPr id="95235" name="Rectangle 3"/>
          <p:cNvSpPr>
            <a:spLocks noGrp="1" noChangeArrowheads="1"/>
          </p:cNvSpPr>
          <p:nvPr>
            <p:ph type="body" idx="1"/>
          </p:nvPr>
        </p:nvSpPr>
        <p:spPr>
          <a:xfrm>
            <a:off x="685800" y="1752600"/>
            <a:ext cx="7772400" cy="4114800"/>
          </a:xfrm>
        </p:spPr>
        <p:txBody>
          <a:bodyPr/>
          <a:lstStyle/>
          <a:p>
            <a:pPr>
              <a:lnSpc>
                <a:spcPct val="90000"/>
              </a:lnSpc>
            </a:pPr>
            <a:r>
              <a:rPr lang="en-US" b="1" dirty="0" smtClean="0"/>
              <a:t>A </a:t>
            </a:r>
            <a:r>
              <a:rPr lang="en-US" b="1" dirty="0" smtClean="0"/>
              <a:t>relationship modeled </a:t>
            </a:r>
            <a:r>
              <a:rPr lang="en-US" b="1" dirty="0"/>
              <a:t>on the feudal relationship between </a:t>
            </a:r>
            <a:r>
              <a:rPr lang="en-US" b="1" dirty="0" smtClean="0"/>
              <a:t>knights </a:t>
            </a:r>
            <a:r>
              <a:rPr lang="en-US" b="1" dirty="0"/>
              <a:t>and </a:t>
            </a:r>
            <a:r>
              <a:rPr lang="en-US" b="1" dirty="0" smtClean="0"/>
              <a:t>lords. </a:t>
            </a:r>
            <a:endParaRPr lang="en-US" b="1" dirty="0"/>
          </a:p>
          <a:p>
            <a:pPr>
              <a:lnSpc>
                <a:spcPct val="90000"/>
              </a:lnSpc>
            </a:pPr>
            <a:r>
              <a:rPr lang="en-US" b="1" dirty="0"/>
              <a:t>The knight serves his courtly lady with the same obedience and loyalty which he owes to his liege lord. </a:t>
            </a:r>
          </a:p>
          <a:p>
            <a:pPr>
              <a:lnSpc>
                <a:spcPct val="90000"/>
              </a:lnSpc>
            </a:pPr>
            <a:r>
              <a:rPr lang="en-US" b="1" dirty="0"/>
              <a:t>She is in complete control; he owes her obedience and submission</a:t>
            </a: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228600" y="685800"/>
            <a:ext cx="8610600" cy="3657600"/>
          </a:xfrm>
        </p:spPr>
        <p:txBody>
          <a:bodyPr/>
          <a:lstStyle/>
          <a:p>
            <a:pPr algn="ctr">
              <a:buFontTx/>
              <a:buNone/>
            </a:pPr>
            <a:r>
              <a:rPr lang="en-US" b="1">
                <a:latin typeface="Georgia" pitchFamily="18" charset="0"/>
              </a:rPr>
              <a:t>The knight's love for the lady </a:t>
            </a:r>
            <a:r>
              <a:rPr lang="en-US" b="1" i="1">
                <a:latin typeface="Georgia" pitchFamily="18" charset="0"/>
              </a:rPr>
              <a:t>inspires him to do great deeds</a:t>
            </a:r>
            <a:r>
              <a:rPr lang="en-US" b="1">
                <a:latin typeface="Georgia" pitchFamily="18" charset="0"/>
              </a:rPr>
              <a:t>, in order to be worthy of her love or to win her favor. </a:t>
            </a:r>
          </a:p>
          <a:p>
            <a:pPr>
              <a:buFontTx/>
              <a:buNone/>
            </a:pPr>
            <a:endParaRPr lang="en-US">
              <a:latin typeface="Georgia" pitchFamily="18" charset="0"/>
            </a:endParaRPr>
          </a:p>
          <a:p>
            <a:endParaRPr lang="en-US">
              <a:latin typeface="Georgia" pitchFamily="18" charset="0"/>
            </a:endParaRPr>
          </a:p>
        </p:txBody>
      </p:sp>
      <p:pic>
        <p:nvPicPr>
          <p:cNvPr id="97283" name="Picture 3" descr="C:\Documents and Settings\LGolden\My Documents\My Pictures\courtly l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14400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228600" y="228600"/>
            <a:ext cx="8610600" cy="3276600"/>
          </a:xfrm>
        </p:spPr>
        <p:txBody>
          <a:bodyPr/>
          <a:lstStyle/>
          <a:p>
            <a:r>
              <a:rPr lang="en-US" sz="2800" b="1">
                <a:latin typeface="Georgia" pitchFamily="18" charset="0"/>
              </a:rPr>
              <a:t>“Courtly love" </a:t>
            </a:r>
            <a:r>
              <a:rPr lang="en-US" sz="2800" b="1" i="1">
                <a:latin typeface="Georgia" pitchFamily="18" charset="0"/>
              </a:rPr>
              <a:t>was not between husband and wife</a:t>
            </a:r>
            <a:r>
              <a:rPr lang="en-US" sz="2800" b="1">
                <a:latin typeface="Georgia" pitchFamily="18" charset="0"/>
              </a:rPr>
              <a:t> because it was an idealized sort of relationship that could not exist within the context of "real life" medieval marriages.</a:t>
            </a:r>
          </a:p>
          <a:p>
            <a:r>
              <a:rPr lang="en-US" sz="2800" b="1">
                <a:latin typeface="Georgia" pitchFamily="18" charset="0"/>
              </a:rPr>
              <a:t>In the middle ages, marriages amongst the nobility were typically based on practical and dynastic concerns rather than on love.</a:t>
            </a:r>
          </a:p>
          <a:p>
            <a:endParaRPr lang="en-US" sz="2800" b="1">
              <a:latin typeface="Georgia" pitchFamily="18" charset="0"/>
            </a:endParaRPr>
          </a:p>
        </p:txBody>
      </p:sp>
      <p:pic>
        <p:nvPicPr>
          <p:cNvPr id="99331" name="Picture 3" descr="C:\Documents and Settings\LGolden\My Documents\My Pictures\marriag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85344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609600" y="381000"/>
            <a:ext cx="7772400" cy="5105400"/>
          </a:xfrm>
        </p:spPr>
        <p:txBody>
          <a:bodyPr/>
          <a:lstStyle/>
          <a:p>
            <a:pPr algn="ctr">
              <a:lnSpc>
                <a:spcPct val="90000"/>
              </a:lnSpc>
            </a:pPr>
            <a:r>
              <a:rPr lang="en-US" b="1">
                <a:latin typeface="Georgia" pitchFamily="18" charset="0"/>
              </a:rPr>
              <a:t>“Courtly love" provided a model of behavior for a class of unmarried young men who might otherwise have threatened social stability. </a:t>
            </a:r>
          </a:p>
          <a:p>
            <a:pPr algn="ctr">
              <a:lnSpc>
                <a:spcPct val="90000"/>
              </a:lnSpc>
            </a:pPr>
            <a:r>
              <a:rPr lang="en-US" b="1">
                <a:latin typeface="Georgia" pitchFamily="18" charset="0"/>
              </a:rPr>
              <a:t>Knights were typically younger brothers without land of their own (hence unable to support a wife).</a:t>
            </a:r>
          </a:p>
          <a:p>
            <a:pPr algn="ctr">
              <a:lnSpc>
                <a:spcPct val="90000"/>
              </a:lnSpc>
            </a:pPr>
            <a:r>
              <a:rPr lang="en-US" b="1">
                <a:latin typeface="Georgia" pitchFamily="18" charset="0"/>
              </a:rPr>
              <a:t> They became members of the household of the feudal lords whom they served. </a:t>
            </a:r>
          </a:p>
          <a:p>
            <a:pPr algn="ctr">
              <a:lnSpc>
                <a:spcPct val="90000"/>
              </a:lnSpc>
            </a:pPr>
            <a:endParaRPr lang="en-US">
              <a:latin typeface="Georg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609600" y="304800"/>
            <a:ext cx="7772400" cy="2743200"/>
          </a:xfrm>
        </p:spPr>
        <p:txBody>
          <a:bodyPr/>
          <a:lstStyle/>
          <a:p>
            <a:pPr algn="ctr">
              <a:buFontTx/>
              <a:buNone/>
            </a:pPr>
            <a:r>
              <a:rPr lang="en-US" sz="2800" b="1">
                <a:latin typeface="Georgia" pitchFamily="18" charset="0"/>
              </a:rPr>
              <a:t>The lady is typically older, married, and of higher social status than the knight because she was modeled on the wife of the feudal lord, who might naturally become the focus of the young, unmarried knights' desire.</a:t>
            </a:r>
            <a:endParaRPr lang="en-US"/>
          </a:p>
        </p:txBody>
      </p:sp>
      <p:pic>
        <p:nvPicPr>
          <p:cNvPr id="103427" name="Picture 3" descr="C:\Documents and Settings\LGolden\My Documents\My Pictures\medieval-courtly-lo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86868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685800" y="381000"/>
            <a:ext cx="7772400" cy="5410200"/>
          </a:xfrm>
        </p:spPr>
        <p:txBody>
          <a:bodyPr/>
          <a:lstStyle/>
          <a:p>
            <a:pPr algn="ctr">
              <a:lnSpc>
                <a:spcPct val="90000"/>
              </a:lnSpc>
              <a:buFontTx/>
              <a:buNone/>
            </a:pPr>
            <a:r>
              <a:rPr lang="en-US" b="1" dirty="0">
                <a:latin typeface="Georgia" pitchFamily="18" charset="0"/>
              </a:rPr>
              <a:t>The literary model of courtly love may have been invented to provide young men with a model for appropriate behavior.</a:t>
            </a:r>
          </a:p>
          <a:p>
            <a:pPr algn="ctr">
              <a:lnSpc>
                <a:spcPct val="90000"/>
              </a:lnSpc>
              <a:buFontTx/>
              <a:buNone/>
            </a:pPr>
            <a:r>
              <a:rPr lang="en-US" b="1" dirty="0">
                <a:latin typeface="Georgia" pitchFamily="18" charset="0"/>
              </a:rPr>
              <a:t> It taught them to sublimate their desires and to channel their energy into socially useful behavior (love service rather than wandering around the countryside, stealing or raping </a:t>
            </a:r>
            <a:r>
              <a:rPr lang="en-US" b="1" dirty="0" smtClean="0">
                <a:latin typeface="Georgia" pitchFamily="18" charset="0"/>
              </a:rPr>
              <a:t>women).</a:t>
            </a:r>
            <a:endParaRPr lang="en-US" dirty="0">
              <a:latin typeface="Georgia" pitchFamily="18" charset="0"/>
            </a:endParaRPr>
          </a:p>
          <a:p>
            <a:pPr algn="ctr">
              <a:lnSpc>
                <a:spcPct val="90000"/>
              </a:lnSpc>
              <a:buFontTx/>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381000" y="533400"/>
            <a:ext cx="8458200" cy="3124200"/>
          </a:xfrm>
        </p:spPr>
        <p:txBody>
          <a:bodyPr/>
          <a:lstStyle/>
          <a:p>
            <a:pPr algn="ctr">
              <a:buFontTx/>
              <a:buNone/>
            </a:pPr>
            <a:r>
              <a:rPr lang="en-US" b="1">
                <a:latin typeface="Georgia" pitchFamily="18" charset="0"/>
              </a:rPr>
              <a:t>The "symptoms" of love were described as as if it were a sickness. </a:t>
            </a:r>
          </a:p>
          <a:p>
            <a:pPr algn="ctr">
              <a:buFontTx/>
              <a:buNone/>
            </a:pPr>
            <a:r>
              <a:rPr lang="en-US" b="1">
                <a:latin typeface="Georgia" pitchFamily="18" charset="0"/>
              </a:rPr>
              <a:t>The "lovesick" knight’s typical symptoms: sighing, turning pale, turning red, fever, inability to sleep, eat or drink.</a:t>
            </a:r>
          </a:p>
        </p:txBody>
      </p:sp>
      <p:pic>
        <p:nvPicPr>
          <p:cNvPr id="107523" name="Picture 3" descr="C:\Documents and Settings\LGolden\My Documents\My Pictures\love si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8382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The Quest</a:t>
            </a:r>
          </a:p>
        </p:txBody>
      </p:sp>
      <p:sp>
        <p:nvSpPr>
          <p:cNvPr id="109571" name="Rectangle 3"/>
          <p:cNvSpPr>
            <a:spLocks noGrp="1" noChangeArrowheads="1"/>
          </p:cNvSpPr>
          <p:nvPr>
            <p:ph type="body" idx="1"/>
          </p:nvPr>
        </p:nvSpPr>
        <p:spPr/>
        <p:txBody>
          <a:bodyPr/>
          <a:lstStyle/>
          <a:p>
            <a:r>
              <a:rPr lang="en-US">
                <a:latin typeface="Trebuchet MS" pitchFamily="34" charset="0"/>
              </a:rPr>
              <a:t>In addition to the theme of Courtly Love, the Quest was highly important:</a:t>
            </a:r>
          </a:p>
          <a:p>
            <a:pPr algn="ctr">
              <a:buFont typeface="Wingdings" pitchFamily="2" charset="2"/>
              <a:buChar char="ü"/>
            </a:pPr>
            <a:r>
              <a:rPr lang="en-US">
                <a:latin typeface="Trebuchet MS" pitchFamily="34" charset="0"/>
              </a:rPr>
              <a:t>the code of conduct observed by a knight errant who is wandering in search of deeds of chivalry.  This knight is bound by a code of behavior - a set of conventional principles and expectations</a:t>
            </a:r>
          </a:p>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idx="1"/>
          </p:nvPr>
        </p:nvSpPr>
        <p:spPr>
          <a:xfrm>
            <a:off x="457200" y="914400"/>
            <a:ext cx="7772400" cy="4114800"/>
          </a:xfrm>
        </p:spPr>
        <p:txBody>
          <a:bodyPr/>
          <a:lstStyle/>
          <a:p>
            <a:pPr>
              <a:lnSpc>
                <a:spcPct val="90000"/>
              </a:lnSpc>
            </a:pPr>
            <a:r>
              <a:rPr lang="en-US" dirty="0" smtClean="0"/>
              <a:t>*A </a:t>
            </a:r>
            <a:r>
              <a:rPr lang="en-US" b="1" dirty="0"/>
              <a:t>quest</a:t>
            </a:r>
            <a:r>
              <a:rPr lang="en-US" dirty="0"/>
              <a:t> is a hero’s journey towards a goal. The objects of quests require great exertion on the part of the hero, and the overcoming of many obstacles.</a:t>
            </a:r>
          </a:p>
          <a:p>
            <a:pPr>
              <a:lnSpc>
                <a:spcPct val="90000"/>
              </a:lnSpc>
              <a:buFontTx/>
              <a:buNone/>
            </a:pPr>
            <a:endParaRPr lang="en-US" dirty="0"/>
          </a:p>
          <a:p>
            <a:pPr>
              <a:lnSpc>
                <a:spcPct val="90000"/>
              </a:lnSpc>
            </a:pPr>
            <a:r>
              <a:rPr lang="en-US" dirty="0"/>
              <a:t>The hero's must obtain something, or someone, by the quest and with this object return home.</a:t>
            </a: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685800" y="762000"/>
            <a:ext cx="7772400" cy="4114800"/>
          </a:xfrm>
        </p:spPr>
        <p:txBody>
          <a:bodyPr/>
          <a:lstStyle/>
          <a:p>
            <a:pPr>
              <a:lnSpc>
                <a:spcPct val="90000"/>
              </a:lnSpc>
            </a:pPr>
            <a:r>
              <a:rPr lang="en-US" sz="2800"/>
              <a:t>Usually, an inner and outer problem for the character is set.</a:t>
            </a:r>
          </a:p>
          <a:p>
            <a:pPr>
              <a:lnSpc>
                <a:spcPct val="90000"/>
              </a:lnSpc>
            </a:pPr>
            <a:r>
              <a:rPr lang="en-US" sz="2800"/>
              <a:t>The hero is introduced; audience identifies with them </a:t>
            </a:r>
          </a:p>
          <a:p>
            <a:pPr>
              <a:lnSpc>
                <a:spcPct val="90000"/>
              </a:lnSpc>
            </a:pPr>
            <a:r>
              <a:rPr lang="en-US" sz="2800"/>
              <a:t>The hero lacks something, has a tragic flaw, or a deep wound </a:t>
            </a:r>
          </a:p>
          <a:p>
            <a:pPr>
              <a:lnSpc>
                <a:spcPct val="90000"/>
              </a:lnSpc>
            </a:pPr>
            <a:r>
              <a:rPr lang="en-US" sz="2800"/>
              <a:t>The call often produces disorientation and discomfort for the hero </a:t>
            </a:r>
          </a:p>
          <a:p>
            <a:pPr>
              <a:lnSpc>
                <a:spcPct val="90000"/>
              </a:lnSpc>
            </a:pPr>
            <a:r>
              <a:rPr lang="en-US" sz="2800"/>
              <a:t>The call is often in the form of a dire warning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r>
              <a:rPr lang="en-US" dirty="0" smtClean="0"/>
              <a:t>*Britons + Pagans = English</a:t>
            </a:r>
            <a:endParaRPr lang="en-US" dirty="0"/>
          </a:p>
        </p:txBody>
      </p:sp>
      <p:sp>
        <p:nvSpPr>
          <p:cNvPr id="29699" name="Rectangle 3"/>
          <p:cNvSpPr>
            <a:spLocks noGrp="1" noChangeArrowheads="1"/>
          </p:cNvSpPr>
          <p:nvPr>
            <p:ph type="body" sz="half" idx="1"/>
          </p:nvPr>
        </p:nvSpPr>
        <p:spPr>
          <a:xfrm>
            <a:off x="0" y="1600200"/>
            <a:ext cx="4267200" cy="4876800"/>
          </a:xfrm>
        </p:spPr>
        <p:txBody>
          <a:bodyPr/>
          <a:lstStyle/>
          <a:p>
            <a:pPr>
              <a:lnSpc>
                <a:spcPct val="90000"/>
              </a:lnSpc>
            </a:pPr>
            <a:r>
              <a:rPr lang="en-US" sz="2800" dirty="0" smtClean="0"/>
              <a:t>Pagan </a:t>
            </a:r>
            <a:r>
              <a:rPr lang="en-US" sz="2800" dirty="0" smtClean="0"/>
              <a:t>invasions from </a:t>
            </a:r>
            <a:r>
              <a:rPr lang="en-US" sz="2800" dirty="0"/>
              <a:t>Northern </a:t>
            </a:r>
            <a:r>
              <a:rPr lang="en-US" sz="2800" dirty="0" smtClean="0"/>
              <a:t>Europe</a:t>
            </a:r>
            <a:endParaRPr lang="en-US" sz="2800" dirty="0"/>
          </a:p>
          <a:p>
            <a:pPr lvl="1">
              <a:lnSpc>
                <a:spcPct val="90000"/>
              </a:lnSpc>
            </a:pPr>
            <a:r>
              <a:rPr lang="en-US" sz="2400" b="1" dirty="0"/>
              <a:t>Anglo-Saxons</a:t>
            </a:r>
            <a:r>
              <a:rPr lang="en-US" sz="2400" dirty="0"/>
              <a:t> (Angles, Saxons, Jutes)</a:t>
            </a:r>
          </a:p>
          <a:p>
            <a:pPr lvl="1">
              <a:lnSpc>
                <a:spcPct val="90000"/>
              </a:lnSpc>
            </a:pPr>
            <a:r>
              <a:rPr lang="en-US" sz="2400" dirty="0"/>
              <a:t>bring Germanic languages</a:t>
            </a:r>
          </a:p>
          <a:p>
            <a:pPr lvl="1">
              <a:lnSpc>
                <a:spcPct val="90000"/>
              </a:lnSpc>
            </a:pPr>
            <a:r>
              <a:rPr lang="en-US" sz="2400" dirty="0" smtClean="0"/>
              <a:t>We still use their </a:t>
            </a:r>
            <a:r>
              <a:rPr lang="en-US" sz="2400" dirty="0"/>
              <a:t>language</a:t>
            </a:r>
          </a:p>
          <a:p>
            <a:pPr lvl="2">
              <a:lnSpc>
                <a:spcPct val="90000"/>
              </a:lnSpc>
            </a:pPr>
            <a:r>
              <a:rPr lang="en-US" dirty="0"/>
              <a:t>Wednesday…day of </a:t>
            </a:r>
            <a:r>
              <a:rPr lang="en-US" dirty="0" err="1"/>
              <a:t>Woden</a:t>
            </a:r>
            <a:r>
              <a:rPr lang="en-US" dirty="0"/>
              <a:t>, father of the gods</a:t>
            </a:r>
          </a:p>
          <a:p>
            <a:pPr lvl="2">
              <a:lnSpc>
                <a:spcPct val="90000"/>
              </a:lnSpc>
            </a:pPr>
            <a:r>
              <a:rPr lang="en-US" dirty="0"/>
              <a:t>Thursday…day of Thor, god of war</a:t>
            </a:r>
          </a:p>
        </p:txBody>
      </p:sp>
      <p:pic>
        <p:nvPicPr>
          <p:cNvPr id="29700"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724400" y="1600200"/>
            <a:ext cx="3886200" cy="4876800"/>
          </a:xfrm>
          <a:noFill/>
          <a:ln/>
        </p:spPr>
      </p:pic>
      <p:sp>
        <p:nvSpPr>
          <p:cNvPr id="29701" name="Text Box 5"/>
          <p:cNvSpPr txBox="1">
            <a:spLocks noChangeArrowheads="1"/>
          </p:cNvSpPr>
          <p:nvPr/>
        </p:nvSpPr>
        <p:spPr bwMode="auto">
          <a:xfrm>
            <a:off x="4800600" y="5715000"/>
            <a:ext cx="3733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Comic Sans MS" pitchFamily="66" charset="0"/>
              </a:rPr>
              <a:t>Woden--father of the gods</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533400" y="1219200"/>
            <a:ext cx="7772400" cy="4114800"/>
          </a:xfrm>
        </p:spPr>
        <p:txBody>
          <a:bodyPr/>
          <a:lstStyle/>
          <a:p>
            <a:pPr>
              <a:lnSpc>
                <a:spcPct val="90000"/>
              </a:lnSpc>
            </a:pPr>
            <a:r>
              <a:rPr lang="en-US"/>
              <a:t>Excuses are used to avoid the call </a:t>
            </a:r>
          </a:p>
          <a:p>
            <a:pPr>
              <a:lnSpc>
                <a:spcPct val="90000"/>
              </a:lnSpc>
            </a:pPr>
            <a:r>
              <a:rPr lang="en-US"/>
              <a:t>This hesitation illustrates the formidability of the challenge ahead </a:t>
            </a:r>
          </a:p>
          <a:p>
            <a:pPr>
              <a:lnSpc>
                <a:spcPct val="90000"/>
              </a:lnSpc>
            </a:pPr>
            <a:r>
              <a:rPr lang="en-US"/>
              <a:t>Resistance creates change and strength, allowing the hero to grow </a:t>
            </a:r>
          </a:p>
          <a:p>
            <a:pPr>
              <a:lnSpc>
                <a:spcPct val="90000"/>
              </a:lnSpc>
            </a:pPr>
            <a:r>
              <a:rPr lang="en-US"/>
              <a:t>A physical or metaphorical crossing is made</a:t>
            </a:r>
          </a:p>
          <a:p>
            <a:pPr>
              <a:lnSpc>
                <a:spcPct val="90000"/>
              </a:lnSpc>
            </a:pPr>
            <a:r>
              <a:rPr lang="en-US"/>
              <a:t>The crossing is an irrevocable leap of faith, from which there’s no turning back </a:t>
            </a:r>
          </a:p>
          <a:p>
            <a:pPr>
              <a:lnSpc>
                <a:spcPct val="90000"/>
              </a:lnSpc>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533400" y="1143000"/>
            <a:ext cx="7772400" cy="4114800"/>
          </a:xfrm>
        </p:spPr>
        <p:txBody>
          <a:bodyPr/>
          <a:lstStyle/>
          <a:p>
            <a:pPr>
              <a:lnSpc>
                <a:spcPct val="90000"/>
              </a:lnSpc>
            </a:pPr>
            <a:r>
              <a:rPr lang="en-US" sz="2800"/>
              <a:t>The hero faces his greatest fear</a:t>
            </a:r>
          </a:p>
          <a:p>
            <a:pPr>
              <a:lnSpc>
                <a:spcPct val="90000"/>
              </a:lnSpc>
            </a:pPr>
            <a:r>
              <a:rPr lang="en-US" sz="2800"/>
              <a:t>The hero “dies,” so he can be reborn </a:t>
            </a:r>
          </a:p>
          <a:p>
            <a:pPr>
              <a:lnSpc>
                <a:spcPct val="90000"/>
              </a:lnSpc>
            </a:pPr>
            <a:r>
              <a:rPr lang="en-US" sz="2800"/>
              <a:t>The hero gains new perception </a:t>
            </a:r>
          </a:p>
          <a:p>
            <a:pPr>
              <a:lnSpc>
                <a:spcPct val="90000"/>
              </a:lnSpc>
            </a:pPr>
            <a:r>
              <a:rPr lang="en-US" sz="2800"/>
              <a:t>This new perception may create a moment of clarity</a:t>
            </a:r>
          </a:p>
          <a:p>
            <a:pPr>
              <a:lnSpc>
                <a:spcPct val="90000"/>
              </a:lnSpc>
            </a:pPr>
            <a:r>
              <a:rPr lang="en-US" sz="2800"/>
              <a:t>The moment may be of great self-realization for the hero </a:t>
            </a:r>
          </a:p>
          <a:p>
            <a:pPr>
              <a:lnSpc>
                <a:spcPct val="90000"/>
              </a:lnSpc>
            </a:pPr>
            <a:r>
              <a:rPr lang="en-US" sz="2800"/>
              <a:t>It may also be an epiphany for the hero’s companions </a:t>
            </a:r>
          </a:p>
          <a:p>
            <a:pPr>
              <a:lnSpc>
                <a:spcPct val="90000"/>
              </a:lnSpc>
            </a:pPr>
            <a:endParaRPr lang="en-US" sz="2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The Hero</a:t>
            </a:r>
          </a:p>
        </p:txBody>
      </p:sp>
      <p:sp>
        <p:nvSpPr>
          <p:cNvPr id="119811" name="Rectangle 3"/>
          <p:cNvSpPr>
            <a:spLocks noGrp="1" noChangeArrowheads="1"/>
          </p:cNvSpPr>
          <p:nvPr>
            <p:ph type="body" idx="1"/>
          </p:nvPr>
        </p:nvSpPr>
        <p:spPr/>
        <p:txBody>
          <a:bodyPr/>
          <a:lstStyle/>
          <a:p>
            <a:pPr algn="ctr">
              <a:buFontTx/>
              <a:buNone/>
            </a:pPr>
            <a:r>
              <a:rPr lang="en-US" sz="3600"/>
              <a:t>Is often of divine descent endowed with great strength and ability" or "a man admired for his achievements and noble qualities"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pic>
        <p:nvPicPr>
          <p:cNvPr id="70658" name="Picture 2" descr="http://spa08.wikispaces.com/file/view/map.gif/95593258/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77721"/>
            <a:ext cx="6781800" cy="42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15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pic>
        <p:nvPicPr>
          <p:cNvPr id="72706" name="Picture 2" descr="http://www.englishclub.com/images-esl/english-what-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324600" cy="512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27841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2"/>
          </p:nvPr>
        </p:nvSpPr>
        <p:spPr>
          <a:xfrm>
            <a:off x="4648200" y="762000"/>
            <a:ext cx="4267200" cy="5638800"/>
          </a:xfrm>
        </p:spPr>
        <p:txBody>
          <a:bodyPr/>
          <a:lstStyle/>
          <a:p>
            <a:pPr>
              <a:lnSpc>
                <a:spcPct val="90000"/>
              </a:lnSpc>
            </a:pPr>
            <a:r>
              <a:rPr lang="en-US" sz="2800" dirty="0"/>
              <a:t>By 600, Anglo-Saxons conquer </a:t>
            </a:r>
            <a:r>
              <a:rPr lang="en-US" sz="2800" dirty="0" smtClean="0"/>
              <a:t>Britons</a:t>
            </a:r>
            <a:endParaRPr lang="en-US" sz="2800" dirty="0"/>
          </a:p>
          <a:p>
            <a:pPr lvl="1">
              <a:lnSpc>
                <a:spcPct val="90000"/>
              </a:lnSpc>
            </a:pPr>
            <a:r>
              <a:rPr lang="en-US" sz="2400" dirty="0"/>
              <a:t>language becomes more Germanic</a:t>
            </a:r>
          </a:p>
          <a:p>
            <a:pPr lvl="2"/>
            <a:r>
              <a:rPr lang="en-US" dirty="0"/>
              <a:t>still retains some Latin</a:t>
            </a:r>
          </a:p>
          <a:p>
            <a:pPr>
              <a:lnSpc>
                <a:spcPct val="90000"/>
              </a:lnSpc>
            </a:pPr>
            <a:r>
              <a:rPr lang="en-US" sz="2800" dirty="0" smtClean="0"/>
              <a:t>Anglo-Saxons</a:t>
            </a:r>
            <a:r>
              <a:rPr lang="en-US" sz="2800" dirty="0"/>
              <a:t>’ two urgings--</a:t>
            </a:r>
            <a:r>
              <a:rPr lang="en-US" sz="2800" b="1" dirty="0"/>
              <a:t>war </a:t>
            </a:r>
            <a:r>
              <a:rPr lang="en-US" sz="2800" dirty="0"/>
              <a:t>and </a:t>
            </a:r>
            <a:r>
              <a:rPr lang="en-US" sz="2800" b="1" dirty="0"/>
              <a:t>wandering </a:t>
            </a:r>
            <a:r>
              <a:rPr lang="en-US" sz="2800" dirty="0" smtClean="0"/>
              <a:t>are part </a:t>
            </a:r>
            <a:r>
              <a:rPr lang="en-US" sz="2800" dirty="0"/>
              <a:t>of </a:t>
            </a:r>
            <a:r>
              <a:rPr lang="en-US" sz="2800" dirty="0" smtClean="0"/>
              <a:t>oral story tradition</a:t>
            </a:r>
            <a:endParaRPr lang="en-US" sz="2800" dirty="0"/>
          </a:p>
          <a:p>
            <a:pPr lvl="1">
              <a:lnSpc>
                <a:spcPct val="90000"/>
              </a:lnSpc>
            </a:pPr>
            <a:r>
              <a:rPr lang="en-US" sz="2400" i="1" dirty="0"/>
              <a:t>Beowulf</a:t>
            </a:r>
            <a:r>
              <a:rPr lang="en-US" sz="2400" dirty="0"/>
              <a:t> </a:t>
            </a:r>
            <a:r>
              <a:rPr lang="en-US" sz="2400" dirty="0" smtClean="0"/>
              <a:t>--Anglo-Saxon </a:t>
            </a:r>
            <a:r>
              <a:rPr lang="en-US" sz="2400" dirty="0"/>
              <a:t>hero tale</a:t>
            </a:r>
          </a:p>
        </p:txBody>
      </p:sp>
      <p:pic>
        <p:nvPicPr>
          <p:cNvPr id="30724" name="Picture 4"/>
          <p:cNvPicPr>
            <a:picLocks noGrp="1" noChangeAspect="1" noChangeArrowheads="1"/>
          </p:cNvPicPr>
          <p:nvPr>
            <p:ph type="clipArt" sz="half" idx="1"/>
          </p:nvPr>
        </p:nvPicPr>
        <p:blipFill>
          <a:blip r:embed="rId3">
            <a:lum bright="12000"/>
            <a:extLst>
              <a:ext uri="{28A0092B-C50C-407E-A947-70E740481C1C}">
                <a14:useLocalDpi xmlns:a14="http://schemas.microsoft.com/office/drawing/2010/main" val="0"/>
              </a:ext>
            </a:extLst>
          </a:blip>
          <a:srcRect/>
          <a:stretch>
            <a:fillRect/>
          </a:stretch>
        </p:blipFill>
        <p:spPr>
          <a:xfrm>
            <a:off x="0" y="0"/>
            <a:ext cx="4495800" cy="6858000"/>
          </a:xfrm>
        </p:spPr>
      </p:pic>
      <p:sp>
        <p:nvSpPr>
          <p:cNvPr id="30725" name="Text Box 5"/>
          <p:cNvSpPr txBox="1">
            <a:spLocks noChangeArrowheads="1"/>
          </p:cNvSpPr>
          <p:nvPr/>
        </p:nvSpPr>
        <p:spPr bwMode="auto">
          <a:xfrm>
            <a:off x="533400" y="6096000"/>
            <a:ext cx="3810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bg1"/>
                </a:solidFill>
                <a:latin typeface="Comic Sans MS" pitchFamily="66" charset="0"/>
              </a:rPr>
              <a:t>Beowulf battles Grendel’s mother</a:t>
            </a:r>
            <a:endParaRPr lang="en-US" sz="1600">
              <a:solidFill>
                <a:schemeClr val="bg1"/>
              </a:solidFill>
            </a:endParaRPr>
          </a:p>
        </p:txBody>
      </p:sp>
      <p:sp>
        <p:nvSpPr>
          <p:cNvPr id="5" name="Rectangle 2"/>
          <p:cNvSpPr>
            <a:spLocks noGrp="1" noChangeArrowheads="1"/>
          </p:cNvSpPr>
          <p:nvPr>
            <p:ph type="title"/>
          </p:nvPr>
        </p:nvSpPr>
        <p:spPr>
          <a:xfrm>
            <a:off x="4876800" y="152400"/>
            <a:ext cx="3505200" cy="609600"/>
          </a:xfrm>
        </p:spPr>
        <p:txBody>
          <a:bodyPr/>
          <a:lstStyle/>
          <a:p>
            <a:r>
              <a:rPr lang="en-US" dirty="0" smtClean="0"/>
              <a:t>*</a:t>
            </a:r>
            <a:r>
              <a:rPr lang="en-US" sz="2000" dirty="0" smtClean="0"/>
              <a:t>Britons + Pagans = English</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304800" y="1066800"/>
            <a:ext cx="4191000" cy="5334000"/>
          </a:xfrm>
        </p:spPr>
        <p:txBody>
          <a:bodyPr/>
          <a:lstStyle/>
          <a:p>
            <a:pPr>
              <a:lnSpc>
                <a:spcPct val="90000"/>
              </a:lnSpc>
            </a:pPr>
            <a:r>
              <a:rPr lang="en-US" dirty="0"/>
              <a:t>By 700, Christian missionaries </a:t>
            </a:r>
            <a:r>
              <a:rPr lang="en-US" dirty="0" smtClean="0"/>
              <a:t>arrived, converted </a:t>
            </a:r>
            <a:r>
              <a:rPr lang="en-US" dirty="0"/>
              <a:t>the pagans</a:t>
            </a:r>
          </a:p>
          <a:p>
            <a:pPr lvl="1">
              <a:lnSpc>
                <a:spcPct val="90000"/>
              </a:lnSpc>
            </a:pPr>
            <a:r>
              <a:rPr lang="en-US" b="1" dirty="0"/>
              <a:t>Latin</a:t>
            </a:r>
            <a:r>
              <a:rPr lang="en-US" dirty="0"/>
              <a:t> (the language of the Church) </a:t>
            </a:r>
            <a:r>
              <a:rPr lang="en-US" b="1" dirty="0"/>
              <a:t>returns</a:t>
            </a:r>
          </a:p>
          <a:p>
            <a:pPr>
              <a:lnSpc>
                <a:spcPct val="90000"/>
              </a:lnSpc>
            </a:pPr>
            <a:r>
              <a:rPr lang="en-US" dirty="0"/>
              <a:t>King Alfred</a:t>
            </a:r>
          </a:p>
          <a:p>
            <a:pPr lvl="1">
              <a:lnSpc>
                <a:spcPct val="90000"/>
              </a:lnSpc>
            </a:pPr>
            <a:r>
              <a:rPr lang="en-US" dirty="0"/>
              <a:t>the Britons become organized</a:t>
            </a:r>
          </a:p>
          <a:p>
            <a:pPr lvl="1">
              <a:lnSpc>
                <a:spcPct val="90000"/>
              </a:lnSpc>
            </a:pPr>
            <a:r>
              <a:rPr lang="en-US" dirty="0"/>
              <a:t>first true king of the Britons</a:t>
            </a:r>
          </a:p>
          <a:p>
            <a:pPr lvl="1">
              <a:lnSpc>
                <a:spcPct val="90000"/>
              </a:lnSpc>
            </a:pPr>
            <a:r>
              <a:rPr lang="en-US" dirty="0"/>
              <a:t>period of prosperity</a:t>
            </a:r>
          </a:p>
        </p:txBody>
      </p:sp>
      <p:pic>
        <p:nvPicPr>
          <p:cNvPr id="33796" name="Picture 4"/>
          <p:cNvPicPr>
            <a:picLocks noGrp="1" noChangeAspect="1" noChangeArrowheads="1"/>
          </p:cNvPicPr>
          <p:nvPr>
            <p:ph type="clipArt" sz="half" idx="2"/>
          </p:nvPr>
        </p:nvPicPr>
        <p:blipFill>
          <a:blip r:embed="rId3">
            <a:lum bright="6000" contrast="6000"/>
            <a:extLst>
              <a:ext uri="{28A0092B-C50C-407E-A947-70E740481C1C}">
                <a14:useLocalDpi xmlns:a14="http://schemas.microsoft.com/office/drawing/2010/main" val="0"/>
              </a:ext>
            </a:extLst>
          </a:blip>
          <a:srcRect/>
          <a:stretch>
            <a:fillRect/>
          </a:stretch>
        </p:blipFill>
        <p:spPr>
          <a:xfrm>
            <a:off x="4572000" y="0"/>
            <a:ext cx="4572000" cy="6858000"/>
          </a:xfrm>
        </p:spPr>
      </p:pic>
      <p:sp>
        <p:nvSpPr>
          <p:cNvPr id="33797" name="Text Box 5"/>
          <p:cNvSpPr txBox="1">
            <a:spLocks noChangeArrowheads="1"/>
          </p:cNvSpPr>
          <p:nvPr/>
        </p:nvSpPr>
        <p:spPr bwMode="auto">
          <a:xfrm>
            <a:off x="4648200" y="57150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1600" b="1">
                <a:solidFill>
                  <a:schemeClr val="bg1"/>
                </a:solidFill>
                <a:latin typeface="Comic Sans MS" pitchFamily="66" charset="0"/>
              </a:rPr>
              <a:t>King Alfred brings an age of prosperity</a:t>
            </a:r>
            <a:endParaRPr lang="en-US" sz="1800" b="1">
              <a:latin typeface="Comic Sans MS" pitchFamily="66" charset="0"/>
            </a:endParaRPr>
          </a:p>
        </p:txBody>
      </p:sp>
      <p:sp>
        <p:nvSpPr>
          <p:cNvPr id="5" name="Rectangle 2"/>
          <p:cNvSpPr>
            <a:spLocks noGrp="1" noChangeArrowheads="1"/>
          </p:cNvSpPr>
          <p:nvPr>
            <p:ph type="title"/>
          </p:nvPr>
        </p:nvSpPr>
        <p:spPr>
          <a:xfrm>
            <a:off x="457200" y="228600"/>
            <a:ext cx="3505200" cy="609600"/>
          </a:xfrm>
        </p:spPr>
        <p:txBody>
          <a:bodyPr/>
          <a:lstStyle/>
          <a:p>
            <a:r>
              <a:rPr lang="en-US" dirty="0" smtClean="0"/>
              <a:t>*</a:t>
            </a:r>
            <a:r>
              <a:rPr lang="en-US" sz="2000" dirty="0" smtClean="0"/>
              <a:t>Britons + Pagans = English</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0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37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5">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p:cTn id="13" dur="1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379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37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37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 calcmode="lin" valueType="num">
                                      <p:cBhvr>
                                        <p:cTn id="21" dur="10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379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37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3795">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 calcmode="lin" valueType="num">
                                      <p:cBhvr>
                                        <p:cTn id="27" dur="10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3795">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37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3795">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3795">
                                            <p:txEl>
                                              <p:pRg st="4" end="4"/>
                                            </p:txEl>
                                          </p:spTgt>
                                        </p:tgtEl>
                                        <p:attrNameLst>
                                          <p:attrName>style.visibility</p:attrName>
                                        </p:attrNameLst>
                                      </p:cBhvr>
                                      <p:to>
                                        <p:strVal val="visible"/>
                                      </p:to>
                                    </p:set>
                                    <p:anim calcmode="lin" valueType="num">
                                      <p:cBhvr>
                                        <p:cTn id="33" dur="10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379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379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3795">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33795">
                                            <p:txEl>
                                              <p:pRg st="5" end="5"/>
                                            </p:txEl>
                                          </p:spTgt>
                                        </p:tgtEl>
                                        <p:attrNameLst>
                                          <p:attrName>style.visibility</p:attrName>
                                        </p:attrNameLst>
                                      </p:cBhvr>
                                      <p:to>
                                        <p:strVal val="visible"/>
                                      </p:to>
                                    </p:set>
                                    <p:anim calcmode="lin" valueType="num">
                                      <p:cBhvr>
                                        <p:cTn id="39" dur="1000" fill="hold"/>
                                        <p:tgtEl>
                                          <p:spTgt spid="3379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379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379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79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body" sz="half" idx="2"/>
          </p:nvPr>
        </p:nvSpPr>
        <p:spPr>
          <a:xfrm>
            <a:off x="762000" y="914400"/>
            <a:ext cx="7239000" cy="5105400"/>
          </a:xfrm>
        </p:spPr>
        <p:txBody>
          <a:bodyPr/>
          <a:lstStyle/>
          <a:p>
            <a:pPr>
              <a:lnSpc>
                <a:spcPct val="90000"/>
              </a:lnSpc>
            </a:pPr>
            <a:r>
              <a:rPr lang="en-US" sz="3600" dirty="0"/>
              <a:t>In </a:t>
            </a:r>
            <a:r>
              <a:rPr lang="en-US" sz="3600" b="1" dirty="0"/>
              <a:t>1066</a:t>
            </a:r>
            <a:r>
              <a:rPr lang="en-US" sz="3600" dirty="0"/>
              <a:t>, the Normans (</a:t>
            </a:r>
            <a:r>
              <a:rPr lang="en-US" sz="3600" b="1" dirty="0"/>
              <a:t>French speaking people from Normandy</a:t>
            </a:r>
            <a:r>
              <a:rPr lang="en-US" sz="3600" dirty="0"/>
              <a:t>), led by </a:t>
            </a:r>
            <a:r>
              <a:rPr lang="en-US" sz="3600" b="1" dirty="0"/>
              <a:t>William the Conqueror</a:t>
            </a:r>
            <a:r>
              <a:rPr lang="en-US" sz="3600" dirty="0"/>
              <a:t> attack and defeat the </a:t>
            </a:r>
            <a:r>
              <a:rPr lang="en-US" sz="3600" dirty="0" err="1"/>
              <a:t>Britains</a:t>
            </a:r>
            <a:r>
              <a:rPr lang="en-US" sz="3600" dirty="0"/>
              <a:t> </a:t>
            </a:r>
            <a:r>
              <a:rPr lang="en-US" sz="3600" dirty="0" smtClean="0"/>
              <a:t>(Britons </a:t>
            </a:r>
            <a:r>
              <a:rPr lang="en-US" sz="3600" dirty="0"/>
              <a:t>and </a:t>
            </a:r>
            <a:r>
              <a:rPr lang="en-US" sz="3600" dirty="0" smtClean="0"/>
              <a:t>Anglo-Saxons) </a:t>
            </a:r>
            <a:r>
              <a:rPr lang="en-US" sz="3600" dirty="0"/>
              <a:t>at the </a:t>
            </a:r>
            <a:r>
              <a:rPr lang="en-US" sz="3600" b="1" dirty="0"/>
              <a:t>Battle of Hastings</a:t>
            </a:r>
            <a:endParaRPr lang="en-US" sz="3600" dirty="0"/>
          </a:p>
          <a:p>
            <a:pPr>
              <a:lnSpc>
                <a:spcPct val="90000"/>
              </a:lnSpc>
            </a:pPr>
            <a:r>
              <a:rPr lang="en-US" sz="3600" dirty="0" smtClean="0"/>
              <a:t>3rd </a:t>
            </a:r>
            <a:r>
              <a:rPr lang="en-US" sz="3600" dirty="0"/>
              <a:t>language is introduced--French</a:t>
            </a:r>
          </a:p>
          <a:p>
            <a:pPr lvl="1">
              <a:lnSpc>
                <a:spcPct val="90000"/>
              </a:lnSpc>
            </a:pPr>
            <a:r>
              <a:rPr lang="en-US" sz="3200" dirty="0"/>
              <a:t>French culture </a:t>
            </a:r>
            <a:r>
              <a:rPr lang="en-US" sz="3200" dirty="0" smtClean="0"/>
              <a:t>literature </a:t>
            </a:r>
            <a:r>
              <a:rPr lang="en-US" sz="3200" dirty="0"/>
              <a:t>arrives</a:t>
            </a:r>
          </a:p>
        </p:txBody>
      </p:sp>
      <p:sp>
        <p:nvSpPr>
          <p:cNvPr id="2" name="Rectangle 1"/>
          <p:cNvSpPr/>
          <p:nvPr/>
        </p:nvSpPr>
        <p:spPr>
          <a:xfrm>
            <a:off x="533400" y="304800"/>
            <a:ext cx="8382000" cy="584775"/>
          </a:xfrm>
          <a:prstGeom prst="rect">
            <a:avLst/>
          </a:prstGeom>
        </p:spPr>
        <p:txBody>
          <a:bodyPr wrap="square">
            <a:spAutoFit/>
          </a:bodyPr>
          <a:lstStyle/>
          <a:p>
            <a:r>
              <a:rPr lang="en-US" sz="3200" dirty="0"/>
              <a:t>*Britons + </a:t>
            </a:r>
            <a:r>
              <a:rPr lang="en-US" sz="3200" dirty="0" smtClean="0"/>
              <a:t>Anglo-Saxons + French = </a:t>
            </a:r>
            <a:r>
              <a:rPr lang="en-US" sz="3200" dirty="0"/>
              <a:t>English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489</TotalTime>
  <Words>1745</Words>
  <Application>Microsoft Office PowerPoint</Application>
  <PresentationFormat>On-screen Show (4:3)</PresentationFormat>
  <Paragraphs>223</Paragraphs>
  <Slides>42</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Default Design</vt:lpstr>
      <vt:lpstr>Photo Editor Photo</vt:lpstr>
      <vt:lpstr>Slide</vt:lpstr>
      <vt:lpstr>English Literature</vt:lpstr>
      <vt:lpstr>PowerPoint Presentation</vt:lpstr>
      <vt:lpstr>*England before the English</vt:lpstr>
      <vt:lpstr>*Britons + Pagans = English</vt:lpstr>
      <vt:lpstr>PowerPoint Presentation</vt:lpstr>
      <vt:lpstr>PowerPoint Presentation</vt:lpstr>
      <vt:lpstr>*Britons + Pagans = English</vt:lpstr>
      <vt:lpstr>*Britons + Pagans = English</vt:lpstr>
      <vt:lpstr>PowerPoint Presentation</vt:lpstr>
      <vt:lpstr>Welcome to England and the English… an island of peoples, languages, and divisions...</vt:lpstr>
      <vt:lpstr>What was it like to live in the Middle Ages?</vt:lpstr>
      <vt:lpstr>*The 3 Estates in the Middle Ages</vt:lpstr>
      <vt:lpstr> feudalism</vt:lpstr>
      <vt:lpstr>*Chivalry </vt:lpstr>
      <vt:lpstr>The Church</vt:lpstr>
      <vt:lpstr>The Wheel of Fortune</vt:lpstr>
      <vt:lpstr>PowerPoint Presentation</vt:lpstr>
      <vt:lpstr>the Ptolemaic  Universe</vt:lpstr>
      <vt:lpstr>PowerPoint Presentation</vt:lpstr>
      <vt:lpstr>PowerPoint Presentation</vt:lpstr>
      <vt:lpstr>With the Crusades comes  The Black Death</vt:lpstr>
      <vt:lpstr>Enough already!</vt:lpstr>
      <vt:lpstr>Literature During the Medieval Period</vt:lpstr>
      <vt:lpstr>Languages</vt:lpstr>
      <vt:lpstr>PowerPoint Presentation</vt:lpstr>
      <vt:lpstr>Writings</vt:lpstr>
      <vt:lpstr>*Characteristics of Medieval Literature</vt:lpstr>
      <vt:lpstr>*Characteristics of Medieval Literature</vt:lpstr>
      <vt:lpstr>Use of Allegory</vt:lpstr>
      <vt:lpstr>*The Ideal of Courtly Love</vt:lpstr>
      <vt:lpstr>PowerPoint Presentation</vt:lpstr>
      <vt:lpstr>PowerPoint Presentation</vt:lpstr>
      <vt:lpstr>PowerPoint Presentation</vt:lpstr>
      <vt:lpstr>PowerPoint Presentation</vt:lpstr>
      <vt:lpstr>PowerPoint Presentation</vt:lpstr>
      <vt:lpstr>PowerPoint Presentation</vt:lpstr>
      <vt:lpstr>The Quest</vt:lpstr>
      <vt:lpstr>PowerPoint Presentation</vt:lpstr>
      <vt:lpstr>PowerPoint Presentation</vt:lpstr>
      <vt:lpstr>PowerPoint Presentation</vt:lpstr>
      <vt:lpstr>PowerPoint Presentation</vt:lpstr>
      <vt:lpstr>The Hero</vt:lpstr>
    </vt:vector>
  </TitlesOfParts>
  <Company>Chesterfield-Marlboro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MKnockemus</dc:creator>
  <cp:lastModifiedBy>Smiths</cp:lastModifiedBy>
  <cp:revision>34</cp:revision>
  <dcterms:created xsi:type="dcterms:W3CDTF">2000-08-23T19:42:25Z</dcterms:created>
  <dcterms:modified xsi:type="dcterms:W3CDTF">2012-10-23T00:51:03Z</dcterms:modified>
</cp:coreProperties>
</file>