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6" r:id="rId11"/>
    <p:sldId id="264" r:id="rId12"/>
    <p:sldId id="269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2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5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3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5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94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0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4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1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67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D98AC-6CB7-4D94-8262-67ED955D4B98}" type="datetimeFigureOut">
              <a:rPr lang="en-US" smtClean="0"/>
              <a:t>9/20/2015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77833-C30F-42FA-BDBA-0F458E4E0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5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8164" y="228600"/>
            <a:ext cx="5839691" cy="1371600"/>
          </a:xfrm>
          <a:solidFill>
            <a:schemeClr val="bg2">
              <a:alpha val="52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6000" b="1" dirty="0" err="1" smtClean="0"/>
              <a:t>Preterite</a:t>
            </a:r>
            <a:r>
              <a:rPr lang="en-US" sz="6000" b="1" dirty="0" smtClean="0"/>
              <a:t> Tense</a:t>
            </a:r>
            <a:br>
              <a:rPr lang="en-US" sz="6000" b="1" dirty="0" smtClean="0"/>
            </a:br>
            <a:r>
              <a:rPr lang="en-US" sz="6000" b="1" dirty="0" smtClean="0"/>
              <a:t>Review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343400"/>
            <a:ext cx="6400800" cy="1752600"/>
          </a:xfrm>
          <a:solidFill>
            <a:schemeClr val="bg2">
              <a:alpha val="63000"/>
            </a:schemeClr>
          </a:solidFill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Señora</a:t>
            </a:r>
            <a:r>
              <a:rPr lang="en-US" b="1" dirty="0" smtClean="0">
                <a:solidFill>
                  <a:schemeClr val="tx1"/>
                </a:solidFill>
              </a:rPr>
              <a:t> Hoffman-Fields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Spanish III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0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554162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Pattern #5: Verbs with irregular stems in the </a:t>
            </a:r>
            <a:r>
              <a:rPr lang="en-US" b="1" dirty="0" err="1" smtClean="0"/>
              <a:t>preterite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1454" y="1959429"/>
            <a:ext cx="8998033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Some verbs change </a:t>
            </a:r>
            <a:r>
              <a:rPr lang="en-US" sz="2800" b="1" dirty="0" smtClean="0"/>
              <a:t>their stem in the </a:t>
            </a:r>
            <a:r>
              <a:rPr lang="en-US" sz="2800" b="1" dirty="0" err="1" smtClean="0"/>
              <a:t>preterite</a:t>
            </a:r>
            <a:r>
              <a:rPr lang="en-US" sz="2800" b="1" dirty="0" smtClean="0"/>
              <a:t>. This group of </a:t>
            </a:r>
            <a:r>
              <a:rPr lang="en-US" sz="2800" b="1" dirty="0" smtClean="0"/>
              <a:t>verbs </a:t>
            </a:r>
            <a:r>
              <a:rPr lang="en-US" sz="2800" b="1" dirty="0" smtClean="0"/>
              <a:t>has </a:t>
            </a:r>
            <a:r>
              <a:rPr lang="en-US" sz="2800" b="1" dirty="0" smtClean="0"/>
              <a:t>their own set of endings.</a:t>
            </a:r>
          </a:p>
          <a:p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3311" y="4267200"/>
            <a:ext cx="232508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hacer</a:t>
            </a:r>
            <a:r>
              <a:rPr lang="en-US" sz="2400" b="1" dirty="0" smtClean="0"/>
              <a:t> = hic-, </a:t>
            </a:r>
            <a:r>
              <a:rPr lang="en-US" sz="2400" b="1" dirty="0" err="1" smtClean="0"/>
              <a:t>hiz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1454" y="4728865"/>
            <a:ext cx="232508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querer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quis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31454" y="5183273"/>
            <a:ext cx="232508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venir</a:t>
            </a:r>
            <a:r>
              <a:rPr lang="en-US" sz="2400" b="1" dirty="0" smtClean="0"/>
              <a:t> = vin-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456543" y="4267200"/>
            <a:ext cx="1970313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haber</a:t>
            </a:r>
            <a:r>
              <a:rPr lang="en-US" sz="2400" b="1" dirty="0" smtClean="0"/>
              <a:t> = hub-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474687" y="4728865"/>
            <a:ext cx="1963056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poder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pud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474687" y="5183272"/>
            <a:ext cx="1963056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poner</a:t>
            </a:r>
            <a:r>
              <a:rPr lang="en-US" sz="2400" b="1" dirty="0" smtClean="0"/>
              <a:t> = pus-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485573" y="5671174"/>
            <a:ext cx="1963056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saber = sup-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448628" y="4267200"/>
            <a:ext cx="218077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andar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anduv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455885" y="4728865"/>
            <a:ext cx="218077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estar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estuv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455885" y="5190530"/>
            <a:ext cx="218077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tener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tuv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636656" y="4267200"/>
            <a:ext cx="250734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decir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dij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669313" y="4728865"/>
            <a:ext cx="2474687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traer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traj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629399" y="5202251"/>
            <a:ext cx="2514601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conducir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conduj</a:t>
            </a:r>
            <a:r>
              <a:rPr lang="en-US" sz="2400" b="1" dirty="0" smtClean="0"/>
              <a:t>-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867401" y="6132839"/>
            <a:ext cx="3262086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*these verbs use</a:t>
            </a:r>
          </a:p>
          <a:p>
            <a:r>
              <a:rPr lang="en-US" sz="2000" b="1" dirty="0" smtClean="0"/>
              <a:t> </a:t>
            </a:r>
            <a:r>
              <a:rPr lang="en-US" sz="2000" b="1" u="sng" dirty="0" smtClean="0"/>
              <a:t>–</a:t>
            </a:r>
            <a:r>
              <a:rPr lang="en-US" sz="2000" b="1" u="sng" dirty="0" err="1" smtClean="0"/>
              <a:t>eron</a:t>
            </a:r>
            <a:r>
              <a:rPr lang="en-US" sz="2000" b="1" u="sng" dirty="0" smtClean="0"/>
              <a:t> </a:t>
            </a:r>
            <a:r>
              <a:rPr lang="en-US" sz="2000" b="1" dirty="0" smtClean="0"/>
              <a:t>instead of </a:t>
            </a:r>
            <a:r>
              <a:rPr lang="en-US" sz="2000" b="1" u="sng" dirty="0" smtClean="0"/>
              <a:t>–</a:t>
            </a:r>
            <a:r>
              <a:rPr lang="en-US" sz="2000" b="1" u="sng" dirty="0" err="1" smtClean="0"/>
              <a:t>ieron</a:t>
            </a:r>
            <a:r>
              <a:rPr lang="en-US" sz="2000" b="1" u="sng" dirty="0" smtClean="0"/>
              <a:t> </a:t>
            </a:r>
            <a:endParaRPr lang="en-US" sz="2000" b="1" u="sng" dirty="0"/>
          </a:p>
        </p:txBody>
      </p:sp>
    </p:spTree>
    <p:extLst>
      <p:ext uri="{BB962C8B-B14F-4D97-AF65-F5344CB8AC3E}">
        <p14:creationId xmlns:p14="http://schemas.microsoft.com/office/powerpoint/2010/main" val="318210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554162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Pattern #5: Verbs with irregular stems in the </a:t>
            </a:r>
            <a:r>
              <a:rPr lang="en-US" b="1" dirty="0" err="1" smtClean="0"/>
              <a:t>preterite</a:t>
            </a:r>
            <a:r>
              <a:rPr lang="en-US" b="1" dirty="0" smtClean="0"/>
              <a:t> (continued)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981200"/>
            <a:ext cx="7924800" cy="95410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These verbs all use the same set of endings: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148079"/>
              </p:ext>
            </p:extLst>
          </p:nvPr>
        </p:nvGraphicFramePr>
        <p:xfrm>
          <a:off x="1485900" y="4114800"/>
          <a:ext cx="61722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-e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imos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iste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isteis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-o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ieron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36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325562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Pattern </a:t>
            </a:r>
            <a:r>
              <a:rPr lang="en-US" b="1" dirty="0" smtClean="0"/>
              <a:t>#6: verbs that end with double vowels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752600"/>
            <a:ext cx="8686800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Verbs like leer and </a:t>
            </a:r>
            <a:r>
              <a:rPr lang="en-US" sz="2800" b="1" dirty="0" err="1" smtClean="0"/>
              <a:t>caer</a:t>
            </a:r>
            <a:r>
              <a:rPr lang="en-US" sz="2800" b="1" dirty="0" smtClean="0"/>
              <a:t> have spelling changes in 3</a:t>
            </a:r>
            <a:r>
              <a:rPr lang="en-US" sz="2800" b="1" baseline="30000" dirty="0" smtClean="0"/>
              <a:t>rd</a:t>
            </a:r>
            <a:r>
              <a:rPr lang="en-US" sz="2800" b="1" dirty="0" smtClean="0"/>
              <a:t> person forms, and have an accent to separate the vowels. </a:t>
            </a:r>
          </a:p>
          <a:p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413624"/>
              </p:ext>
            </p:extLst>
          </p:nvPr>
        </p:nvGraphicFramePr>
        <p:xfrm>
          <a:off x="479685" y="4191000"/>
          <a:ext cx="3635116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7558"/>
                <a:gridCol w="1817558"/>
              </a:tblGrid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í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í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mos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í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ste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í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steis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yó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ye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ron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180666"/>
              </p:ext>
            </p:extLst>
          </p:nvPr>
        </p:nvGraphicFramePr>
        <p:xfrm>
          <a:off x="4800600" y="4191000"/>
          <a:ext cx="3635116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7558"/>
                <a:gridCol w="1817558"/>
              </a:tblGrid>
              <a:tr h="812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ca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í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ca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í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mos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ca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í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ste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ca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í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steis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ca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yó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ca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</a:rPr>
                        <a:t>ye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ron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59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20762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/>
              <a:t>The </a:t>
            </a:r>
            <a:r>
              <a:rPr lang="en-US" b="1" dirty="0" smtClean="0"/>
              <a:t>“to know” verbs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5172" y="1752600"/>
            <a:ext cx="7924800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The “to know” verbs have different meanings when used in the </a:t>
            </a:r>
            <a:r>
              <a:rPr lang="en-US" sz="2800" b="1" dirty="0" err="1" smtClean="0"/>
              <a:t>preterite</a:t>
            </a:r>
            <a:r>
              <a:rPr lang="en-US" sz="2800" b="1" dirty="0" smtClean="0"/>
              <a:t>.</a:t>
            </a:r>
          </a:p>
          <a:p>
            <a:endParaRPr lang="en-US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281072"/>
              </p:ext>
            </p:extLst>
          </p:nvPr>
        </p:nvGraphicFramePr>
        <p:xfrm>
          <a:off x="990600" y="3886200"/>
          <a:ext cx="73914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635"/>
                <a:gridCol w="2894965"/>
                <a:gridCol w="2463800"/>
              </a:tblGrid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solidFill>
                            <a:schemeClr val="tx1"/>
                          </a:solidFill>
                        </a:rPr>
                        <a:t>verb</a:t>
                      </a:r>
                      <a:endParaRPr lang="en-US" sz="280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smtClean="0">
                          <a:solidFill>
                            <a:schemeClr val="tx1"/>
                          </a:solidFill>
                        </a:rPr>
                        <a:t>present</a:t>
                      </a:r>
                      <a:endParaRPr lang="en-US" sz="280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 err="1" smtClean="0">
                          <a:solidFill>
                            <a:schemeClr val="tx1"/>
                          </a:solidFill>
                        </a:rPr>
                        <a:t>preterite</a:t>
                      </a:r>
                      <a:endParaRPr lang="en-US" sz="2800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conocer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to know someone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to meet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saber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 know facts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 find out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21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alpha val="90000"/>
            </a:schemeClr>
          </a:solidFill>
        </p:spPr>
        <p:txBody>
          <a:bodyPr/>
          <a:lstStyle/>
          <a:p>
            <a:r>
              <a:rPr lang="en-US" b="1" dirty="0" smtClean="0"/>
              <a:t>The </a:t>
            </a:r>
            <a:r>
              <a:rPr lang="en-US" b="1" dirty="0" err="1" smtClean="0"/>
              <a:t>Preterite</a:t>
            </a:r>
            <a:r>
              <a:rPr lang="en-US" b="1" dirty="0" smtClean="0"/>
              <a:t> Tense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1219200"/>
          </a:xfrm>
          <a:solidFill>
            <a:schemeClr val="bg1">
              <a:lumMod val="85000"/>
              <a:alpha val="90000"/>
            </a:schemeClr>
          </a:solidFill>
        </p:spPr>
        <p:txBody>
          <a:bodyPr/>
          <a:lstStyle/>
          <a:p>
            <a:r>
              <a:rPr lang="en-US" b="1" dirty="0" smtClean="0"/>
              <a:t>The </a:t>
            </a:r>
            <a:r>
              <a:rPr lang="en-US" b="1" dirty="0" err="1" smtClean="0"/>
              <a:t>preterite</a:t>
            </a:r>
            <a:r>
              <a:rPr lang="en-US" b="1" dirty="0" smtClean="0"/>
              <a:t> tense is used to talk about actions that are completed </a:t>
            </a:r>
            <a:r>
              <a:rPr lang="en-US" b="1" dirty="0" smtClean="0">
                <a:solidFill>
                  <a:srgbClr val="FF0000"/>
                </a:solidFill>
              </a:rPr>
              <a:t>in the past.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429000"/>
            <a:ext cx="2990850" cy="2990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34120">
            <a:off x="4406932" y="4667250"/>
            <a:ext cx="1905000" cy="1905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3574">
            <a:off x="6501459" y="3148659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52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alpha val="90000"/>
            </a:schemeClr>
          </a:solidFill>
        </p:spPr>
        <p:txBody>
          <a:bodyPr/>
          <a:lstStyle/>
          <a:p>
            <a:r>
              <a:rPr lang="en-US" b="1" dirty="0" err="1" smtClean="0"/>
              <a:t>Preterite</a:t>
            </a:r>
            <a:r>
              <a:rPr lang="en-US" b="1" dirty="0" smtClean="0"/>
              <a:t> Regular Verb Endings</a:t>
            </a:r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201052"/>
              </p:ext>
            </p:extLst>
          </p:nvPr>
        </p:nvGraphicFramePr>
        <p:xfrm>
          <a:off x="228600" y="2362200"/>
          <a:ext cx="44196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/>
                <a:gridCol w="2400300"/>
              </a:tblGrid>
              <a:tr h="127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7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0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533610"/>
              </p:ext>
            </p:extLst>
          </p:nvPr>
        </p:nvGraphicFramePr>
        <p:xfrm>
          <a:off x="4838700" y="2399718"/>
          <a:ext cx="4305300" cy="4305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657"/>
                <a:gridCol w="2267643"/>
              </a:tblGrid>
              <a:tr h="12590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590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8782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71600" y="1814945"/>
            <a:ext cx="182880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sz="3200" b="1" dirty="0" err="1" smtClean="0"/>
              <a:t>ar</a:t>
            </a:r>
            <a:r>
              <a:rPr lang="en-US" sz="3200" b="1" dirty="0" smtClean="0"/>
              <a:t> verbs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486400" y="1814944"/>
            <a:ext cx="259080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sz="3200" b="1" dirty="0" smtClean="0"/>
              <a:t>-</a:t>
            </a:r>
            <a:r>
              <a:rPr lang="en-US" sz="3200" b="1" dirty="0" err="1" smtClean="0"/>
              <a:t>er</a:t>
            </a:r>
            <a:r>
              <a:rPr lang="en-US" sz="3200" b="1" dirty="0" smtClean="0"/>
              <a:t> /-</a:t>
            </a:r>
            <a:r>
              <a:rPr lang="en-US" sz="3200" b="1" dirty="0" err="1" smtClean="0"/>
              <a:t>ir</a:t>
            </a:r>
            <a:r>
              <a:rPr lang="en-US" sz="3200" b="1" dirty="0" smtClean="0"/>
              <a:t> verbs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153391" y="2895600"/>
            <a:ext cx="685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-é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209" y="2399719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yo</a:t>
            </a:r>
            <a:endParaRPr lang="en-US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07818" y="35582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tú</a:t>
            </a:r>
            <a:endParaRPr lang="en-US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962891" y="4038599"/>
            <a:ext cx="121919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aste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8208" y="6068292"/>
            <a:ext cx="855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Ud</a:t>
            </a:r>
            <a:r>
              <a:rPr lang="en-US" sz="3600" b="1" dirty="0" smtClean="0"/>
              <a:t>.</a:t>
            </a:r>
            <a:endParaRPr lang="en-US" sz="3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07818" y="5527964"/>
            <a:ext cx="865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ella</a:t>
            </a:r>
            <a:endParaRPr lang="en-US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18209" y="4989731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él</a:t>
            </a:r>
            <a:endParaRPr lang="en-US" sz="3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229590" y="5527963"/>
            <a:ext cx="685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-ó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65218" y="2399718"/>
            <a:ext cx="184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nosotros</a:t>
            </a:r>
            <a:endParaRPr lang="en-US" sz="3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183082" y="2895599"/>
            <a:ext cx="1447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amos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58291" y="3558200"/>
            <a:ext cx="184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vosotros</a:t>
            </a:r>
            <a:endParaRPr lang="en-US" sz="3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183082" y="4038599"/>
            <a:ext cx="1447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asteis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58290" y="4989730"/>
            <a:ext cx="1094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ellos</a:t>
            </a:r>
            <a:endParaRPr lang="en-US" sz="3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0" y="5527964"/>
            <a:ext cx="1170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ellas</a:t>
            </a:r>
            <a:endParaRPr lang="en-US" sz="36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286000" y="6068292"/>
            <a:ext cx="1127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Uds</a:t>
            </a:r>
            <a:r>
              <a:rPr lang="en-US" sz="3600" b="1" dirty="0" smtClean="0"/>
              <a:t>.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390900" y="5541817"/>
            <a:ext cx="1447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aron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53000" y="2402603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yo</a:t>
            </a:r>
            <a:endParaRPr lang="en-US" sz="36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953000" y="35582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tú</a:t>
            </a:r>
            <a:endParaRPr lang="en-US" sz="36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953000" y="4989729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él</a:t>
            </a:r>
            <a:endParaRPr lang="en-US" sz="36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862945" y="5511370"/>
            <a:ext cx="865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ella</a:t>
            </a:r>
            <a:endParaRPr lang="en-US" sz="36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873336" y="6068291"/>
            <a:ext cx="855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Ud</a:t>
            </a:r>
            <a:r>
              <a:rPr lang="en-US" sz="3600" b="1" dirty="0" smtClean="0"/>
              <a:t>.</a:t>
            </a:r>
            <a:endParaRPr lang="en-US" sz="36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934200" y="2399718"/>
            <a:ext cx="184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nosotros</a:t>
            </a:r>
            <a:endParaRPr lang="en-US" sz="36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934200" y="3558200"/>
            <a:ext cx="1849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vosotros</a:t>
            </a:r>
            <a:endParaRPr lang="en-US" sz="36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896100" y="4989731"/>
            <a:ext cx="1094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ellos</a:t>
            </a:r>
            <a:endParaRPr lang="en-US" sz="36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875318" y="5527964"/>
            <a:ext cx="1170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ellas</a:t>
            </a:r>
            <a:endParaRPr lang="en-US" sz="36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6913418" y="6068290"/>
            <a:ext cx="11274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Uds</a:t>
            </a:r>
            <a:r>
              <a:rPr lang="en-US" sz="3600" b="1" dirty="0" smtClean="0"/>
              <a:t>.</a:t>
            </a:r>
            <a:endParaRPr lang="en-US" sz="36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6019800" y="2895598"/>
            <a:ext cx="685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-í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600699" y="4038598"/>
            <a:ext cx="121919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iste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019800" y="5541817"/>
            <a:ext cx="685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ió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96200" y="2895599"/>
            <a:ext cx="1447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imos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689273" y="4038597"/>
            <a:ext cx="1447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isteis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858991" y="5527963"/>
            <a:ext cx="14478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-</a:t>
            </a:r>
            <a:r>
              <a:rPr lang="en-US" sz="3600" b="1" dirty="0" err="1" smtClean="0">
                <a:solidFill>
                  <a:srgbClr val="FF0000"/>
                </a:solidFill>
              </a:rPr>
              <a:t>ieron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6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  <a:alpha val="90000"/>
            </a:schemeClr>
          </a:solidFill>
        </p:spPr>
        <p:txBody>
          <a:bodyPr/>
          <a:lstStyle/>
          <a:p>
            <a:r>
              <a:rPr lang="en-US" b="1" dirty="0" smtClean="0"/>
              <a:t>¡</a:t>
            </a:r>
            <a:r>
              <a:rPr lang="en-US" b="1" dirty="0" err="1" smtClean="0"/>
              <a:t>Practicar</a:t>
            </a:r>
            <a:r>
              <a:rPr lang="en-US" b="1" dirty="0" smtClean="0"/>
              <a:t>!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2277405"/>
            <a:ext cx="25146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1. I climbed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40314" y="2270594"/>
            <a:ext cx="148408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escalé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3053919"/>
            <a:ext cx="64008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2. you informal singular climbed</a:t>
            </a:r>
            <a:endParaRPr lang="en-US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0" y="3053919"/>
            <a:ext cx="19812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escalaste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810000"/>
            <a:ext cx="60198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3. you formal singular climbed</a:t>
            </a:r>
            <a:endParaRPr lang="en-US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629400" y="3809999"/>
            <a:ext cx="21590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Ud</a:t>
            </a:r>
            <a:r>
              <a:rPr lang="en-US" sz="3600" b="1" dirty="0" smtClean="0">
                <a:solidFill>
                  <a:srgbClr val="FF0000"/>
                </a:solidFill>
              </a:rPr>
              <a:t>. </a:t>
            </a:r>
            <a:r>
              <a:rPr lang="en-US" sz="3600" b="1" dirty="0" err="1" smtClean="0">
                <a:solidFill>
                  <a:srgbClr val="FF0000"/>
                </a:solidFill>
              </a:rPr>
              <a:t>escaló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3071" y="4608731"/>
            <a:ext cx="205558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4. we ran</a:t>
            </a:r>
            <a:endParaRPr lang="en-US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90800" y="4608731"/>
            <a:ext cx="19812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corrimos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3071" y="5410200"/>
            <a:ext cx="514712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/>
              <a:t>5</a:t>
            </a:r>
            <a:r>
              <a:rPr lang="en-US" sz="3600" b="1" dirty="0" smtClean="0"/>
              <a:t>. you informal plural ran</a:t>
            </a:r>
            <a:endParaRPr lang="en-US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638800" y="5393393"/>
            <a:ext cx="19812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corristeis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1" y="6208931"/>
            <a:ext cx="46482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6. you formal plural ran</a:t>
            </a:r>
            <a:endParaRPr lang="en-US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072743" y="6208930"/>
            <a:ext cx="292825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Uds</a:t>
            </a:r>
            <a:r>
              <a:rPr lang="en-US" sz="3600" b="1" dirty="0" smtClean="0">
                <a:solidFill>
                  <a:srgbClr val="FF0000"/>
                </a:solidFill>
              </a:rPr>
              <a:t>. </a:t>
            </a:r>
            <a:r>
              <a:rPr lang="en-US" sz="3600" b="1" dirty="0" err="1" smtClean="0">
                <a:solidFill>
                  <a:srgbClr val="FF0000"/>
                </a:solidFill>
              </a:rPr>
              <a:t>corrieron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46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Irregular  </a:t>
            </a:r>
            <a:r>
              <a:rPr lang="en-US" b="1" dirty="0" err="1" smtClean="0"/>
              <a:t>Preterites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57" y="2013857"/>
            <a:ext cx="2374900" cy="1295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</p:pic>
      <p:sp>
        <p:nvSpPr>
          <p:cNvPr id="6" name="TextBox 5"/>
          <p:cNvSpPr txBox="1"/>
          <p:nvPr/>
        </p:nvSpPr>
        <p:spPr>
          <a:xfrm>
            <a:off x="2665186" y="2184503"/>
            <a:ext cx="6478814" cy="95410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There are many irregular </a:t>
            </a:r>
            <a:r>
              <a:rPr lang="en-US" sz="2800" b="1" dirty="0" err="1" smtClean="0"/>
              <a:t>preterite</a:t>
            </a:r>
            <a:r>
              <a:rPr lang="en-US" sz="2800" b="1" dirty="0" smtClean="0"/>
              <a:t> verbs... (sorry)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4114800"/>
            <a:ext cx="5715000" cy="13849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....but they still follow a pattern.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4136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554162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Pattern #1: regular endings, but no accents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708034"/>
            <a:ext cx="7924800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The verbs </a:t>
            </a:r>
            <a:r>
              <a:rPr lang="en-US" sz="2800" b="1" i="1" dirty="0" err="1" smtClean="0"/>
              <a:t>dar</a:t>
            </a:r>
            <a:r>
              <a:rPr lang="en-US" sz="2800" b="1" dirty="0" smtClean="0"/>
              <a:t> (to give) and </a:t>
            </a:r>
            <a:r>
              <a:rPr lang="en-US" sz="2800" b="1" i="1" dirty="0" err="1" smtClean="0"/>
              <a:t>ver</a:t>
            </a:r>
            <a:r>
              <a:rPr lang="en-US" sz="2800" b="1" dirty="0" smtClean="0"/>
              <a:t> (to see) have regular endings, just no accents. </a:t>
            </a:r>
          </a:p>
          <a:p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 rot="21106019">
            <a:off x="492874" y="5034770"/>
            <a:ext cx="20574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 saw = vi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 rot="554666">
            <a:off x="4084336" y="4790656"/>
            <a:ext cx="219222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 gave = di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 rot="188103">
            <a:off x="1716085" y="5906104"/>
            <a:ext cx="298076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he saw = </a:t>
            </a:r>
            <a:r>
              <a:rPr lang="en-US" sz="3600" b="1" dirty="0" err="1" smtClean="0"/>
              <a:t>él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vio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 rot="21329891">
            <a:off x="5199748" y="5773030"/>
            <a:ext cx="393220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she gave = </a:t>
            </a:r>
            <a:r>
              <a:rPr lang="en-US" sz="3600" b="1" dirty="0" err="1" smtClean="0"/>
              <a:t>ella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dio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3657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554162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Pattern #2: -car, -gar, -</a:t>
            </a:r>
            <a:r>
              <a:rPr lang="en-US" b="1" dirty="0" err="1" smtClean="0"/>
              <a:t>zar</a:t>
            </a:r>
            <a:r>
              <a:rPr lang="en-US" b="1" dirty="0" smtClean="0"/>
              <a:t> verb spelling change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981200"/>
            <a:ext cx="7924800" cy="30469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Verbs that end with the letters </a:t>
            </a:r>
            <a:r>
              <a:rPr lang="en-US" sz="2800" b="1" i="1" dirty="0" smtClean="0"/>
              <a:t>–car, -gar, </a:t>
            </a:r>
            <a:r>
              <a:rPr lang="en-US" sz="2800" b="1" dirty="0" smtClean="0"/>
              <a:t>or </a:t>
            </a:r>
            <a:r>
              <a:rPr lang="en-US" sz="2800" b="1" i="1" dirty="0" smtClean="0"/>
              <a:t>–</a:t>
            </a:r>
            <a:r>
              <a:rPr lang="en-US" sz="2800" b="1" i="1" dirty="0" err="1" smtClean="0"/>
              <a:t>zar</a:t>
            </a:r>
            <a:r>
              <a:rPr lang="en-US" sz="2800" b="1" dirty="0" smtClean="0"/>
              <a:t> have a spelling change in the </a:t>
            </a:r>
            <a:r>
              <a:rPr lang="en-US" sz="2800" b="1" i="1" dirty="0" err="1" smtClean="0"/>
              <a:t>yo</a:t>
            </a:r>
            <a:r>
              <a:rPr lang="en-US" sz="2800" b="1" dirty="0" smtClean="0"/>
              <a:t> form to preserve the correct pronunciation. </a:t>
            </a:r>
          </a:p>
          <a:p>
            <a:endParaRPr lang="en-US" sz="2800" b="1" dirty="0"/>
          </a:p>
          <a:p>
            <a:r>
              <a:rPr lang="en-US" sz="2400" b="1" dirty="0" smtClean="0"/>
              <a:t>examples: </a:t>
            </a:r>
            <a:r>
              <a:rPr lang="en-US" sz="2400" b="1" i="1" dirty="0" err="1" smtClean="0"/>
              <a:t>practicar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jugar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organizar</a:t>
            </a:r>
            <a:endParaRPr lang="en-US" sz="2400" b="1" dirty="0" smtClean="0"/>
          </a:p>
          <a:p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-29041" y="5113821"/>
            <a:ext cx="449134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 practiced = </a:t>
            </a:r>
            <a:r>
              <a:rPr lang="en-US" sz="3600" b="1" dirty="0" err="1" smtClean="0"/>
              <a:t>practi</a:t>
            </a:r>
            <a:r>
              <a:rPr lang="en-US" sz="3600" b="1" dirty="0" err="1" smtClean="0">
                <a:solidFill>
                  <a:srgbClr val="FF0000"/>
                </a:solidFill>
              </a:rPr>
              <a:t>qu</a:t>
            </a:r>
            <a:r>
              <a:rPr lang="en-US" sz="3600" b="1" dirty="0" err="1" smtClean="0"/>
              <a:t>é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6019800"/>
            <a:ext cx="43434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 organized = </a:t>
            </a:r>
            <a:r>
              <a:rPr lang="en-US" sz="3600" b="1" dirty="0" err="1" smtClean="0"/>
              <a:t>organi</a:t>
            </a:r>
            <a:r>
              <a:rPr lang="en-US" sz="3600" b="1" dirty="0" err="1" smtClean="0">
                <a:solidFill>
                  <a:srgbClr val="FF0000"/>
                </a:solidFill>
              </a:rPr>
              <a:t>c</a:t>
            </a:r>
            <a:r>
              <a:rPr lang="en-US" sz="3600" b="1" dirty="0" err="1" smtClean="0"/>
              <a:t>é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43500" y="5113821"/>
            <a:ext cx="3352801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 played = </a:t>
            </a:r>
            <a:r>
              <a:rPr lang="en-US" sz="3600" b="1" dirty="0" err="1" smtClean="0"/>
              <a:t>jug</a:t>
            </a:r>
            <a:r>
              <a:rPr lang="en-US" sz="3600" b="1" dirty="0" err="1" smtClean="0">
                <a:solidFill>
                  <a:srgbClr val="FF0000"/>
                </a:solidFill>
              </a:rPr>
              <a:t>u</a:t>
            </a:r>
            <a:r>
              <a:rPr lang="en-US" sz="3600" b="1" dirty="0" err="1" smtClean="0"/>
              <a:t>é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6953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554162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Pattern #3: -</a:t>
            </a:r>
            <a:r>
              <a:rPr lang="en-US" b="1" dirty="0" err="1" smtClean="0"/>
              <a:t>ir</a:t>
            </a:r>
            <a:r>
              <a:rPr lang="en-US" b="1" dirty="0" smtClean="0"/>
              <a:t> verbs with stem change in the present tense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981200"/>
            <a:ext cx="7924800" cy="26161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-</a:t>
            </a:r>
            <a:r>
              <a:rPr lang="en-US" sz="2800" b="1" dirty="0" err="1" smtClean="0"/>
              <a:t>ir</a:t>
            </a:r>
            <a:r>
              <a:rPr lang="en-US" sz="2800" b="1" dirty="0" smtClean="0"/>
              <a:t> verbs that have </a:t>
            </a:r>
            <a:r>
              <a:rPr lang="en-US" sz="2800" b="1" dirty="0" smtClean="0"/>
              <a:t>an o </a:t>
            </a:r>
            <a:r>
              <a:rPr lang="en-US" sz="2800" b="1" dirty="0" smtClean="0"/>
              <a:t>to u or e to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stem change in the present tense have a spelling change in the 3</a:t>
            </a:r>
            <a:r>
              <a:rPr lang="en-US" sz="2800" b="1" baseline="30000" dirty="0" smtClean="0"/>
              <a:t>rd</a:t>
            </a:r>
            <a:r>
              <a:rPr lang="en-US" sz="2800" b="1" dirty="0" smtClean="0"/>
              <a:t> person forms in the </a:t>
            </a:r>
            <a:r>
              <a:rPr lang="en-US" sz="2800" b="1" dirty="0" err="1" smtClean="0"/>
              <a:t>preterite</a:t>
            </a:r>
            <a:r>
              <a:rPr lang="en-US" sz="2800" b="1" dirty="0" smtClean="0"/>
              <a:t>.</a:t>
            </a:r>
          </a:p>
          <a:p>
            <a:endParaRPr lang="en-US" sz="2800" b="1" dirty="0"/>
          </a:p>
          <a:p>
            <a:r>
              <a:rPr lang="en-US" sz="2400" b="1" dirty="0" smtClean="0"/>
              <a:t>examples: </a:t>
            </a:r>
            <a:r>
              <a:rPr lang="en-US" sz="2400" b="1" i="1" dirty="0" err="1" smtClean="0"/>
              <a:t>dormir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conseguir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preferir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3311" y="4795445"/>
            <a:ext cx="449134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he slept = </a:t>
            </a:r>
            <a:r>
              <a:rPr lang="en-US" sz="3600" b="1" dirty="0" err="1" smtClean="0"/>
              <a:t>él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</a:t>
            </a:r>
            <a:r>
              <a:rPr lang="en-US" sz="3600" b="1" dirty="0" err="1" smtClean="0">
                <a:solidFill>
                  <a:srgbClr val="FF0000"/>
                </a:solidFill>
              </a:rPr>
              <a:t>u</a:t>
            </a:r>
            <a:r>
              <a:rPr lang="en-US" sz="3600" b="1" dirty="0" err="1" smtClean="0"/>
              <a:t>rmió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3311" y="5449033"/>
            <a:ext cx="57912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she followed = </a:t>
            </a:r>
            <a:r>
              <a:rPr lang="en-US" sz="3600" b="1" dirty="0" err="1" smtClean="0"/>
              <a:t>ella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cons</a:t>
            </a:r>
            <a:r>
              <a:rPr lang="en-US" sz="3600" b="1" dirty="0" err="1" smtClean="0">
                <a:solidFill>
                  <a:srgbClr val="FF0000"/>
                </a:solidFill>
              </a:rPr>
              <a:t>i</a:t>
            </a:r>
            <a:r>
              <a:rPr lang="en-US" sz="3600" b="1" dirty="0" err="1" smtClean="0"/>
              <a:t>gué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3311" y="6114670"/>
            <a:ext cx="651609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they preferred = </a:t>
            </a:r>
            <a:r>
              <a:rPr lang="en-US" sz="3600" b="1" dirty="0" err="1" smtClean="0"/>
              <a:t>ellos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pref</a:t>
            </a:r>
            <a:r>
              <a:rPr lang="en-US" sz="3600" b="1" dirty="0" err="1" smtClean="0">
                <a:solidFill>
                  <a:srgbClr val="FF0000"/>
                </a:solidFill>
              </a:rPr>
              <a:t>i</a:t>
            </a:r>
            <a:r>
              <a:rPr lang="en-US" sz="3600" b="1" dirty="0" err="1" smtClean="0"/>
              <a:t>rieron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94754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554162"/>
          </a:xfrm>
          <a:prstGeom prst="rect">
            <a:avLst/>
          </a:prstGeom>
          <a:solidFill>
            <a:schemeClr val="bg1">
              <a:lumMod val="75000"/>
              <a:alpha val="9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Pattern #4: the verbs </a:t>
            </a:r>
            <a:r>
              <a:rPr lang="en-US" b="1" i="1" dirty="0" err="1" smtClean="0"/>
              <a:t>ir</a:t>
            </a:r>
            <a:r>
              <a:rPr lang="en-US" b="1" i="1" dirty="0" smtClean="0"/>
              <a:t> </a:t>
            </a:r>
            <a:r>
              <a:rPr lang="en-US" b="1" dirty="0" smtClean="0"/>
              <a:t>and </a:t>
            </a:r>
            <a:r>
              <a:rPr lang="en-US" b="1" i="1" dirty="0" err="1" smtClean="0"/>
              <a:t>ser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981200"/>
            <a:ext cx="7924800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r>
              <a:rPr lang="en-US" sz="2800" b="1" dirty="0" smtClean="0"/>
              <a:t>The verbs </a:t>
            </a:r>
            <a:r>
              <a:rPr lang="en-US" sz="2800" b="1" i="1" dirty="0" err="1" smtClean="0"/>
              <a:t>ir</a:t>
            </a:r>
            <a:r>
              <a:rPr lang="en-US" sz="2800" b="1" dirty="0" smtClean="0"/>
              <a:t> </a:t>
            </a:r>
            <a:r>
              <a:rPr lang="en-US" sz="2800" b="1" i="1" dirty="0" smtClean="0"/>
              <a:t>(to go) </a:t>
            </a:r>
            <a:r>
              <a:rPr lang="en-US" sz="2800" b="1" dirty="0" smtClean="0"/>
              <a:t>and </a:t>
            </a:r>
            <a:r>
              <a:rPr lang="en-US" sz="2800" b="1" i="1" dirty="0" err="1" smtClean="0"/>
              <a:t>se</a:t>
            </a:r>
            <a:r>
              <a:rPr lang="en-US" sz="2800" b="1" i="1" dirty="0" err="1" smtClean="0"/>
              <a:t>r</a:t>
            </a:r>
            <a:r>
              <a:rPr lang="en-US" sz="2800" b="1" i="1" dirty="0" smtClean="0"/>
              <a:t> (to be)</a:t>
            </a:r>
            <a:r>
              <a:rPr lang="en-US" sz="2800" b="1" dirty="0" smtClean="0"/>
              <a:t> </a:t>
            </a:r>
            <a:r>
              <a:rPr lang="en-US" sz="2800" b="1" dirty="0" smtClean="0"/>
              <a:t>have the same irregular conjugations in the </a:t>
            </a:r>
            <a:r>
              <a:rPr lang="en-US" sz="2800" b="1" dirty="0" err="1" smtClean="0"/>
              <a:t>preterite</a:t>
            </a:r>
            <a:r>
              <a:rPr lang="en-US" sz="2800" b="1" dirty="0" smtClean="0"/>
              <a:t>.</a:t>
            </a:r>
          </a:p>
          <a:p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493297"/>
              </p:ext>
            </p:extLst>
          </p:nvPr>
        </p:nvGraphicFramePr>
        <p:xfrm>
          <a:off x="1485900" y="4114800"/>
          <a:ext cx="61722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fui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fuimos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fuiste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fuisteis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fue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</a:rPr>
                        <a:t>fueron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92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567</Words>
  <Application>Microsoft Office PowerPoint</Application>
  <PresentationFormat>On-screen Show (4:3)</PresentationFormat>
  <Paragraphs>143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Preterite Tense Review</vt:lpstr>
      <vt:lpstr>The Preterite Tense</vt:lpstr>
      <vt:lpstr>Preterite Regular Verb Endings</vt:lpstr>
      <vt:lpstr>¡Practicar!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Preterite Tense Review</dc:title>
  <dc:creator>Amy</dc:creator>
  <cp:lastModifiedBy>Amy</cp:lastModifiedBy>
  <cp:revision>27</cp:revision>
  <dcterms:created xsi:type="dcterms:W3CDTF">2015-09-20T02:29:42Z</dcterms:created>
  <dcterms:modified xsi:type="dcterms:W3CDTF">2015-09-20T20:29:31Z</dcterms:modified>
</cp:coreProperties>
</file>