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1" r:id="rId5"/>
    <p:sldId id="272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7" r:id="rId14"/>
    <p:sldId id="268" r:id="rId15"/>
    <p:sldId id="269" r:id="rId16"/>
    <p:sldId id="270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4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0402E-2B87-44A0-A597-72890EB68987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EE080-CFD6-45F0-A34B-16020F929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Students have trouble with abstract words—not visual</a:t>
            </a:r>
          </a:p>
          <a:p>
            <a:r>
              <a:rPr lang="en-US" sz="2400" dirty="0" smtClean="0"/>
              <a:t>2. You can’t just go by translation, you need context:</a:t>
            </a:r>
          </a:p>
          <a:p>
            <a:r>
              <a:rPr lang="en-US" sz="2400" dirty="0" smtClean="0"/>
              <a:t> 	</a:t>
            </a:r>
            <a:r>
              <a:rPr lang="en-US" sz="2400" i="1" dirty="0" err="1" smtClean="0"/>
              <a:t>ningún</a:t>
            </a:r>
            <a:r>
              <a:rPr lang="en-US" sz="2400" dirty="0" smtClean="0"/>
              <a:t> can be translated as “no”,  or “neither” but is 	not interchangeable with “no” or “</a:t>
            </a:r>
            <a:r>
              <a:rPr lang="en-US" sz="2400" dirty="0" err="1" smtClean="0"/>
              <a:t>ni</a:t>
            </a:r>
            <a:r>
              <a:rPr lang="en-US" sz="2400" dirty="0" smtClean="0"/>
              <a:t>” or “</a:t>
            </a:r>
            <a:r>
              <a:rPr lang="en-US" sz="2400" dirty="0" err="1" smtClean="0"/>
              <a:t>tampoco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3. These words translate words that we often leave out:</a:t>
            </a:r>
          </a:p>
          <a:p>
            <a:r>
              <a:rPr lang="en-US" sz="2400" dirty="0"/>
              <a:t>	</a:t>
            </a:r>
            <a:r>
              <a:rPr lang="en-US" sz="3200" i="1" dirty="0" smtClean="0"/>
              <a:t>Ni </a:t>
            </a:r>
            <a:r>
              <a:rPr lang="en-US" sz="3200" i="1" dirty="0" err="1" smtClean="0"/>
              <a:t>estaba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casado</a:t>
            </a:r>
            <a:r>
              <a:rPr lang="en-US" sz="3200" i="1" dirty="0" smtClean="0"/>
              <a:t>, </a:t>
            </a:r>
            <a:r>
              <a:rPr lang="en-US" sz="3200" i="1" dirty="0" err="1" smtClean="0"/>
              <a:t>ni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tenía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novia</a:t>
            </a:r>
            <a:r>
              <a:rPr lang="en-US" sz="3200" i="1" dirty="0" smtClean="0"/>
              <a:t>.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Students have trouble with abstract words—not visual</a:t>
            </a:r>
          </a:p>
          <a:p>
            <a:r>
              <a:rPr lang="en-US" sz="2400" dirty="0" smtClean="0"/>
              <a:t>2. You can’t just go by translation, you need context:</a:t>
            </a:r>
          </a:p>
          <a:p>
            <a:r>
              <a:rPr lang="en-US" sz="2400" dirty="0" smtClean="0"/>
              <a:t> 	</a:t>
            </a:r>
            <a:r>
              <a:rPr lang="en-US" sz="2400" i="1" dirty="0" err="1" smtClean="0"/>
              <a:t>ningún</a:t>
            </a:r>
            <a:r>
              <a:rPr lang="en-US" sz="2400" dirty="0" smtClean="0"/>
              <a:t> can be translated as “no”,  or “neither” but is 	not interchangeable with “no” or “</a:t>
            </a:r>
            <a:r>
              <a:rPr lang="en-US" sz="2400" dirty="0" err="1" smtClean="0"/>
              <a:t>ni</a:t>
            </a:r>
            <a:r>
              <a:rPr lang="en-US" sz="2400" dirty="0" smtClean="0"/>
              <a:t>” or “</a:t>
            </a:r>
            <a:r>
              <a:rPr lang="en-US" sz="2400" dirty="0" err="1" smtClean="0"/>
              <a:t>tampoco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3. These words translate words that we often leave out:</a:t>
            </a:r>
          </a:p>
          <a:p>
            <a:r>
              <a:rPr lang="en-US" sz="2400" dirty="0"/>
              <a:t>	</a:t>
            </a:r>
            <a:r>
              <a:rPr lang="en-US" sz="2400" i="1" dirty="0" smtClean="0"/>
              <a:t>Ni </a:t>
            </a:r>
            <a:r>
              <a:rPr lang="en-US" sz="2400" i="1" dirty="0" err="1" smtClean="0"/>
              <a:t>estaba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casado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ni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tenía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novia</a:t>
            </a:r>
            <a:r>
              <a:rPr lang="en-US" sz="2400" i="1" dirty="0" smtClean="0"/>
              <a:t>.</a:t>
            </a:r>
          </a:p>
          <a:p>
            <a:r>
              <a:rPr lang="en-US" sz="3200" dirty="0" smtClean="0"/>
              <a:t>4. </a:t>
            </a:r>
            <a:r>
              <a:rPr lang="en-US" sz="3200" dirty="0" smtClean="0"/>
              <a:t>Spanish uses double </a:t>
            </a:r>
            <a:r>
              <a:rPr lang="en-US" sz="3200" dirty="0" smtClean="0"/>
              <a:t>negatives: </a:t>
            </a:r>
          </a:p>
          <a:p>
            <a:r>
              <a:rPr lang="en-US" sz="2400" dirty="0"/>
              <a:t>	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Students have trouble with abstract words—not visual</a:t>
            </a:r>
          </a:p>
          <a:p>
            <a:r>
              <a:rPr lang="en-US" sz="2400" dirty="0" smtClean="0"/>
              <a:t>2. You can’t just go by translation, you need context:</a:t>
            </a:r>
          </a:p>
          <a:p>
            <a:r>
              <a:rPr lang="en-US" sz="2400" dirty="0" smtClean="0"/>
              <a:t> 	</a:t>
            </a:r>
            <a:r>
              <a:rPr lang="en-US" sz="2400" i="1" dirty="0" err="1" smtClean="0"/>
              <a:t>ningún</a:t>
            </a:r>
            <a:r>
              <a:rPr lang="en-US" sz="2400" dirty="0" smtClean="0"/>
              <a:t> can be translated as “no”,  or “neither” but is 	not interchangeable with “no” or “</a:t>
            </a:r>
            <a:r>
              <a:rPr lang="en-US" sz="2400" dirty="0" err="1" smtClean="0"/>
              <a:t>ni</a:t>
            </a:r>
            <a:r>
              <a:rPr lang="en-US" sz="2400" dirty="0" smtClean="0"/>
              <a:t>” or “</a:t>
            </a:r>
            <a:r>
              <a:rPr lang="en-US" sz="2400" dirty="0" err="1" smtClean="0"/>
              <a:t>tampoco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3. These words translate words that we often leave out:</a:t>
            </a:r>
          </a:p>
          <a:p>
            <a:r>
              <a:rPr lang="en-US" sz="2400" dirty="0"/>
              <a:t>	</a:t>
            </a:r>
            <a:r>
              <a:rPr lang="en-US" sz="2400" i="1" dirty="0" smtClean="0"/>
              <a:t>Ni </a:t>
            </a:r>
            <a:r>
              <a:rPr lang="en-US" sz="2400" i="1" dirty="0" err="1" smtClean="0"/>
              <a:t>estaba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casado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ni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tenía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novia</a:t>
            </a:r>
            <a:r>
              <a:rPr lang="en-US" sz="2400" i="1" dirty="0" smtClean="0"/>
              <a:t>.</a:t>
            </a:r>
          </a:p>
          <a:p>
            <a:r>
              <a:rPr lang="en-US" sz="2400" dirty="0" smtClean="0"/>
              <a:t>4. </a:t>
            </a:r>
            <a:r>
              <a:rPr lang="en-US" sz="2400" dirty="0" smtClean="0"/>
              <a:t>Spanish uses double </a:t>
            </a:r>
            <a:r>
              <a:rPr lang="en-US" sz="2400" dirty="0" smtClean="0"/>
              <a:t>negatives: </a:t>
            </a:r>
          </a:p>
          <a:p>
            <a:r>
              <a:rPr lang="en-US" sz="2400" dirty="0"/>
              <a:t>	</a:t>
            </a:r>
            <a:r>
              <a:rPr lang="en-US" sz="3200" i="1" dirty="0" smtClean="0"/>
              <a:t>No </a:t>
            </a:r>
            <a:r>
              <a:rPr lang="en-US" sz="3200" i="1" dirty="0" err="1" smtClean="0"/>
              <a:t>veo</a:t>
            </a:r>
            <a:r>
              <a:rPr lang="en-US" sz="3200" i="1" dirty="0" smtClean="0"/>
              <a:t> a </a:t>
            </a:r>
            <a:r>
              <a:rPr lang="en-US" sz="3200" i="1" dirty="0" err="1" smtClean="0"/>
              <a:t>nadie</a:t>
            </a:r>
            <a:r>
              <a:rPr lang="en-US" sz="3200" i="1" dirty="0"/>
              <a:t> </a:t>
            </a:r>
            <a:r>
              <a:rPr lang="en-US" sz="3200" dirty="0" smtClean="0"/>
              <a:t>would be translated as “I 	don’t see </a:t>
            </a:r>
            <a:r>
              <a:rPr lang="en-US" sz="3200" dirty="0" smtClean="0"/>
              <a:t>anybody</a:t>
            </a:r>
            <a:r>
              <a:rPr lang="en-US" sz="3200" dirty="0" smtClean="0"/>
              <a:t>”, but really means </a:t>
            </a:r>
            <a:endParaRPr lang="en-US" sz="3200" dirty="0" smtClean="0"/>
          </a:p>
          <a:p>
            <a:r>
              <a:rPr lang="en-US" sz="3200" dirty="0" smtClean="0"/>
              <a:t>	“</a:t>
            </a:r>
            <a:r>
              <a:rPr lang="en-US" sz="3200" dirty="0" smtClean="0"/>
              <a:t>I </a:t>
            </a:r>
            <a:r>
              <a:rPr lang="en-US" sz="3200" dirty="0" smtClean="0"/>
              <a:t>don’t </a:t>
            </a:r>
            <a:r>
              <a:rPr lang="en-US" sz="3200" dirty="0" smtClean="0"/>
              <a:t>see nobody</a:t>
            </a:r>
            <a:r>
              <a:rPr lang="en-US" sz="3200" dirty="0" smtClean="0"/>
              <a:t>”—the double </a:t>
            </a:r>
            <a:r>
              <a:rPr lang="en-US" sz="3200" dirty="0" smtClean="0"/>
              <a:t>	negative is correct in Spanish!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Students have trouble with abstract words—not visual</a:t>
            </a:r>
          </a:p>
          <a:p>
            <a:r>
              <a:rPr lang="en-US" dirty="0" smtClean="0"/>
              <a:t>2. You can’t just go by translation, you need context:</a:t>
            </a:r>
          </a:p>
          <a:p>
            <a:r>
              <a:rPr lang="en-US" dirty="0" smtClean="0"/>
              <a:t> 	</a:t>
            </a:r>
            <a:r>
              <a:rPr lang="en-US" i="1" dirty="0" err="1" smtClean="0"/>
              <a:t>ningún</a:t>
            </a:r>
            <a:r>
              <a:rPr lang="en-US" dirty="0" smtClean="0"/>
              <a:t> can be translated as “no”,  or “neither” but is </a:t>
            </a:r>
            <a:r>
              <a:rPr lang="en-US" dirty="0" smtClean="0"/>
              <a:t>not 	interchangeable </a:t>
            </a:r>
            <a:r>
              <a:rPr lang="en-US" dirty="0" smtClean="0"/>
              <a:t>with “no” or “</a:t>
            </a:r>
            <a:r>
              <a:rPr lang="en-US" dirty="0" err="1" smtClean="0"/>
              <a:t>ni</a:t>
            </a:r>
            <a:r>
              <a:rPr lang="en-US" dirty="0" smtClean="0"/>
              <a:t>” or “</a:t>
            </a:r>
            <a:r>
              <a:rPr lang="en-US" dirty="0" err="1" smtClean="0"/>
              <a:t>tampoco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3. These words translate words that we often leave out:</a:t>
            </a:r>
          </a:p>
          <a:p>
            <a:r>
              <a:rPr lang="en-US" dirty="0"/>
              <a:t>	</a:t>
            </a:r>
            <a:r>
              <a:rPr lang="en-US" i="1" dirty="0" smtClean="0"/>
              <a:t>Ni </a:t>
            </a:r>
            <a:r>
              <a:rPr lang="en-US" i="1" dirty="0" err="1" smtClean="0"/>
              <a:t>estaba</a:t>
            </a:r>
            <a:r>
              <a:rPr lang="en-US" i="1" dirty="0" smtClean="0"/>
              <a:t> </a:t>
            </a:r>
            <a:r>
              <a:rPr lang="en-US" i="1" dirty="0" err="1" smtClean="0"/>
              <a:t>casado</a:t>
            </a:r>
            <a:r>
              <a:rPr lang="en-US" i="1" dirty="0" smtClean="0"/>
              <a:t>, </a:t>
            </a:r>
            <a:r>
              <a:rPr lang="en-US" i="1" dirty="0" err="1" smtClean="0"/>
              <a:t>ni</a:t>
            </a:r>
            <a:r>
              <a:rPr lang="en-US" i="1" dirty="0" smtClean="0"/>
              <a:t> </a:t>
            </a:r>
            <a:r>
              <a:rPr lang="en-US" i="1" dirty="0" err="1" smtClean="0"/>
              <a:t>tenía</a:t>
            </a:r>
            <a:r>
              <a:rPr lang="en-US" i="1" dirty="0" smtClean="0"/>
              <a:t> </a:t>
            </a:r>
            <a:r>
              <a:rPr lang="en-US" i="1" dirty="0" err="1" smtClean="0"/>
              <a:t>novia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4. </a:t>
            </a:r>
            <a:r>
              <a:rPr lang="en-US" dirty="0" smtClean="0"/>
              <a:t>Spanish uses </a:t>
            </a:r>
            <a:r>
              <a:rPr lang="en-US" dirty="0" smtClean="0"/>
              <a:t> double </a:t>
            </a:r>
            <a:r>
              <a:rPr lang="en-US" dirty="0" smtClean="0"/>
              <a:t>negatives: </a:t>
            </a:r>
          </a:p>
          <a:p>
            <a:r>
              <a:rPr lang="en-US" dirty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a </a:t>
            </a:r>
            <a:r>
              <a:rPr lang="en-US" i="1" dirty="0" err="1" smtClean="0"/>
              <a:t>nadie</a:t>
            </a:r>
            <a:r>
              <a:rPr lang="en-US" i="1" dirty="0"/>
              <a:t> </a:t>
            </a:r>
            <a:r>
              <a:rPr lang="en-US" dirty="0" smtClean="0"/>
              <a:t>would be translated as “I don’t see </a:t>
            </a:r>
            <a:r>
              <a:rPr lang="en-US" dirty="0" smtClean="0"/>
              <a:t>anybody</a:t>
            </a:r>
            <a:r>
              <a:rPr lang="en-US" dirty="0" smtClean="0"/>
              <a:t>”, but really </a:t>
            </a:r>
            <a:r>
              <a:rPr lang="en-US" dirty="0" smtClean="0"/>
              <a:t>	means </a:t>
            </a:r>
            <a:r>
              <a:rPr lang="en-US" dirty="0" smtClean="0"/>
              <a:t>“I don’t see nobody</a:t>
            </a:r>
            <a:r>
              <a:rPr lang="en-US" dirty="0" smtClean="0"/>
              <a:t>”—double </a:t>
            </a:r>
            <a:r>
              <a:rPr lang="en-US" dirty="0" smtClean="0"/>
              <a:t>negative is correct in Spanish!</a:t>
            </a:r>
          </a:p>
          <a:p>
            <a:r>
              <a:rPr lang="en-US" sz="3200" dirty="0" smtClean="0"/>
              <a:t>5. Things that don’t exist are singular, not plural, in Spanish: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“I don’t see any exits.”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Students have trouble with abstract words—not visual</a:t>
            </a:r>
          </a:p>
          <a:p>
            <a:r>
              <a:rPr lang="en-US" dirty="0" smtClean="0"/>
              <a:t>2. You can’t just go by translation, you need context:</a:t>
            </a:r>
          </a:p>
          <a:p>
            <a:r>
              <a:rPr lang="en-US" dirty="0" smtClean="0"/>
              <a:t> 	</a:t>
            </a:r>
            <a:r>
              <a:rPr lang="en-US" i="1" dirty="0" err="1" smtClean="0"/>
              <a:t>ningún</a:t>
            </a:r>
            <a:r>
              <a:rPr lang="en-US" dirty="0" smtClean="0"/>
              <a:t> can be translated as “no”,  or “neither” but is not 	interchangeable with “no” or “</a:t>
            </a:r>
            <a:r>
              <a:rPr lang="en-US" dirty="0" err="1" smtClean="0"/>
              <a:t>ni</a:t>
            </a:r>
            <a:r>
              <a:rPr lang="en-US" dirty="0" smtClean="0"/>
              <a:t>” or “</a:t>
            </a:r>
            <a:r>
              <a:rPr lang="en-US" dirty="0" err="1" smtClean="0"/>
              <a:t>tampoco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3. These words translate words that we often leave out: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Ni </a:t>
            </a:r>
            <a:r>
              <a:rPr lang="en-US" i="1" dirty="0" err="1" smtClean="0"/>
              <a:t>estaba</a:t>
            </a:r>
            <a:r>
              <a:rPr lang="en-US" i="1" dirty="0" smtClean="0"/>
              <a:t> </a:t>
            </a:r>
            <a:r>
              <a:rPr lang="en-US" i="1" dirty="0" err="1" smtClean="0"/>
              <a:t>casado</a:t>
            </a:r>
            <a:r>
              <a:rPr lang="en-US" i="1" dirty="0" smtClean="0"/>
              <a:t>, </a:t>
            </a:r>
            <a:r>
              <a:rPr lang="en-US" i="1" dirty="0" err="1" smtClean="0"/>
              <a:t>ni</a:t>
            </a:r>
            <a:r>
              <a:rPr lang="en-US" i="1" dirty="0" smtClean="0"/>
              <a:t> </a:t>
            </a:r>
            <a:r>
              <a:rPr lang="en-US" i="1" dirty="0" err="1" smtClean="0"/>
              <a:t>tenía</a:t>
            </a:r>
            <a:r>
              <a:rPr lang="en-US" i="1" dirty="0" smtClean="0"/>
              <a:t> </a:t>
            </a:r>
            <a:r>
              <a:rPr lang="en-US" i="1" dirty="0" err="1" smtClean="0"/>
              <a:t>novia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4. Spanish uses </a:t>
            </a:r>
            <a:r>
              <a:rPr lang="en-US" dirty="0" smtClean="0"/>
              <a:t> double </a:t>
            </a:r>
            <a:r>
              <a:rPr lang="en-US" dirty="0" smtClean="0"/>
              <a:t>negatives: 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a </a:t>
            </a:r>
            <a:r>
              <a:rPr lang="en-US" i="1" dirty="0" err="1" smtClean="0"/>
              <a:t>nadie</a:t>
            </a:r>
            <a:r>
              <a:rPr lang="en-US" i="1" dirty="0" smtClean="0"/>
              <a:t> </a:t>
            </a:r>
            <a:r>
              <a:rPr lang="en-US" dirty="0" smtClean="0"/>
              <a:t>would be translated as “I don’t see anybody”, but really 	means “I don’t see nobody”—double negative is correct in Spanish!</a:t>
            </a:r>
          </a:p>
          <a:p>
            <a:r>
              <a:rPr lang="en-US" sz="2400" dirty="0" smtClean="0"/>
              <a:t>5</a:t>
            </a:r>
            <a:r>
              <a:rPr lang="en-US" sz="2400" dirty="0" smtClean="0"/>
              <a:t>. Things that don’t exist are singular, not plural, in Spanish: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“I don’t see any exits.” </a:t>
            </a:r>
          </a:p>
          <a:p>
            <a:r>
              <a:rPr lang="en-US" sz="2400" dirty="0" smtClean="0"/>
              <a:t>	</a:t>
            </a:r>
            <a:r>
              <a:rPr lang="en-US" sz="3200" dirty="0" smtClean="0"/>
              <a:t>(If they’re not there, why are they 	plural?)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Students have trouble with abstract words—not visual</a:t>
            </a:r>
          </a:p>
          <a:p>
            <a:r>
              <a:rPr lang="en-US" dirty="0" smtClean="0"/>
              <a:t>2. You can’t just go by translation, you need context:</a:t>
            </a:r>
          </a:p>
          <a:p>
            <a:r>
              <a:rPr lang="en-US" dirty="0" smtClean="0"/>
              <a:t> 	</a:t>
            </a:r>
            <a:r>
              <a:rPr lang="en-US" i="1" dirty="0" err="1" smtClean="0"/>
              <a:t>ningún</a:t>
            </a:r>
            <a:r>
              <a:rPr lang="en-US" dirty="0" smtClean="0"/>
              <a:t> can be translated as “no”,  or “neither” but is not 	interchangeable with “no” or “</a:t>
            </a:r>
            <a:r>
              <a:rPr lang="en-US" dirty="0" err="1" smtClean="0"/>
              <a:t>ni</a:t>
            </a:r>
            <a:r>
              <a:rPr lang="en-US" dirty="0" smtClean="0"/>
              <a:t>” or “</a:t>
            </a:r>
            <a:r>
              <a:rPr lang="en-US" dirty="0" err="1" smtClean="0"/>
              <a:t>tampoco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3. These words translate words that we often leave out: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Ni </a:t>
            </a:r>
            <a:r>
              <a:rPr lang="en-US" i="1" dirty="0" err="1" smtClean="0"/>
              <a:t>estaba</a:t>
            </a:r>
            <a:r>
              <a:rPr lang="en-US" i="1" dirty="0" smtClean="0"/>
              <a:t> </a:t>
            </a:r>
            <a:r>
              <a:rPr lang="en-US" i="1" dirty="0" err="1" smtClean="0"/>
              <a:t>casado</a:t>
            </a:r>
            <a:r>
              <a:rPr lang="en-US" i="1" dirty="0" smtClean="0"/>
              <a:t>, </a:t>
            </a:r>
            <a:r>
              <a:rPr lang="en-US" i="1" dirty="0" err="1" smtClean="0"/>
              <a:t>ni</a:t>
            </a:r>
            <a:r>
              <a:rPr lang="en-US" i="1" dirty="0" smtClean="0"/>
              <a:t> </a:t>
            </a:r>
            <a:r>
              <a:rPr lang="en-US" i="1" dirty="0" err="1" smtClean="0"/>
              <a:t>tenía</a:t>
            </a:r>
            <a:r>
              <a:rPr lang="en-US" i="1" dirty="0" smtClean="0"/>
              <a:t> </a:t>
            </a:r>
            <a:r>
              <a:rPr lang="en-US" i="1" dirty="0" err="1" smtClean="0"/>
              <a:t>novia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4. Spanish uses </a:t>
            </a:r>
            <a:r>
              <a:rPr lang="en-US" dirty="0" smtClean="0"/>
              <a:t> double </a:t>
            </a:r>
            <a:r>
              <a:rPr lang="en-US" dirty="0" smtClean="0"/>
              <a:t>negatives: 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a </a:t>
            </a:r>
            <a:r>
              <a:rPr lang="en-US" i="1" dirty="0" err="1" smtClean="0"/>
              <a:t>nadie</a:t>
            </a:r>
            <a:r>
              <a:rPr lang="en-US" i="1" dirty="0" smtClean="0"/>
              <a:t> </a:t>
            </a:r>
            <a:r>
              <a:rPr lang="en-US" dirty="0" smtClean="0"/>
              <a:t>would be translated as “I don’t see anybody”, but really 	means “I don’t see nobody”—double negative is correct in Spanish!</a:t>
            </a:r>
          </a:p>
          <a:p>
            <a:r>
              <a:rPr lang="en-US" sz="2400" dirty="0" smtClean="0"/>
              <a:t>5</a:t>
            </a:r>
            <a:r>
              <a:rPr lang="en-US" sz="2400" dirty="0" smtClean="0"/>
              <a:t>. Things that don’t exist are singular, not plural, in Spanish: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“I don’t see any exits.” </a:t>
            </a:r>
          </a:p>
          <a:p>
            <a:r>
              <a:rPr lang="en-US" sz="2400" dirty="0" smtClean="0"/>
              <a:t>	(If they’re not there, why are 	they plural?)</a:t>
            </a:r>
          </a:p>
          <a:p>
            <a:r>
              <a:rPr lang="en-US" sz="2400" dirty="0" smtClean="0"/>
              <a:t>	</a:t>
            </a:r>
            <a:r>
              <a:rPr lang="en-US" sz="3200" dirty="0" smtClean="0"/>
              <a:t>In Spanish, they’re singular: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Students have trouble with abstract words—not visual</a:t>
            </a:r>
          </a:p>
          <a:p>
            <a:r>
              <a:rPr lang="en-US" dirty="0" smtClean="0"/>
              <a:t>2. You can’t just go by translation, you need context:</a:t>
            </a:r>
          </a:p>
          <a:p>
            <a:r>
              <a:rPr lang="en-US" dirty="0" smtClean="0"/>
              <a:t> 	</a:t>
            </a:r>
            <a:r>
              <a:rPr lang="en-US" i="1" dirty="0" err="1" smtClean="0"/>
              <a:t>ningún</a:t>
            </a:r>
            <a:r>
              <a:rPr lang="en-US" dirty="0" smtClean="0"/>
              <a:t> can be translated as “no”,  or “neither” but is not 	interchangeable with “no” or “</a:t>
            </a:r>
            <a:r>
              <a:rPr lang="en-US" dirty="0" err="1" smtClean="0"/>
              <a:t>ni</a:t>
            </a:r>
            <a:r>
              <a:rPr lang="en-US" dirty="0" smtClean="0"/>
              <a:t>” or “</a:t>
            </a:r>
            <a:r>
              <a:rPr lang="en-US" dirty="0" err="1" smtClean="0"/>
              <a:t>tampoco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3. These words translate words that we often leave out: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Ni </a:t>
            </a:r>
            <a:r>
              <a:rPr lang="en-US" i="1" dirty="0" err="1" smtClean="0"/>
              <a:t>estaba</a:t>
            </a:r>
            <a:r>
              <a:rPr lang="en-US" i="1" dirty="0" smtClean="0"/>
              <a:t> </a:t>
            </a:r>
            <a:r>
              <a:rPr lang="en-US" i="1" dirty="0" err="1" smtClean="0"/>
              <a:t>casado</a:t>
            </a:r>
            <a:r>
              <a:rPr lang="en-US" i="1" dirty="0" smtClean="0"/>
              <a:t>, </a:t>
            </a:r>
            <a:r>
              <a:rPr lang="en-US" i="1" dirty="0" err="1" smtClean="0"/>
              <a:t>ni</a:t>
            </a:r>
            <a:r>
              <a:rPr lang="en-US" i="1" dirty="0" smtClean="0"/>
              <a:t> </a:t>
            </a:r>
            <a:r>
              <a:rPr lang="en-US" i="1" dirty="0" err="1" smtClean="0"/>
              <a:t>tenía</a:t>
            </a:r>
            <a:r>
              <a:rPr lang="en-US" i="1" dirty="0" smtClean="0"/>
              <a:t> </a:t>
            </a:r>
            <a:r>
              <a:rPr lang="en-US" i="1" dirty="0" err="1" smtClean="0"/>
              <a:t>novia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4. Spanish uses </a:t>
            </a:r>
            <a:r>
              <a:rPr lang="en-US" dirty="0" smtClean="0"/>
              <a:t> double </a:t>
            </a:r>
            <a:r>
              <a:rPr lang="en-US" dirty="0" smtClean="0"/>
              <a:t>negatives: 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a </a:t>
            </a:r>
            <a:r>
              <a:rPr lang="en-US" i="1" dirty="0" err="1" smtClean="0"/>
              <a:t>nadie</a:t>
            </a:r>
            <a:r>
              <a:rPr lang="en-US" i="1" dirty="0" smtClean="0"/>
              <a:t> </a:t>
            </a:r>
            <a:r>
              <a:rPr lang="en-US" dirty="0" smtClean="0"/>
              <a:t>would be translated as “I don’t see anybody”, but really 	means “I don’t see nobody”—double negative is correct in Spanish!</a:t>
            </a:r>
          </a:p>
          <a:p>
            <a:r>
              <a:rPr lang="en-US" sz="2400" dirty="0" smtClean="0"/>
              <a:t>5</a:t>
            </a:r>
            <a:r>
              <a:rPr lang="en-US" sz="2400" dirty="0" smtClean="0"/>
              <a:t>. Things that don’t exist are singular, not plural, in Spanish: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“I don’t see any exits.” </a:t>
            </a:r>
          </a:p>
          <a:p>
            <a:r>
              <a:rPr lang="en-US" sz="2400" dirty="0" smtClean="0"/>
              <a:t>	(If they’re not there, why are 	they plural?)</a:t>
            </a:r>
          </a:p>
          <a:p>
            <a:r>
              <a:rPr lang="en-US" sz="2400" dirty="0" smtClean="0"/>
              <a:t>	In Spanish, they’re singular:</a:t>
            </a:r>
          </a:p>
          <a:p>
            <a:r>
              <a:rPr lang="en-US" sz="2400" dirty="0" smtClean="0"/>
              <a:t>	</a:t>
            </a:r>
            <a:r>
              <a:rPr lang="en-US" sz="3200" i="1" dirty="0" smtClean="0"/>
              <a:t>No </a:t>
            </a:r>
            <a:r>
              <a:rPr lang="en-US" sz="3200" i="1" dirty="0" err="1" smtClean="0"/>
              <a:t>veo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ninguna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salida</a:t>
            </a:r>
            <a:r>
              <a:rPr lang="en-US" sz="3200" i="1" dirty="0" smtClean="0"/>
              <a:t>.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Students have trouble with abstract words—not visual</a:t>
            </a:r>
          </a:p>
          <a:p>
            <a:r>
              <a:rPr lang="en-US" dirty="0" smtClean="0"/>
              <a:t>2. You can’t just go by translation, you need context:</a:t>
            </a:r>
          </a:p>
          <a:p>
            <a:r>
              <a:rPr lang="en-US" dirty="0" smtClean="0"/>
              <a:t> 	</a:t>
            </a:r>
            <a:r>
              <a:rPr lang="en-US" i="1" dirty="0" err="1" smtClean="0"/>
              <a:t>ningún</a:t>
            </a:r>
            <a:r>
              <a:rPr lang="en-US" dirty="0" smtClean="0"/>
              <a:t> can be translated as “no”,  or “neither” but is not 	interchangeable with “no” or “</a:t>
            </a:r>
            <a:r>
              <a:rPr lang="en-US" dirty="0" err="1" smtClean="0"/>
              <a:t>ni</a:t>
            </a:r>
            <a:r>
              <a:rPr lang="en-US" dirty="0" smtClean="0"/>
              <a:t>” or “</a:t>
            </a:r>
            <a:r>
              <a:rPr lang="en-US" dirty="0" err="1" smtClean="0"/>
              <a:t>tampoco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3. These words translate words that we often leave out: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Ni </a:t>
            </a:r>
            <a:r>
              <a:rPr lang="en-US" i="1" dirty="0" err="1" smtClean="0"/>
              <a:t>estaba</a:t>
            </a:r>
            <a:r>
              <a:rPr lang="en-US" i="1" dirty="0" smtClean="0"/>
              <a:t> </a:t>
            </a:r>
            <a:r>
              <a:rPr lang="en-US" i="1" dirty="0" err="1" smtClean="0"/>
              <a:t>casado</a:t>
            </a:r>
            <a:r>
              <a:rPr lang="en-US" i="1" dirty="0" smtClean="0"/>
              <a:t>, </a:t>
            </a:r>
            <a:r>
              <a:rPr lang="en-US" i="1" dirty="0" err="1" smtClean="0"/>
              <a:t>ni</a:t>
            </a:r>
            <a:r>
              <a:rPr lang="en-US" i="1" dirty="0" smtClean="0"/>
              <a:t> </a:t>
            </a:r>
            <a:r>
              <a:rPr lang="en-US" i="1" dirty="0" err="1" smtClean="0"/>
              <a:t>tenía</a:t>
            </a:r>
            <a:r>
              <a:rPr lang="en-US" i="1" dirty="0" smtClean="0"/>
              <a:t> </a:t>
            </a:r>
            <a:r>
              <a:rPr lang="en-US" i="1" dirty="0" err="1" smtClean="0"/>
              <a:t>novia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4. Spanish uses </a:t>
            </a:r>
            <a:r>
              <a:rPr lang="en-US" dirty="0" smtClean="0"/>
              <a:t> double </a:t>
            </a:r>
            <a:r>
              <a:rPr lang="en-US" dirty="0" smtClean="0"/>
              <a:t>negatives: 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a </a:t>
            </a:r>
            <a:r>
              <a:rPr lang="en-US" i="1" dirty="0" err="1" smtClean="0"/>
              <a:t>nadie</a:t>
            </a:r>
            <a:r>
              <a:rPr lang="en-US" i="1" dirty="0" smtClean="0"/>
              <a:t> </a:t>
            </a:r>
            <a:r>
              <a:rPr lang="en-US" dirty="0" smtClean="0"/>
              <a:t>would be translated as “I don’t see anybody”, but really 	means “I don’t see nobody”—double negative is correct in Spanish!</a:t>
            </a:r>
          </a:p>
          <a:p>
            <a:r>
              <a:rPr lang="en-US" dirty="0" smtClean="0"/>
              <a:t>5</a:t>
            </a:r>
            <a:r>
              <a:rPr lang="en-US" dirty="0" smtClean="0"/>
              <a:t>. Things that don’t exist are singular, not plural, in Spanish:</a:t>
            </a:r>
          </a:p>
          <a:p>
            <a:r>
              <a:rPr lang="en-US" dirty="0"/>
              <a:t>	</a:t>
            </a:r>
            <a:r>
              <a:rPr lang="en-US" dirty="0" smtClean="0"/>
              <a:t>“I don’t see any exits.” </a:t>
            </a:r>
          </a:p>
          <a:p>
            <a:r>
              <a:rPr lang="en-US" dirty="0" smtClean="0"/>
              <a:t>	In Spanish, they’re singular: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</a:t>
            </a:r>
            <a:r>
              <a:rPr lang="en-US" i="1" dirty="0" err="1" smtClean="0"/>
              <a:t>ninguna</a:t>
            </a:r>
            <a:r>
              <a:rPr lang="en-US" i="1" dirty="0" smtClean="0"/>
              <a:t> </a:t>
            </a:r>
            <a:r>
              <a:rPr lang="en-US" i="1" dirty="0" err="1" smtClean="0"/>
              <a:t>salida</a:t>
            </a:r>
            <a:r>
              <a:rPr lang="en-US" i="1" dirty="0" smtClean="0"/>
              <a:t>.</a:t>
            </a:r>
          </a:p>
          <a:p>
            <a:r>
              <a:rPr lang="en-US" sz="3200" dirty="0" smtClean="0"/>
              <a:t>6. We’ll be using “some” as a singular, as in: “some guy told me”, “I’ll see you some day”.</a:t>
            </a:r>
            <a:endParaRPr lang="en-US" sz="3200" dirty="0" smtClean="0"/>
          </a:p>
          <a:p>
            <a:endParaRPr lang="en-US" sz="2000" i="1" dirty="0" smtClean="0"/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7620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371600"/>
            <a:ext cx="77724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Students have trouble with abstract words—not visual</a:t>
            </a:r>
          </a:p>
          <a:p>
            <a:r>
              <a:rPr lang="en-US" dirty="0" smtClean="0"/>
              <a:t>2. You can’t just go by translation, you need context:</a:t>
            </a:r>
          </a:p>
          <a:p>
            <a:r>
              <a:rPr lang="en-US" dirty="0" smtClean="0"/>
              <a:t> 	</a:t>
            </a:r>
            <a:r>
              <a:rPr lang="en-US" i="1" dirty="0" err="1" smtClean="0"/>
              <a:t>ningún</a:t>
            </a:r>
            <a:r>
              <a:rPr lang="en-US" dirty="0" smtClean="0"/>
              <a:t> can be translated as “no”,  or “neither” but is not 	interchangeable with “no” or “</a:t>
            </a:r>
            <a:r>
              <a:rPr lang="en-US" dirty="0" err="1" smtClean="0"/>
              <a:t>ni</a:t>
            </a:r>
            <a:r>
              <a:rPr lang="en-US" dirty="0" smtClean="0"/>
              <a:t>” or “</a:t>
            </a:r>
            <a:r>
              <a:rPr lang="en-US" dirty="0" err="1" smtClean="0"/>
              <a:t>tampoco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3. These words translate words that we often leave out: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Ni </a:t>
            </a:r>
            <a:r>
              <a:rPr lang="en-US" i="1" dirty="0" err="1" smtClean="0"/>
              <a:t>estaba</a:t>
            </a:r>
            <a:r>
              <a:rPr lang="en-US" i="1" dirty="0" smtClean="0"/>
              <a:t> </a:t>
            </a:r>
            <a:r>
              <a:rPr lang="en-US" i="1" dirty="0" err="1" smtClean="0"/>
              <a:t>casado</a:t>
            </a:r>
            <a:r>
              <a:rPr lang="en-US" i="1" dirty="0" smtClean="0"/>
              <a:t>, </a:t>
            </a:r>
            <a:r>
              <a:rPr lang="en-US" i="1" dirty="0" err="1" smtClean="0"/>
              <a:t>ni</a:t>
            </a:r>
            <a:r>
              <a:rPr lang="en-US" i="1" dirty="0" smtClean="0"/>
              <a:t> </a:t>
            </a:r>
            <a:r>
              <a:rPr lang="en-US" i="1" dirty="0" err="1" smtClean="0"/>
              <a:t>tenía</a:t>
            </a:r>
            <a:r>
              <a:rPr lang="en-US" i="1" dirty="0" smtClean="0"/>
              <a:t> </a:t>
            </a:r>
            <a:r>
              <a:rPr lang="en-US" i="1" dirty="0" err="1" smtClean="0"/>
              <a:t>novia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4. Spanish uses </a:t>
            </a:r>
            <a:r>
              <a:rPr lang="en-US" dirty="0" smtClean="0"/>
              <a:t> double </a:t>
            </a:r>
            <a:r>
              <a:rPr lang="en-US" dirty="0" smtClean="0"/>
              <a:t>negatives: 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a </a:t>
            </a:r>
            <a:r>
              <a:rPr lang="en-US" i="1" dirty="0" err="1" smtClean="0"/>
              <a:t>nadie</a:t>
            </a:r>
            <a:r>
              <a:rPr lang="en-US" i="1" dirty="0" smtClean="0"/>
              <a:t> </a:t>
            </a:r>
            <a:r>
              <a:rPr lang="en-US" dirty="0" smtClean="0"/>
              <a:t>would be translated as “I don’t see anybody”, but really 	means “I don’t see nobody”—double negative is correct in Spanish!</a:t>
            </a:r>
          </a:p>
          <a:p>
            <a:r>
              <a:rPr lang="en-US" dirty="0" smtClean="0"/>
              <a:t>5</a:t>
            </a:r>
            <a:r>
              <a:rPr lang="en-US" dirty="0" smtClean="0"/>
              <a:t>. Things that don’t exist are singular, not plural, in Spanish:</a:t>
            </a:r>
          </a:p>
          <a:p>
            <a:r>
              <a:rPr lang="en-US" dirty="0"/>
              <a:t>	</a:t>
            </a:r>
            <a:r>
              <a:rPr lang="en-US" dirty="0" smtClean="0"/>
              <a:t>“I don’t see any exits.” </a:t>
            </a:r>
          </a:p>
          <a:p>
            <a:r>
              <a:rPr lang="en-US" dirty="0" smtClean="0"/>
              <a:t>	In Spanish, they’re singular: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</a:t>
            </a:r>
            <a:r>
              <a:rPr lang="en-US" i="1" dirty="0" err="1" smtClean="0"/>
              <a:t>ninguna</a:t>
            </a:r>
            <a:r>
              <a:rPr lang="en-US" i="1" dirty="0" smtClean="0"/>
              <a:t> </a:t>
            </a:r>
            <a:r>
              <a:rPr lang="en-US" i="1" dirty="0" err="1" smtClean="0"/>
              <a:t>salida</a:t>
            </a:r>
            <a:r>
              <a:rPr lang="en-US" i="1" dirty="0" smtClean="0"/>
              <a:t>.</a:t>
            </a:r>
          </a:p>
          <a:p>
            <a:r>
              <a:rPr lang="en-US" sz="2000" dirty="0" smtClean="0"/>
              <a:t>6. We’ll be using “some” as a singular, as in: “some guy told me”, “I’ll see you some time”.</a:t>
            </a:r>
          </a:p>
          <a:p>
            <a:r>
              <a:rPr lang="en-US" sz="2000" dirty="0" smtClean="0"/>
              <a:t>	</a:t>
            </a:r>
            <a:r>
              <a:rPr lang="en-US" sz="3200" dirty="0" smtClean="0"/>
              <a:t>¿Hay </a:t>
            </a:r>
            <a:r>
              <a:rPr lang="en-US" sz="3200" dirty="0" err="1" smtClean="0"/>
              <a:t>alguna</a:t>
            </a:r>
            <a:r>
              <a:rPr lang="en-US" sz="3200" dirty="0" smtClean="0"/>
              <a:t> </a:t>
            </a:r>
            <a:r>
              <a:rPr lang="en-US" sz="3200" dirty="0" err="1" smtClean="0"/>
              <a:t>pregunta</a:t>
            </a:r>
            <a:r>
              <a:rPr lang="en-US" sz="3200" dirty="0" smtClean="0"/>
              <a:t>?</a:t>
            </a:r>
          </a:p>
          <a:p>
            <a:endParaRPr lang="en-US" sz="2000" i="1" dirty="0" smtClean="0"/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7620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371600"/>
            <a:ext cx="77724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Students have trouble with abstract words—not visual</a:t>
            </a:r>
          </a:p>
          <a:p>
            <a:r>
              <a:rPr lang="en-US" dirty="0" smtClean="0"/>
              <a:t>2. You can’t just go by translation, you need context:</a:t>
            </a:r>
          </a:p>
          <a:p>
            <a:r>
              <a:rPr lang="en-US" dirty="0" smtClean="0"/>
              <a:t> 	</a:t>
            </a:r>
            <a:r>
              <a:rPr lang="en-US" i="1" dirty="0" err="1" smtClean="0"/>
              <a:t>ningún</a:t>
            </a:r>
            <a:r>
              <a:rPr lang="en-US" dirty="0" smtClean="0"/>
              <a:t> can be translated as “no”,  or “neither” but is </a:t>
            </a:r>
            <a:r>
              <a:rPr lang="en-US" dirty="0" smtClean="0"/>
              <a:t>not 	interchangeable </a:t>
            </a:r>
            <a:r>
              <a:rPr lang="en-US" dirty="0" smtClean="0"/>
              <a:t>with “no” or “</a:t>
            </a:r>
            <a:r>
              <a:rPr lang="en-US" dirty="0" err="1" smtClean="0"/>
              <a:t>ni</a:t>
            </a:r>
            <a:r>
              <a:rPr lang="en-US" dirty="0" smtClean="0"/>
              <a:t>” or “</a:t>
            </a:r>
            <a:r>
              <a:rPr lang="en-US" dirty="0" err="1" smtClean="0"/>
              <a:t>tampoco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3. These words translate words that we often leave out:</a:t>
            </a:r>
          </a:p>
          <a:p>
            <a:r>
              <a:rPr lang="en-US" dirty="0"/>
              <a:t>	</a:t>
            </a:r>
            <a:r>
              <a:rPr lang="en-US" i="1" dirty="0" smtClean="0"/>
              <a:t>Ni </a:t>
            </a:r>
            <a:r>
              <a:rPr lang="en-US" i="1" dirty="0" err="1" smtClean="0"/>
              <a:t>estaba</a:t>
            </a:r>
            <a:r>
              <a:rPr lang="en-US" i="1" dirty="0" smtClean="0"/>
              <a:t> </a:t>
            </a:r>
            <a:r>
              <a:rPr lang="en-US" i="1" dirty="0" err="1" smtClean="0"/>
              <a:t>casado</a:t>
            </a:r>
            <a:r>
              <a:rPr lang="en-US" i="1" dirty="0" smtClean="0"/>
              <a:t>, </a:t>
            </a:r>
            <a:r>
              <a:rPr lang="en-US" i="1" dirty="0" err="1" smtClean="0"/>
              <a:t>ni</a:t>
            </a:r>
            <a:r>
              <a:rPr lang="en-US" i="1" dirty="0" smtClean="0"/>
              <a:t> </a:t>
            </a:r>
            <a:r>
              <a:rPr lang="en-US" i="1" dirty="0" err="1" smtClean="0"/>
              <a:t>tenía</a:t>
            </a:r>
            <a:r>
              <a:rPr lang="en-US" i="1" dirty="0" smtClean="0"/>
              <a:t> </a:t>
            </a:r>
            <a:r>
              <a:rPr lang="en-US" i="1" dirty="0" err="1" smtClean="0"/>
              <a:t>novia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4. </a:t>
            </a:r>
            <a:r>
              <a:rPr lang="en-US" dirty="0" smtClean="0"/>
              <a:t>Spanish uses </a:t>
            </a:r>
            <a:r>
              <a:rPr lang="en-US" dirty="0" smtClean="0"/>
              <a:t> double </a:t>
            </a:r>
            <a:r>
              <a:rPr lang="en-US" dirty="0" smtClean="0"/>
              <a:t>negatives: </a:t>
            </a:r>
          </a:p>
          <a:p>
            <a:r>
              <a:rPr lang="en-US" dirty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a </a:t>
            </a:r>
            <a:r>
              <a:rPr lang="en-US" i="1" dirty="0" err="1" smtClean="0"/>
              <a:t>nadie</a:t>
            </a:r>
            <a:r>
              <a:rPr lang="en-US" i="1" dirty="0"/>
              <a:t> </a:t>
            </a:r>
            <a:r>
              <a:rPr lang="en-US" dirty="0" smtClean="0"/>
              <a:t>would be translated as “I don’t see </a:t>
            </a:r>
            <a:r>
              <a:rPr lang="en-US" dirty="0" smtClean="0"/>
              <a:t>anybody</a:t>
            </a:r>
            <a:r>
              <a:rPr lang="en-US" dirty="0" smtClean="0"/>
              <a:t>”, but really </a:t>
            </a:r>
            <a:r>
              <a:rPr lang="en-US" dirty="0" smtClean="0"/>
              <a:t>	means </a:t>
            </a:r>
            <a:r>
              <a:rPr lang="en-US" dirty="0" smtClean="0"/>
              <a:t>“I don’t see nobody</a:t>
            </a:r>
            <a:r>
              <a:rPr lang="en-US" dirty="0" smtClean="0"/>
              <a:t>”—double </a:t>
            </a:r>
            <a:r>
              <a:rPr lang="en-US" dirty="0" smtClean="0"/>
              <a:t>negative is correct in Spanish!</a:t>
            </a:r>
          </a:p>
          <a:p>
            <a:r>
              <a:rPr lang="en-US" dirty="0" smtClean="0"/>
              <a:t>5. Things that don’t exist are singular, not plural, in Spanish:</a:t>
            </a:r>
          </a:p>
          <a:p>
            <a:r>
              <a:rPr lang="en-US" dirty="0"/>
              <a:t>	</a:t>
            </a:r>
            <a:r>
              <a:rPr lang="en-US" dirty="0" smtClean="0"/>
              <a:t>“I don’t see any exits.” </a:t>
            </a:r>
          </a:p>
          <a:p>
            <a:r>
              <a:rPr lang="en-US" dirty="0" smtClean="0"/>
              <a:t>	In Spanish, they’re singular: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</a:t>
            </a:r>
            <a:r>
              <a:rPr lang="en-US" i="1" dirty="0" err="1" smtClean="0"/>
              <a:t>ninguna</a:t>
            </a:r>
            <a:r>
              <a:rPr lang="en-US" i="1" dirty="0" smtClean="0"/>
              <a:t> </a:t>
            </a:r>
            <a:r>
              <a:rPr lang="en-US" i="1" dirty="0" err="1" smtClean="0"/>
              <a:t>salida</a:t>
            </a:r>
            <a:r>
              <a:rPr lang="en-US" i="1" dirty="0" smtClean="0"/>
              <a:t>.</a:t>
            </a:r>
          </a:p>
          <a:p>
            <a:r>
              <a:rPr lang="en-US" sz="2000" dirty="0" smtClean="0"/>
              <a:t>6. We’ll be using “some” as a singular, as in: “some guy told me”, “I’ll see you some time”.</a:t>
            </a:r>
          </a:p>
          <a:p>
            <a:r>
              <a:rPr lang="en-US" sz="2000" dirty="0" smtClean="0"/>
              <a:t>	</a:t>
            </a:r>
            <a:r>
              <a:rPr lang="en-US" sz="2000" dirty="0" smtClean="0"/>
              <a:t>¿Hay </a:t>
            </a:r>
            <a:r>
              <a:rPr lang="en-US" sz="2000" dirty="0" err="1" smtClean="0"/>
              <a:t>alguna</a:t>
            </a:r>
            <a:r>
              <a:rPr lang="en-US" sz="2000" dirty="0" smtClean="0"/>
              <a:t> </a:t>
            </a:r>
            <a:r>
              <a:rPr lang="en-US" sz="2000" dirty="0" err="1" smtClean="0"/>
              <a:t>pregunta</a:t>
            </a:r>
            <a:r>
              <a:rPr lang="en-US" sz="2000" dirty="0" smtClean="0"/>
              <a:t>? </a:t>
            </a:r>
          </a:p>
          <a:p>
            <a:r>
              <a:rPr lang="en-US" sz="2000" dirty="0" smtClean="0"/>
              <a:t>	</a:t>
            </a:r>
            <a:r>
              <a:rPr lang="en-US" sz="3200" dirty="0" err="1" smtClean="0"/>
              <a:t>Vamos</a:t>
            </a:r>
            <a:r>
              <a:rPr lang="en-US" sz="3200" dirty="0" smtClean="0"/>
              <a:t> a comer en </a:t>
            </a:r>
            <a:r>
              <a:rPr lang="en-US" sz="3200" dirty="0" err="1" smtClean="0"/>
              <a:t>algún</a:t>
            </a:r>
            <a:r>
              <a:rPr lang="en-US" sz="3200" dirty="0" smtClean="0"/>
              <a:t> </a:t>
            </a:r>
            <a:r>
              <a:rPr lang="en-US" sz="3200" dirty="0" err="1" smtClean="0"/>
              <a:t>restaurante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endParaRPr lang="en-US" sz="2000" i="1" dirty="0" smtClean="0"/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7620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371600"/>
            <a:ext cx="77724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Students have trouble with abstract words—not visual</a:t>
            </a:r>
          </a:p>
          <a:p>
            <a:r>
              <a:rPr lang="en-US" dirty="0" smtClean="0"/>
              <a:t>2. You can’t just go by translation, you need context:</a:t>
            </a:r>
          </a:p>
          <a:p>
            <a:r>
              <a:rPr lang="en-US" dirty="0" smtClean="0"/>
              <a:t> 	</a:t>
            </a:r>
            <a:r>
              <a:rPr lang="en-US" i="1" dirty="0" err="1" smtClean="0"/>
              <a:t>ningún</a:t>
            </a:r>
            <a:r>
              <a:rPr lang="en-US" dirty="0" smtClean="0"/>
              <a:t> can be translated as “no”,  or “neither” but is </a:t>
            </a:r>
            <a:r>
              <a:rPr lang="en-US" dirty="0" smtClean="0"/>
              <a:t>not 	interchangeable </a:t>
            </a:r>
            <a:r>
              <a:rPr lang="en-US" dirty="0" smtClean="0"/>
              <a:t>with “no” or “</a:t>
            </a:r>
            <a:r>
              <a:rPr lang="en-US" dirty="0" err="1" smtClean="0"/>
              <a:t>ni</a:t>
            </a:r>
            <a:r>
              <a:rPr lang="en-US" dirty="0" smtClean="0"/>
              <a:t>” or “</a:t>
            </a:r>
            <a:r>
              <a:rPr lang="en-US" dirty="0" err="1" smtClean="0"/>
              <a:t>tampoco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3. These words translate words that we often leave out:</a:t>
            </a:r>
          </a:p>
          <a:p>
            <a:r>
              <a:rPr lang="en-US" dirty="0"/>
              <a:t>	</a:t>
            </a:r>
            <a:r>
              <a:rPr lang="en-US" i="1" dirty="0" smtClean="0"/>
              <a:t>Ni </a:t>
            </a:r>
            <a:r>
              <a:rPr lang="en-US" i="1" dirty="0" err="1" smtClean="0"/>
              <a:t>estaba</a:t>
            </a:r>
            <a:r>
              <a:rPr lang="en-US" i="1" dirty="0" smtClean="0"/>
              <a:t> </a:t>
            </a:r>
            <a:r>
              <a:rPr lang="en-US" i="1" dirty="0" err="1" smtClean="0"/>
              <a:t>casado</a:t>
            </a:r>
            <a:r>
              <a:rPr lang="en-US" i="1" dirty="0" smtClean="0"/>
              <a:t>, </a:t>
            </a:r>
            <a:r>
              <a:rPr lang="en-US" i="1" dirty="0" err="1" smtClean="0"/>
              <a:t>ni</a:t>
            </a:r>
            <a:r>
              <a:rPr lang="en-US" i="1" dirty="0" smtClean="0"/>
              <a:t> </a:t>
            </a:r>
            <a:r>
              <a:rPr lang="en-US" i="1" dirty="0" err="1" smtClean="0"/>
              <a:t>tenía</a:t>
            </a:r>
            <a:r>
              <a:rPr lang="en-US" i="1" dirty="0" smtClean="0"/>
              <a:t> </a:t>
            </a:r>
            <a:r>
              <a:rPr lang="en-US" i="1" dirty="0" err="1" smtClean="0"/>
              <a:t>novia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4. </a:t>
            </a:r>
            <a:r>
              <a:rPr lang="en-US" dirty="0" smtClean="0"/>
              <a:t>Spanish uses </a:t>
            </a:r>
            <a:r>
              <a:rPr lang="en-US" dirty="0" smtClean="0"/>
              <a:t> double </a:t>
            </a:r>
            <a:r>
              <a:rPr lang="en-US" dirty="0" smtClean="0"/>
              <a:t>negatives: </a:t>
            </a:r>
          </a:p>
          <a:p>
            <a:r>
              <a:rPr lang="en-US" dirty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a </a:t>
            </a:r>
            <a:r>
              <a:rPr lang="en-US" i="1" dirty="0" err="1" smtClean="0"/>
              <a:t>nadie</a:t>
            </a:r>
            <a:r>
              <a:rPr lang="en-US" i="1" dirty="0"/>
              <a:t> </a:t>
            </a:r>
            <a:r>
              <a:rPr lang="en-US" dirty="0" smtClean="0"/>
              <a:t>would be translated as “I don’t see </a:t>
            </a:r>
            <a:r>
              <a:rPr lang="en-US" dirty="0" smtClean="0"/>
              <a:t>anybody</a:t>
            </a:r>
            <a:r>
              <a:rPr lang="en-US" dirty="0" smtClean="0"/>
              <a:t>”, but really </a:t>
            </a:r>
            <a:r>
              <a:rPr lang="en-US" dirty="0" smtClean="0"/>
              <a:t>	means </a:t>
            </a:r>
            <a:r>
              <a:rPr lang="en-US" dirty="0" smtClean="0"/>
              <a:t>“I don’t see nobody</a:t>
            </a:r>
            <a:r>
              <a:rPr lang="en-US" dirty="0" smtClean="0"/>
              <a:t>”—double </a:t>
            </a:r>
            <a:r>
              <a:rPr lang="en-US" dirty="0" smtClean="0"/>
              <a:t>negative is correct in Spanish!</a:t>
            </a:r>
          </a:p>
          <a:p>
            <a:r>
              <a:rPr lang="en-US" dirty="0" smtClean="0"/>
              <a:t>5. Things that don’t exist are singular, not plural, in Spanish:</a:t>
            </a:r>
          </a:p>
          <a:p>
            <a:r>
              <a:rPr lang="en-US" dirty="0"/>
              <a:t>	</a:t>
            </a:r>
            <a:r>
              <a:rPr lang="en-US" dirty="0" smtClean="0"/>
              <a:t>“I don’t see any exits.” </a:t>
            </a:r>
          </a:p>
          <a:p>
            <a:r>
              <a:rPr lang="en-US" dirty="0" smtClean="0"/>
              <a:t>	In Spanish, they’re singular:</a:t>
            </a:r>
          </a:p>
          <a:p>
            <a:r>
              <a:rPr lang="en-US" dirty="0" smtClean="0"/>
              <a:t>	</a:t>
            </a:r>
            <a:r>
              <a:rPr lang="en-US" i="1" dirty="0" smtClean="0"/>
              <a:t>No </a:t>
            </a:r>
            <a:r>
              <a:rPr lang="en-US" i="1" dirty="0" err="1" smtClean="0"/>
              <a:t>veo</a:t>
            </a:r>
            <a:r>
              <a:rPr lang="en-US" i="1" dirty="0" smtClean="0"/>
              <a:t> </a:t>
            </a:r>
            <a:r>
              <a:rPr lang="en-US" i="1" dirty="0" err="1" smtClean="0"/>
              <a:t>ninguna</a:t>
            </a:r>
            <a:r>
              <a:rPr lang="en-US" i="1" dirty="0" smtClean="0"/>
              <a:t> </a:t>
            </a:r>
            <a:r>
              <a:rPr lang="en-US" i="1" dirty="0" err="1" smtClean="0"/>
              <a:t>salida</a:t>
            </a:r>
            <a:r>
              <a:rPr lang="en-US" i="1" dirty="0" smtClean="0"/>
              <a:t>.</a:t>
            </a:r>
          </a:p>
          <a:p>
            <a:r>
              <a:rPr lang="en-US" sz="2000" dirty="0" smtClean="0"/>
              <a:t>6. We’ll be using “some” as a singular, as in: “some guy told me”, “I’ll see you some time”.</a:t>
            </a:r>
          </a:p>
          <a:p>
            <a:r>
              <a:rPr lang="en-US" sz="2000" dirty="0" smtClean="0"/>
              <a:t>	</a:t>
            </a:r>
            <a:r>
              <a:rPr lang="en-US" sz="2000" dirty="0" smtClean="0"/>
              <a:t>¿Hay </a:t>
            </a:r>
            <a:r>
              <a:rPr lang="en-US" sz="2000" dirty="0" err="1" smtClean="0"/>
              <a:t>alguna</a:t>
            </a:r>
            <a:r>
              <a:rPr lang="en-US" sz="2000" dirty="0" smtClean="0"/>
              <a:t> </a:t>
            </a:r>
            <a:r>
              <a:rPr lang="en-US" sz="2000" dirty="0" err="1" smtClean="0"/>
              <a:t>pregunta</a:t>
            </a:r>
            <a:r>
              <a:rPr lang="en-US" sz="2000" dirty="0" smtClean="0"/>
              <a:t>? </a:t>
            </a:r>
          </a:p>
          <a:p>
            <a:r>
              <a:rPr lang="en-US" sz="2000" dirty="0" smtClean="0"/>
              <a:t>	</a:t>
            </a:r>
            <a:r>
              <a:rPr lang="en-US" dirty="0" err="1" smtClean="0"/>
              <a:t>Vamos</a:t>
            </a:r>
            <a:r>
              <a:rPr lang="en-US" dirty="0" smtClean="0"/>
              <a:t> a comer en </a:t>
            </a:r>
            <a:r>
              <a:rPr lang="en-US" dirty="0" err="1" smtClean="0"/>
              <a:t>algún</a:t>
            </a:r>
            <a:r>
              <a:rPr lang="en-US" dirty="0" smtClean="0"/>
              <a:t> </a:t>
            </a:r>
            <a:r>
              <a:rPr lang="en-US" dirty="0" err="1" smtClean="0"/>
              <a:t>restaurante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sz="2000" i="1" dirty="0" smtClean="0"/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3200" dirty="0" smtClean="0"/>
              <a:t>1. Students have trouble with abstract words—they’re not visual</a:t>
            </a:r>
          </a:p>
          <a:p>
            <a:pPr marL="457200" indent="-457200">
              <a:buAutoNum type="arabicPeriod"/>
            </a:pP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Students have trouble with abstract words—not visual</a:t>
            </a:r>
          </a:p>
          <a:p>
            <a:r>
              <a:rPr lang="en-US" sz="3200" dirty="0" smtClean="0"/>
              <a:t>2. You can’t just go by translation, you need context: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Students have trouble with abstract words—not visual</a:t>
            </a:r>
          </a:p>
          <a:p>
            <a:r>
              <a:rPr lang="en-US" sz="2400" dirty="0" smtClean="0"/>
              <a:t>2. You can’t just go by translation, you need context:</a:t>
            </a:r>
          </a:p>
          <a:p>
            <a:r>
              <a:rPr lang="en-US" sz="2400" dirty="0" smtClean="0"/>
              <a:t> 	</a:t>
            </a:r>
            <a:r>
              <a:rPr lang="en-US" sz="3200" i="1" dirty="0" err="1" smtClean="0"/>
              <a:t>ningún</a:t>
            </a:r>
            <a:r>
              <a:rPr lang="en-US" sz="3200" dirty="0" smtClean="0"/>
              <a:t> can be translated as “no”,  or 	“neither” but is </a:t>
            </a:r>
            <a:r>
              <a:rPr lang="en-US" sz="3200" i="1" dirty="0" smtClean="0"/>
              <a:t>not</a:t>
            </a:r>
            <a:r>
              <a:rPr lang="en-US" sz="3200" dirty="0" smtClean="0"/>
              <a:t> interchangeable 	with “no” or “</a:t>
            </a:r>
            <a:r>
              <a:rPr lang="en-US" sz="3200" dirty="0" err="1" smtClean="0"/>
              <a:t>ni</a:t>
            </a:r>
            <a:r>
              <a:rPr lang="en-US" sz="3200" dirty="0" smtClean="0"/>
              <a:t>” or “</a:t>
            </a:r>
            <a:r>
              <a:rPr lang="en-US" sz="3200" dirty="0" err="1" smtClean="0"/>
              <a:t>tampoco</a:t>
            </a:r>
            <a:r>
              <a:rPr lang="en-US" sz="3200" dirty="0" smtClean="0"/>
              <a:t>”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Affirmative/Negative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914400"/>
          </a:xfrm>
        </p:spPr>
        <p:txBody>
          <a:bodyPr/>
          <a:lstStyle/>
          <a:p>
            <a:r>
              <a:rPr lang="en-US" dirty="0" smtClean="0"/>
              <a:t>Affirmative = positive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914400"/>
          </a:xfrm>
        </p:spPr>
        <p:txBody>
          <a:bodyPr/>
          <a:lstStyle/>
          <a:p>
            <a:r>
              <a:rPr lang="en-US" dirty="0" smtClean="0"/>
              <a:t>Negative = um, negative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the trouble with these words: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7724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Students have trouble with abstract words—not visual</a:t>
            </a:r>
          </a:p>
          <a:p>
            <a:r>
              <a:rPr lang="en-US" sz="2400" dirty="0" smtClean="0"/>
              <a:t>2. You can’t just go by translation, you need context:</a:t>
            </a:r>
          </a:p>
          <a:p>
            <a:r>
              <a:rPr lang="en-US" sz="2400" dirty="0" smtClean="0"/>
              <a:t> 	</a:t>
            </a:r>
            <a:r>
              <a:rPr lang="en-US" sz="2400" i="1" dirty="0" err="1" smtClean="0"/>
              <a:t>ningún</a:t>
            </a:r>
            <a:r>
              <a:rPr lang="en-US" sz="2400" dirty="0" smtClean="0"/>
              <a:t> can be translated as “no”,  or “neither” but is 	not interchangeable with “no” or “</a:t>
            </a:r>
            <a:r>
              <a:rPr lang="en-US" sz="2400" dirty="0" err="1" smtClean="0"/>
              <a:t>ni</a:t>
            </a:r>
            <a:r>
              <a:rPr lang="en-US" sz="2400" dirty="0" smtClean="0"/>
              <a:t>” or “</a:t>
            </a:r>
            <a:r>
              <a:rPr lang="en-US" sz="2400" dirty="0" err="1" smtClean="0"/>
              <a:t>tampoco</a:t>
            </a:r>
            <a:r>
              <a:rPr lang="en-US" sz="2400" dirty="0" smtClean="0"/>
              <a:t>”</a:t>
            </a:r>
          </a:p>
          <a:p>
            <a:r>
              <a:rPr lang="en-US" sz="3200" dirty="0" smtClean="0"/>
              <a:t>3. These words translate words that we often leave </a:t>
            </a:r>
            <a:r>
              <a:rPr lang="en-US" sz="3200" dirty="0" smtClean="0"/>
              <a:t>out in English:</a:t>
            </a:r>
            <a:endParaRPr lang="en-US" sz="3200" dirty="0" smtClean="0"/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614</Words>
  <Application>Microsoft Office PowerPoint</Application>
  <PresentationFormat>On-screen Show (4:3)</PresentationFormat>
  <Paragraphs>194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  <vt:lpstr>Affirmative/Negative words</vt:lpstr>
    </vt:vector>
  </TitlesOfParts>
  <Company>Carmel Clay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Affirmative/Negative words</dc:title>
  <dc:creator>Todd Hawkins</dc:creator>
  <cp:lastModifiedBy>Todd Hawkins</cp:lastModifiedBy>
  <cp:revision>9</cp:revision>
  <dcterms:created xsi:type="dcterms:W3CDTF">2012-05-02T11:21:54Z</dcterms:created>
  <dcterms:modified xsi:type="dcterms:W3CDTF">2012-05-02T14:19:52Z</dcterms:modified>
</cp:coreProperties>
</file>