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0" r:id="rId8"/>
    <p:sldId id="336" r:id="rId9"/>
    <p:sldId id="267" r:id="rId10"/>
    <p:sldId id="268" r:id="rId11"/>
    <p:sldId id="269" r:id="rId12"/>
    <p:sldId id="270" r:id="rId13"/>
    <p:sldId id="271" r:id="rId14"/>
    <p:sldId id="272" r:id="rId15"/>
    <p:sldId id="278" r:id="rId16"/>
    <p:sldId id="273" r:id="rId17"/>
    <p:sldId id="279" r:id="rId18"/>
    <p:sldId id="274" r:id="rId19"/>
    <p:sldId id="280" r:id="rId20"/>
    <p:sldId id="281" r:id="rId21"/>
    <p:sldId id="275" r:id="rId22"/>
    <p:sldId id="282" r:id="rId23"/>
    <p:sldId id="276" r:id="rId24"/>
    <p:sldId id="283" r:id="rId25"/>
    <p:sldId id="284" r:id="rId26"/>
    <p:sldId id="291" r:id="rId27"/>
    <p:sldId id="292" r:id="rId28"/>
    <p:sldId id="285" r:id="rId29"/>
    <p:sldId id="293" r:id="rId30"/>
    <p:sldId id="294" r:id="rId31"/>
    <p:sldId id="295" r:id="rId32"/>
    <p:sldId id="296" r:id="rId33"/>
    <p:sldId id="297" r:id="rId34"/>
    <p:sldId id="298" r:id="rId35"/>
    <p:sldId id="314" r:id="rId36"/>
    <p:sldId id="300" r:id="rId37"/>
    <p:sldId id="299" r:id="rId38"/>
    <p:sldId id="301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3" r:id="rId58"/>
    <p:sldId id="334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7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4AA9F-CD78-40EC-AF5F-7A58920F11C0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45C8E-7909-4321-B2CA-C23560194D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5714999"/>
          </a:xfrm>
        </p:spPr>
        <p:txBody>
          <a:bodyPr/>
          <a:lstStyle/>
          <a:p>
            <a:r>
              <a:rPr lang="en-US" dirty="0" smtClean="0"/>
              <a:t>I like the cheese.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say “I like the cheese”, we first need to figure out how that would be expressed in Spanish, since </a:t>
            </a:r>
            <a:r>
              <a:rPr lang="en-US" i="1" dirty="0" smtClean="0"/>
              <a:t>liking </a:t>
            </a:r>
            <a:r>
              <a:rPr lang="en-US" dirty="0" smtClean="0"/>
              <a:t>doesn’t exist.</a:t>
            </a:r>
          </a:p>
          <a:p>
            <a:r>
              <a:rPr lang="en-US" dirty="0" smtClean="0"/>
              <a:t>Our sentence in Spanish </a:t>
            </a:r>
            <a:r>
              <a:rPr lang="en-US" dirty="0" smtClean="0"/>
              <a:t>will actually </a:t>
            </a:r>
            <a:r>
              <a:rPr lang="en-US" dirty="0" smtClean="0"/>
              <a:t>mean: “the cheese pleases me”.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say “I like the cheese”, we first need to figure out how that would be expressed in Spanish, since </a:t>
            </a:r>
            <a:r>
              <a:rPr lang="en-US" i="1" dirty="0" smtClean="0"/>
              <a:t>liking </a:t>
            </a:r>
            <a:r>
              <a:rPr lang="en-US" dirty="0" smtClean="0"/>
              <a:t>doesn’t exist.</a:t>
            </a:r>
          </a:p>
          <a:p>
            <a:r>
              <a:rPr lang="en-US" dirty="0" smtClean="0"/>
              <a:t>Our sentence in Spanish </a:t>
            </a:r>
            <a:r>
              <a:rPr lang="en-US" dirty="0" smtClean="0"/>
              <a:t>will actually </a:t>
            </a:r>
            <a:r>
              <a:rPr lang="en-US" dirty="0" smtClean="0"/>
              <a:t>mean: “the cheese pleases me”.</a:t>
            </a:r>
          </a:p>
          <a:p>
            <a:r>
              <a:rPr lang="en-US" dirty="0" smtClean="0"/>
              <a:t>Notice that “the cheese” is the subject. “The cheese” does the action.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say “I like the cheese”, we first need to figure out how that would be expressed in Spanish, since </a:t>
            </a:r>
            <a:r>
              <a:rPr lang="en-US" i="1" dirty="0" smtClean="0"/>
              <a:t>liking </a:t>
            </a:r>
            <a:r>
              <a:rPr lang="en-US" dirty="0" smtClean="0"/>
              <a:t>doesn’t exist.</a:t>
            </a:r>
          </a:p>
          <a:p>
            <a:r>
              <a:rPr lang="en-US" dirty="0" smtClean="0"/>
              <a:t>Our sentence in Spanish </a:t>
            </a:r>
            <a:r>
              <a:rPr lang="en-US" dirty="0" smtClean="0"/>
              <a:t>will actually </a:t>
            </a:r>
            <a:r>
              <a:rPr lang="en-US" dirty="0" smtClean="0"/>
              <a:t>mean: “the cheese pleases me”.</a:t>
            </a:r>
          </a:p>
          <a:p>
            <a:r>
              <a:rPr lang="en-US" dirty="0" smtClean="0"/>
              <a:t>Notice that “the cheese” is the subject. “The cheese” does the action. </a:t>
            </a:r>
          </a:p>
          <a:p>
            <a:r>
              <a:rPr lang="en-US" dirty="0" smtClean="0"/>
              <a:t>“I” don’t do any liking—it’s “the cheese” that does the “pleasing”.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  </a:t>
            </a:r>
            <a:r>
              <a:rPr lang="en-US" i="1" dirty="0" smtClean="0"/>
              <a:t>School pleases us.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 lvl="1"/>
            <a:r>
              <a:rPr lang="en-US" dirty="0" smtClean="0"/>
              <a:t>She likes to practice.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 lvl="1"/>
            <a:r>
              <a:rPr lang="en-US" dirty="0" smtClean="0"/>
              <a:t>She likes to practice. </a:t>
            </a:r>
            <a:r>
              <a:rPr lang="en-US" i="1" dirty="0" smtClean="0"/>
              <a:t>Practicing pleases her.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 lvl="1"/>
            <a:r>
              <a:rPr lang="en-US" dirty="0" smtClean="0"/>
              <a:t>She likes to practice.</a:t>
            </a:r>
          </a:p>
          <a:p>
            <a:pPr lvl="1"/>
            <a:r>
              <a:rPr lang="en-US" dirty="0" smtClean="0"/>
              <a:t>You like Indianapolis.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 lvl="1"/>
            <a:r>
              <a:rPr lang="en-US" dirty="0" smtClean="0"/>
              <a:t>She likes to practice.</a:t>
            </a:r>
          </a:p>
          <a:p>
            <a:pPr lvl="1"/>
            <a:r>
              <a:rPr lang="en-US" dirty="0" smtClean="0"/>
              <a:t>You like Indianapolis. </a:t>
            </a:r>
            <a:r>
              <a:rPr lang="en-US" i="1" dirty="0" smtClean="0"/>
              <a:t>Indianapolis pleases you.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 lvl="1"/>
            <a:r>
              <a:rPr lang="en-US" dirty="0" smtClean="0"/>
              <a:t>She likes to practice.</a:t>
            </a:r>
          </a:p>
          <a:p>
            <a:pPr lvl="1"/>
            <a:r>
              <a:rPr lang="en-US" dirty="0" smtClean="0"/>
              <a:t>You like Indianapolis.</a:t>
            </a:r>
          </a:p>
          <a:p>
            <a:pPr lvl="1"/>
            <a:r>
              <a:rPr lang="en-US" dirty="0" smtClean="0"/>
              <a:t>I like her (romantically).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 lvl="1"/>
            <a:r>
              <a:rPr lang="en-US" dirty="0" smtClean="0"/>
              <a:t>She likes to practice.</a:t>
            </a:r>
          </a:p>
          <a:p>
            <a:pPr lvl="1"/>
            <a:r>
              <a:rPr lang="en-US" dirty="0" smtClean="0"/>
              <a:t>You like Indianapolis.</a:t>
            </a:r>
          </a:p>
          <a:p>
            <a:pPr lvl="1"/>
            <a:r>
              <a:rPr lang="en-US" dirty="0" smtClean="0"/>
              <a:t>I like her (romantically). </a:t>
            </a:r>
            <a:r>
              <a:rPr lang="en-US" i="1" dirty="0" smtClean="0"/>
              <a:t>She pleases me.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 lvl="1"/>
            <a:r>
              <a:rPr lang="en-US" dirty="0" smtClean="0"/>
              <a:t>She likes to practice.</a:t>
            </a:r>
          </a:p>
          <a:p>
            <a:pPr lvl="1"/>
            <a:r>
              <a:rPr lang="en-US" dirty="0" smtClean="0"/>
              <a:t>You like Indianapolis.</a:t>
            </a:r>
          </a:p>
          <a:p>
            <a:pPr lvl="1"/>
            <a:r>
              <a:rPr lang="en-US" dirty="0" smtClean="0"/>
              <a:t>I like her (romantically).</a:t>
            </a:r>
          </a:p>
          <a:p>
            <a:pPr lvl="1"/>
            <a:r>
              <a:rPr lang="en-US" dirty="0" smtClean="0"/>
              <a:t>They like me (romantically).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One is the key…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really saying in Spanish?</a:t>
            </a:r>
          </a:p>
          <a:p>
            <a:pPr lvl="1"/>
            <a:r>
              <a:rPr lang="en-US" dirty="0" smtClean="0"/>
              <a:t>We like school.</a:t>
            </a:r>
          </a:p>
          <a:p>
            <a:pPr lvl="1"/>
            <a:r>
              <a:rPr lang="en-US" dirty="0" smtClean="0"/>
              <a:t>She likes to practice.</a:t>
            </a:r>
          </a:p>
          <a:p>
            <a:pPr lvl="1"/>
            <a:r>
              <a:rPr lang="en-US" dirty="0" smtClean="0"/>
              <a:t>You like Indianapolis.</a:t>
            </a:r>
          </a:p>
          <a:p>
            <a:pPr lvl="1"/>
            <a:r>
              <a:rPr lang="en-US" dirty="0" smtClean="0"/>
              <a:t>I like her (romantically).</a:t>
            </a:r>
          </a:p>
          <a:p>
            <a:pPr lvl="1"/>
            <a:r>
              <a:rPr lang="en-US" dirty="0" smtClean="0"/>
              <a:t>They like me (romantically). </a:t>
            </a:r>
            <a:r>
              <a:rPr lang="en-US" i="1" dirty="0" smtClean="0"/>
              <a:t>I please them.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3352799"/>
          </a:xfrm>
        </p:spPr>
        <p:txBody>
          <a:bodyPr>
            <a:normAutofit/>
          </a:bodyPr>
          <a:lstStyle/>
          <a:p>
            <a:r>
              <a:rPr lang="en-US" dirty="0" smtClean="0"/>
              <a:t>Get step </a:t>
            </a:r>
            <a:r>
              <a:rPr lang="en-US" i="1" dirty="0" smtClean="0"/>
              <a:t>one</a:t>
            </a:r>
            <a:r>
              <a:rPr lang="en-US" dirty="0" smtClean="0"/>
              <a:t> wrong, and you’re doomed, before you even start thinking about Spanish!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step two?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step two?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like the cheese. = The cheese pleases me.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step two?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like the cheese. = The cheese pleases me.</a:t>
            </a:r>
          </a:p>
          <a:p>
            <a:r>
              <a:rPr lang="en-US" dirty="0" smtClean="0"/>
              <a:t>Once you know the subject in the Spanish sentence, you have to think about the verb ending…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step two?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like the cheese. = The cheese pleases me.</a:t>
            </a:r>
          </a:p>
          <a:p>
            <a:r>
              <a:rPr lang="en-US" dirty="0" err="1" smtClean="0"/>
              <a:t>gustar</a:t>
            </a:r>
            <a:r>
              <a:rPr lang="en-US" dirty="0" smtClean="0"/>
              <a:t> = to please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step two?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like the cheese. = The cheese pleases me.</a:t>
            </a:r>
          </a:p>
          <a:p>
            <a:r>
              <a:rPr lang="en-US" dirty="0" err="1" smtClean="0"/>
              <a:t>gustar</a:t>
            </a:r>
            <a:r>
              <a:rPr lang="en-US" dirty="0" smtClean="0"/>
              <a:t> = to please</a:t>
            </a:r>
          </a:p>
          <a:p>
            <a:r>
              <a:rPr lang="en-US" dirty="0" smtClean="0"/>
              <a:t>cheese  is singular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 is no verb that means “to like”.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step two?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like the cheese. = The cheese pleases me.</a:t>
            </a:r>
          </a:p>
          <a:p>
            <a:r>
              <a:rPr lang="en-US" dirty="0" err="1" smtClean="0"/>
              <a:t>gustar</a:t>
            </a:r>
            <a:r>
              <a:rPr lang="en-US" dirty="0" smtClean="0"/>
              <a:t> = to please</a:t>
            </a:r>
          </a:p>
          <a:p>
            <a:r>
              <a:rPr lang="en-US" dirty="0" smtClean="0"/>
              <a:t>cheese  is singular</a:t>
            </a:r>
          </a:p>
          <a:p>
            <a:r>
              <a:rPr lang="en-US" i="1" dirty="0" err="1" smtClean="0"/>
              <a:t>gustar</a:t>
            </a:r>
            <a:r>
              <a:rPr lang="en-US" dirty="0" smtClean="0"/>
              <a:t> becomes </a:t>
            </a:r>
            <a:r>
              <a:rPr lang="en-US" i="1" dirty="0" err="1" smtClean="0"/>
              <a:t>gusta</a:t>
            </a:r>
            <a:r>
              <a:rPr lang="en-US" i="1" dirty="0" smtClean="0"/>
              <a:t> </a:t>
            </a:r>
            <a:r>
              <a:rPr lang="en-US" dirty="0" smtClean="0"/>
              <a:t>(3</a:t>
            </a:r>
            <a:r>
              <a:rPr lang="en-US" baseline="30000" dirty="0" smtClean="0"/>
              <a:t>rd</a:t>
            </a:r>
            <a:r>
              <a:rPr lang="en-US" dirty="0" smtClean="0"/>
              <a:t> person singular)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</a:t>
            </a:r>
            <a:r>
              <a:rPr lang="en-US" sz="2400" dirty="0" smtClean="0">
                <a:solidFill>
                  <a:schemeClr val="bg1"/>
                </a:solidFill>
              </a:rPr>
              <a:t>the cheese pleases me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el </a:t>
            </a:r>
            <a:r>
              <a:rPr lang="en-US" sz="2800" dirty="0" err="1" smtClean="0">
                <a:solidFill>
                  <a:schemeClr val="bg1"/>
                </a:solidFill>
              </a:rPr>
              <a:t>queso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the cheese pleases me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el </a:t>
            </a:r>
            <a:r>
              <a:rPr lang="en-US" sz="2800" dirty="0" err="1" smtClean="0">
                <a:solidFill>
                  <a:schemeClr val="bg1"/>
                </a:solidFill>
              </a:rPr>
              <a:t>queso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</a:t>
            </a:r>
            <a:r>
              <a:rPr lang="en-US" sz="2400" dirty="0" smtClean="0">
                <a:solidFill>
                  <a:srgbClr val="FF0000"/>
                </a:solidFill>
              </a:rPr>
              <a:t>the cheese </a:t>
            </a:r>
            <a:r>
              <a:rPr lang="en-US" sz="2400" dirty="0" smtClean="0"/>
              <a:t>pleases me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el </a:t>
            </a:r>
            <a:r>
              <a:rPr lang="en-US" sz="2800" dirty="0" err="1" smtClean="0">
                <a:solidFill>
                  <a:srgbClr val="FF0000"/>
                </a:solidFill>
              </a:rPr>
              <a:t>queso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Down Arrow 4"/>
          <p:cNvSpPr/>
          <p:nvPr/>
        </p:nvSpPr>
        <p:spPr>
          <a:xfrm>
            <a:off x="50292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181600" y="35814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</a:t>
            </a:r>
            <a:r>
              <a:rPr lang="en-US" sz="2400" dirty="0" smtClean="0">
                <a:solidFill>
                  <a:srgbClr val="FF0000"/>
                </a:solidFill>
              </a:rPr>
              <a:t>the cheese </a:t>
            </a:r>
            <a:r>
              <a:rPr lang="en-US" sz="2400" dirty="0" smtClean="0">
                <a:solidFill>
                  <a:schemeClr val="tx2"/>
                </a:solidFill>
              </a:rPr>
              <a:t>pleases</a:t>
            </a:r>
            <a:r>
              <a:rPr lang="en-US" sz="2400" dirty="0" smtClean="0"/>
              <a:t> me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tx2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el </a:t>
            </a:r>
            <a:r>
              <a:rPr lang="en-US" sz="2800" dirty="0" err="1" smtClean="0">
                <a:solidFill>
                  <a:srgbClr val="FF0000"/>
                </a:solidFill>
              </a:rPr>
              <a:t>queso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Down Arrow 4"/>
          <p:cNvSpPr/>
          <p:nvPr/>
        </p:nvSpPr>
        <p:spPr>
          <a:xfrm>
            <a:off x="60198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038600" y="35052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</a:t>
            </a:r>
            <a:r>
              <a:rPr lang="en-US" sz="2400" dirty="0" smtClean="0">
                <a:solidFill>
                  <a:srgbClr val="FF0000"/>
                </a:solidFill>
              </a:rPr>
              <a:t>the cheese </a:t>
            </a:r>
            <a:r>
              <a:rPr lang="en-US" sz="2400" dirty="0" smtClean="0">
                <a:solidFill>
                  <a:schemeClr val="tx2"/>
                </a:solidFill>
              </a:rPr>
              <a:t>pleases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me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Me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el </a:t>
            </a:r>
            <a:r>
              <a:rPr lang="en-US" sz="2800" dirty="0" err="1" smtClean="0">
                <a:solidFill>
                  <a:srgbClr val="FF0000"/>
                </a:solidFill>
              </a:rPr>
              <a:t>queso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6" name="Down Arrow 5"/>
          <p:cNvSpPr/>
          <p:nvPr/>
        </p:nvSpPr>
        <p:spPr>
          <a:xfrm>
            <a:off x="67056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3352800" y="35052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to practice = </a:t>
            </a:r>
            <a:r>
              <a:rPr lang="en-US" sz="2400" dirty="0" smtClean="0">
                <a:solidFill>
                  <a:schemeClr val="bg1"/>
                </a:solidFill>
              </a:rPr>
              <a:t>Practicing pleases her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el </a:t>
            </a:r>
            <a:r>
              <a:rPr lang="en-US" sz="2800" dirty="0" err="1" smtClean="0">
                <a:solidFill>
                  <a:schemeClr val="bg1"/>
                </a:solidFill>
              </a:rPr>
              <a:t>queso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 is no verb that means “to like”.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As long as you pretend that </a:t>
            </a:r>
            <a:r>
              <a:rPr lang="en-US" i="1" dirty="0" err="1" smtClean="0"/>
              <a:t>gustar</a:t>
            </a:r>
            <a:r>
              <a:rPr lang="en-US" i="1" dirty="0" smtClean="0"/>
              <a:t> </a:t>
            </a:r>
            <a:r>
              <a:rPr lang="en-US" dirty="0" smtClean="0"/>
              <a:t>means </a:t>
            </a:r>
            <a:r>
              <a:rPr lang="en-US" i="1" dirty="0" smtClean="0"/>
              <a:t>to like, </a:t>
            </a:r>
            <a:r>
              <a:rPr lang="en-US" dirty="0" smtClean="0"/>
              <a:t>you’ll be bad at backward verbs!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to practice = Practicing pleases her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el </a:t>
            </a:r>
            <a:r>
              <a:rPr lang="en-US" sz="2800" dirty="0" err="1" smtClean="0">
                <a:solidFill>
                  <a:schemeClr val="bg1"/>
                </a:solidFill>
              </a:rPr>
              <a:t>queso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to practice = </a:t>
            </a:r>
            <a:r>
              <a:rPr lang="en-US" sz="2400" dirty="0" smtClean="0">
                <a:solidFill>
                  <a:srgbClr val="FF0000"/>
                </a:solidFill>
              </a:rPr>
              <a:t>Practicing</a:t>
            </a:r>
            <a:r>
              <a:rPr lang="en-US" sz="2400" dirty="0" smtClean="0"/>
              <a:t> pleases her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Le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practicar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Down Arrow 4"/>
          <p:cNvSpPr/>
          <p:nvPr/>
        </p:nvSpPr>
        <p:spPr>
          <a:xfrm>
            <a:off x="5029200" y="29718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029200" y="35814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to practice = </a:t>
            </a:r>
            <a:r>
              <a:rPr lang="en-US" sz="2400" dirty="0" smtClean="0">
                <a:solidFill>
                  <a:srgbClr val="FF0000"/>
                </a:solidFill>
              </a:rPr>
              <a:t>Practicing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pleases</a:t>
            </a:r>
            <a:r>
              <a:rPr lang="en-US" sz="2400" dirty="0" smtClean="0"/>
              <a:t> her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Le </a:t>
            </a:r>
            <a:r>
              <a:rPr lang="en-US" sz="2800" dirty="0" err="1" smtClean="0">
                <a:solidFill>
                  <a:schemeClr val="accent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practicar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Down Arrow 4"/>
          <p:cNvSpPr/>
          <p:nvPr/>
        </p:nvSpPr>
        <p:spPr>
          <a:xfrm>
            <a:off x="61722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3962400" y="35052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to practice = </a:t>
            </a:r>
            <a:r>
              <a:rPr lang="en-US" sz="2400" dirty="0" smtClean="0">
                <a:solidFill>
                  <a:srgbClr val="FF0000"/>
                </a:solidFill>
              </a:rPr>
              <a:t>Practicing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pleases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her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Le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practicar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6" name="Down Arrow 5"/>
          <p:cNvSpPr/>
          <p:nvPr/>
        </p:nvSpPr>
        <p:spPr>
          <a:xfrm>
            <a:off x="69342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3327400" y="35052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me = </a:t>
            </a:r>
            <a:r>
              <a:rPr lang="en-US" sz="2400" dirty="0" smtClean="0">
                <a:solidFill>
                  <a:schemeClr val="bg1"/>
                </a:solidFill>
              </a:rPr>
              <a:t>I please her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Le gusto (</a:t>
            </a:r>
            <a:r>
              <a:rPr lang="en-US" sz="2800" dirty="0" err="1" smtClean="0">
                <a:solidFill>
                  <a:schemeClr val="bg1"/>
                </a:solidFill>
              </a:rPr>
              <a:t>yo</a:t>
            </a:r>
            <a:r>
              <a:rPr lang="en-US" sz="2800" dirty="0" smtClean="0">
                <a:solidFill>
                  <a:schemeClr val="bg1"/>
                </a:solidFill>
              </a:rPr>
              <a:t>).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me = I please her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Le gusto (</a:t>
            </a:r>
            <a:r>
              <a:rPr lang="en-US" sz="2800" dirty="0" err="1" smtClean="0">
                <a:solidFill>
                  <a:schemeClr val="bg1"/>
                </a:solidFill>
              </a:rPr>
              <a:t>yo</a:t>
            </a:r>
            <a:r>
              <a:rPr lang="en-US" sz="2800" dirty="0" smtClean="0">
                <a:solidFill>
                  <a:schemeClr val="bg1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me =</a:t>
            </a:r>
            <a:r>
              <a:rPr lang="en-US" sz="2400" dirty="0" smtClean="0">
                <a:solidFill>
                  <a:srgbClr val="FF0000"/>
                </a:solidFill>
              </a:rPr>
              <a:t> I </a:t>
            </a:r>
            <a:r>
              <a:rPr lang="en-US" sz="2400" dirty="0" smtClean="0"/>
              <a:t>please her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Le gusto 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yo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5" name="Down Arrow 4"/>
          <p:cNvSpPr/>
          <p:nvPr/>
        </p:nvSpPr>
        <p:spPr>
          <a:xfrm>
            <a:off x="46482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029200" y="35814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me = </a:t>
            </a:r>
            <a:r>
              <a:rPr lang="en-US" sz="2400" dirty="0" smtClean="0">
                <a:solidFill>
                  <a:srgbClr val="FF0000"/>
                </a:solidFill>
              </a:rPr>
              <a:t>I </a:t>
            </a:r>
            <a:r>
              <a:rPr lang="en-US" sz="2400" dirty="0" smtClean="0">
                <a:solidFill>
                  <a:srgbClr val="0070C0"/>
                </a:solidFill>
              </a:rPr>
              <a:t>please</a:t>
            </a:r>
            <a:r>
              <a:rPr lang="en-US" sz="2400" dirty="0" smtClean="0"/>
              <a:t> her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Le </a:t>
            </a:r>
            <a:r>
              <a:rPr lang="en-US" sz="2800" dirty="0" smtClean="0">
                <a:solidFill>
                  <a:srgbClr val="0070C0"/>
                </a:solidFill>
              </a:rPr>
              <a:t>gusto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yo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5" name="Down Arrow 4"/>
          <p:cNvSpPr/>
          <p:nvPr/>
        </p:nvSpPr>
        <p:spPr>
          <a:xfrm>
            <a:off x="51054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267200" y="35814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She likes me = </a:t>
            </a:r>
            <a:r>
              <a:rPr lang="en-US" sz="2400" dirty="0" smtClean="0">
                <a:solidFill>
                  <a:srgbClr val="FF0000"/>
                </a:solidFill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please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her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Le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gusto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yo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Down Arrow 5"/>
          <p:cNvSpPr/>
          <p:nvPr/>
        </p:nvSpPr>
        <p:spPr>
          <a:xfrm>
            <a:off x="57912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3657600" y="35814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</a:t>
            </a:r>
            <a:r>
              <a:rPr lang="en-US" sz="2400" dirty="0" smtClean="0"/>
              <a:t>her (as a friend) = </a:t>
            </a:r>
            <a:r>
              <a:rPr lang="en-US" sz="2400" dirty="0" smtClean="0">
                <a:solidFill>
                  <a:schemeClr val="bg1"/>
                </a:solidFill>
              </a:rPr>
              <a:t>she falls on me well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cae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bien</a:t>
            </a:r>
            <a:r>
              <a:rPr lang="en-US" sz="2800" dirty="0" smtClean="0">
                <a:solidFill>
                  <a:schemeClr val="bg1"/>
                </a:solidFill>
              </a:rPr>
              <a:t> (</a:t>
            </a:r>
            <a:r>
              <a:rPr lang="en-US" sz="2800" dirty="0" err="1" smtClean="0">
                <a:solidFill>
                  <a:schemeClr val="bg1"/>
                </a:solidFill>
              </a:rPr>
              <a:t>ella</a:t>
            </a:r>
            <a:r>
              <a:rPr lang="en-US" sz="2800" dirty="0" smtClean="0">
                <a:solidFill>
                  <a:schemeClr val="bg1"/>
                </a:solidFill>
              </a:rPr>
              <a:t>).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But, if you get the </a:t>
            </a:r>
            <a:r>
              <a:rPr lang="en-US" i="1" dirty="0" smtClean="0"/>
              <a:t>first step </a:t>
            </a:r>
            <a:r>
              <a:rPr lang="en-US" dirty="0" smtClean="0"/>
              <a:t>right with </a:t>
            </a:r>
            <a:r>
              <a:rPr lang="en-US" i="1" dirty="0" err="1" smtClean="0"/>
              <a:t>gustar</a:t>
            </a:r>
            <a:r>
              <a:rPr lang="en-US" i="1" dirty="0" smtClean="0"/>
              <a:t>, </a:t>
            </a:r>
            <a:r>
              <a:rPr lang="en-US" dirty="0" smtClean="0"/>
              <a:t>you can use it to become good at </a:t>
            </a:r>
            <a:r>
              <a:rPr lang="en-US" i="1" dirty="0" smtClean="0"/>
              <a:t>all </a:t>
            </a:r>
            <a:r>
              <a:rPr lang="en-US" dirty="0" smtClean="0"/>
              <a:t>backward verbs!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her (as a friend) = she falls on me well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cae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bien</a:t>
            </a:r>
            <a:r>
              <a:rPr lang="en-US" sz="2800" dirty="0" smtClean="0">
                <a:solidFill>
                  <a:schemeClr val="bg1"/>
                </a:solidFill>
              </a:rPr>
              <a:t> (</a:t>
            </a:r>
            <a:r>
              <a:rPr lang="en-US" sz="2800" dirty="0" err="1" smtClean="0">
                <a:solidFill>
                  <a:schemeClr val="bg1"/>
                </a:solidFill>
              </a:rPr>
              <a:t>ella</a:t>
            </a:r>
            <a:r>
              <a:rPr lang="en-US" sz="2800" dirty="0" smtClean="0">
                <a:solidFill>
                  <a:schemeClr val="bg1"/>
                </a:solidFill>
              </a:rPr>
              <a:t>).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her (as a friend) = </a:t>
            </a:r>
            <a:r>
              <a:rPr lang="en-US" sz="2400" dirty="0" smtClean="0">
                <a:solidFill>
                  <a:srgbClr val="FF0000"/>
                </a:solidFill>
              </a:rPr>
              <a:t>she</a:t>
            </a:r>
            <a:r>
              <a:rPr lang="en-US" sz="2400" dirty="0" smtClean="0"/>
              <a:t> falls on me well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cae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bien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ella</a:t>
            </a:r>
            <a:r>
              <a:rPr lang="en-US" sz="2800" dirty="0" smtClean="0">
                <a:solidFill>
                  <a:srgbClr val="FF0000"/>
                </a:solidFill>
              </a:rPr>
              <a:t>).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8768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334000" y="35814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her (as a friend) = </a:t>
            </a:r>
            <a:r>
              <a:rPr lang="en-US" sz="2400" dirty="0" smtClean="0">
                <a:solidFill>
                  <a:srgbClr val="FF0000"/>
                </a:solidFill>
              </a:rPr>
              <a:t>she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falls</a:t>
            </a:r>
            <a:r>
              <a:rPr lang="en-US" sz="2400" dirty="0" smtClean="0"/>
              <a:t> on me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well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cae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bg1">
                    <a:lumMod val="75000"/>
                  </a:schemeClr>
                </a:solidFill>
              </a:rPr>
              <a:t>bien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ella</a:t>
            </a:r>
            <a:r>
              <a:rPr lang="en-US" sz="2800" dirty="0" smtClean="0">
                <a:solidFill>
                  <a:srgbClr val="FF0000"/>
                </a:solidFill>
              </a:rPr>
              <a:t>).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3340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3962400" y="35814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her (as a friend) = </a:t>
            </a:r>
            <a:r>
              <a:rPr lang="en-US" sz="2400" dirty="0" smtClean="0">
                <a:solidFill>
                  <a:srgbClr val="FF0000"/>
                </a:solidFill>
              </a:rPr>
              <a:t>she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falls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on me </a:t>
            </a:r>
            <a:r>
              <a:rPr lang="en-US" sz="2400" dirty="0" smtClean="0"/>
              <a:t>well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Me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cae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bg1">
                    <a:lumMod val="75000"/>
                  </a:schemeClr>
                </a:solidFill>
              </a:rPr>
              <a:t>bien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</a:rPr>
              <a:t>ella</a:t>
            </a:r>
            <a:r>
              <a:rPr lang="en-US" sz="2800" dirty="0" smtClean="0">
                <a:solidFill>
                  <a:srgbClr val="FF0000"/>
                </a:solidFill>
              </a:rPr>
              <a:t>).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60198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3352800" y="35052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</a:t>
            </a:r>
            <a:r>
              <a:rPr lang="en-US" sz="2400" dirty="0" smtClean="0">
                <a:solidFill>
                  <a:schemeClr val="bg1"/>
                </a:solidFill>
              </a:rPr>
              <a:t>the cheese pleases me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el </a:t>
            </a:r>
            <a:r>
              <a:rPr lang="en-US" sz="2800" dirty="0" err="1" smtClean="0">
                <a:solidFill>
                  <a:schemeClr val="bg1"/>
                </a:solidFill>
              </a:rPr>
              <a:t>queso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the cheese pleases me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el </a:t>
            </a:r>
            <a:r>
              <a:rPr lang="en-US" sz="2800" dirty="0" err="1" smtClean="0">
                <a:solidFill>
                  <a:schemeClr val="bg1"/>
                </a:solidFill>
              </a:rPr>
              <a:t>queso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</a:t>
            </a:r>
            <a:r>
              <a:rPr lang="en-US" sz="2400" dirty="0" smtClean="0">
                <a:solidFill>
                  <a:srgbClr val="FF0000"/>
                </a:solidFill>
              </a:rPr>
              <a:t>the cheese </a:t>
            </a:r>
            <a:r>
              <a:rPr lang="en-US" sz="2400" dirty="0" smtClean="0"/>
              <a:t>pleases me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bg1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el </a:t>
            </a:r>
            <a:r>
              <a:rPr lang="en-US" sz="2800" dirty="0" err="1" smtClean="0">
                <a:solidFill>
                  <a:srgbClr val="FF0000"/>
                </a:solidFill>
              </a:rPr>
              <a:t>queso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Down Arrow 4"/>
          <p:cNvSpPr/>
          <p:nvPr/>
        </p:nvSpPr>
        <p:spPr>
          <a:xfrm>
            <a:off x="50292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181600" y="35814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</a:t>
            </a:r>
            <a:r>
              <a:rPr lang="en-US" sz="2400" dirty="0" smtClean="0">
                <a:solidFill>
                  <a:srgbClr val="FF0000"/>
                </a:solidFill>
              </a:rPr>
              <a:t>the cheese </a:t>
            </a:r>
            <a:r>
              <a:rPr lang="en-US" sz="2400" dirty="0" smtClean="0">
                <a:solidFill>
                  <a:schemeClr val="tx2"/>
                </a:solidFill>
              </a:rPr>
              <a:t>pleases</a:t>
            </a:r>
            <a:r>
              <a:rPr lang="en-US" sz="2400" dirty="0" smtClean="0"/>
              <a:t> me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Me </a:t>
            </a:r>
            <a:r>
              <a:rPr lang="en-US" sz="2800" dirty="0" err="1" smtClean="0">
                <a:solidFill>
                  <a:schemeClr val="tx2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el </a:t>
            </a:r>
            <a:r>
              <a:rPr lang="en-US" sz="2800" dirty="0" err="1" smtClean="0">
                <a:solidFill>
                  <a:srgbClr val="FF0000"/>
                </a:solidFill>
              </a:rPr>
              <a:t>queso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Down Arrow 4"/>
          <p:cNvSpPr/>
          <p:nvPr/>
        </p:nvSpPr>
        <p:spPr>
          <a:xfrm>
            <a:off x="60198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038600" y="35052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 know the subject and the verb ending…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Remember, these are called “backward” verbs.</a:t>
            </a:r>
          </a:p>
          <a:p>
            <a:r>
              <a:rPr lang="en-US" dirty="0" smtClean="0"/>
              <a:t>You have to think right-to-left.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5791200" cy="892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 like the cheese = </a:t>
            </a:r>
            <a:r>
              <a:rPr lang="en-US" sz="2400" dirty="0" smtClean="0">
                <a:solidFill>
                  <a:srgbClr val="FF0000"/>
                </a:solidFill>
              </a:rPr>
              <a:t>the cheese </a:t>
            </a:r>
            <a:r>
              <a:rPr lang="en-US" sz="2400" dirty="0" smtClean="0">
                <a:solidFill>
                  <a:schemeClr val="tx2"/>
                </a:solidFill>
              </a:rPr>
              <a:t>pleases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me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Me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gusta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el </a:t>
            </a:r>
            <a:r>
              <a:rPr lang="en-US" sz="2800" dirty="0" err="1" smtClean="0">
                <a:solidFill>
                  <a:srgbClr val="FF0000"/>
                </a:solidFill>
              </a:rPr>
              <a:t>queso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6" name="Down Arrow 5"/>
          <p:cNvSpPr/>
          <p:nvPr/>
        </p:nvSpPr>
        <p:spPr>
          <a:xfrm>
            <a:off x="6705600" y="30480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3352800" y="3505200"/>
            <a:ext cx="1016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can’t translate something that doesn’t exist.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can’t translate something that doesn’t exist.</a:t>
            </a:r>
          </a:p>
          <a:p>
            <a:r>
              <a:rPr lang="en-US" dirty="0" smtClean="0"/>
              <a:t>You </a:t>
            </a:r>
            <a:r>
              <a:rPr lang="en-US" dirty="0" smtClean="0"/>
              <a:t>have to figure out how the same idea is expressed in </a:t>
            </a:r>
            <a:r>
              <a:rPr lang="en-US" i="1" dirty="0" smtClean="0"/>
              <a:t>Spanish!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</a:t>
            </a:r>
            <a:r>
              <a:rPr lang="en-US" i="1" dirty="0" smtClean="0"/>
              <a:t>liking</a:t>
            </a:r>
            <a:r>
              <a:rPr lang="en-US" dirty="0" smtClean="0"/>
              <a:t> doesn’t exist in Spanish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say “I like the cheese”, we first need to figure out how that would be expressed in Spanish, since </a:t>
            </a:r>
            <a:r>
              <a:rPr lang="en-US" i="1" dirty="0" smtClean="0"/>
              <a:t>liking </a:t>
            </a:r>
            <a:r>
              <a:rPr lang="en-US" dirty="0" smtClean="0"/>
              <a:t>doesn’t exist.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1816</Words>
  <Application>Microsoft Office PowerPoint</Application>
  <PresentationFormat>On-screen Show (4:3)</PresentationFormat>
  <Paragraphs>227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I like the cheese.</vt:lpstr>
      <vt:lpstr>  Problem: liking doesn’t exist in Spanish    </vt:lpstr>
      <vt:lpstr>  Problem: liking doesn’t exist in Spanish  There is no verb that means “to like”.    </vt:lpstr>
      <vt:lpstr>  Problem: liking doesn’t exist in Spanish  There is no verb that means “to like”.  As long as you pretend that gustar means to like, you’ll be bad at backward verbs!  </vt:lpstr>
      <vt:lpstr>  But, if you get the first step right with gustar, you can use it to become good at all backward verbs!  </vt:lpstr>
      <vt:lpstr>Problem: liking doesn’t exist in Spanish</vt:lpstr>
      <vt:lpstr>Problem: liking doesn’t exist in Spanish</vt:lpstr>
      <vt:lpstr>Problem: liking doesn’t exist in Spanish</vt:lpstr>
      <vt:lpstr>Problem: liking doesn’t exist in Spanish</vt:lpstr>
      <vt:lpstr>Problem: liking doesn’t exist in Spanish</vt:lpstr>
      <vt:lpstr>Problem: liking doesn’t exist in Spanish</vt:lpstr>
      <vt:lpstr>Problem: liking doesn’t exist in Spanish</vt:lpstr>
      <vt:lpstr>Step One is the key…</vt:lpstr>
      <vt:lpstr>Step One is the key…</vt:lpstr>
      <vt:lpstr>Step One is the key…</vt:lpstr>
      <vt:lpstr>Step One is the key…</vt:lpstr>
      <vt:lpstr>Step One is the key…</vt:lpstr>
      <vt:lpstr>Step One is the key…</vt:lpstr>
      <vt:lpstr>Step One is the key…</vt:lpstr>
      <vt:lpstr>Step One is the key…</vt:lpstr>
      <vt:lpstr>Step One is the key…</vt:lpstr>
      <vt:lpstr>Step One is the key…</vt:lpstr>
      <vt:lpstr>Step One is the key…</vt:lpstr>
      <vt:lpstr>Get step one wrong, and you’re doomed, before you even start thinking about Spanish!</vt:lpstr>
      <vt:lpstr>So what’s step two?</vt:lpstr>
      <vt:lpstr>So what’s step two?</vt:lpstr>
      <vt:lpstr>So what’s step two?</vt:lpstr>
      <vt:lpstr>So what’s step two?</vt:lpstr>
      <vt:lpstr>So what’s step two?</vt:lpstr>
      <vt:lpstr>So what’s step two?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  <vt:lpstr>After you know the subject and the verb ending…</vt:lpstr>
    </vt:vector>
  </TitlesOfParts>
  <Company>Carmel Clay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like the cheese.</dc:title>
  <dc:creator>Todd Hawkins</dc:creator>
  <cp:lastModifiedBy>Todd Hawkins</cp:lastModifiedBy>
  <cp:revision>11</cp:revision>
  <dcterms:created xsi:type="dcterms:W3CDTF">2012-04-17T19:24:17Z</dcterms:created>
  <dcterms:modified xsi:type="dcterms:W3CDTF">2012-04-18T11:49:12Z</dcterms:modified>
</cp:coreProperties>
</file>