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63" r:id="rId2"/>
    <p:sldId id="260" r:id="rId3"/>
    <p:sldId id="264" r:id="rId4"/>
    <p:sldId id="265" r:id="rId5"/>
    <p:sldId id="261" r:id="rId6"/>
    <p:sldId id="271" r:id="rId7"/>
    <p:sldId id="262" r:id="rId8"/>
    <p:sldId id="266" r:id="rId9"/>
    <p:sldId id="268" r:id="rId10"/>
    <p:sldId id="267" r:id="rId11"/>
    <p:sldId id="272" r:id="rId12"/>
    <p:sldId id="273" r:id="rId13"/>
    <p:sldId id="275" r:id="rId14"/>
    <p:sldId id="269" r:id="rId15"/>
    <p:sldId id="280" r:id="rId16"/>
    <p:sldId id="274" r:id="rId17"/>
    <p:sldId id="279" r:id="rId18"/>
    <p:sldId id="281" r:id="rId19"/>
    <p:sldId id="285" r:id="rId20"/>
    <p:sldId id="286" r:id="rId21"/>
    <p:sldId id="270" r:id="rId22"/>
    <p:sldId id="282" r:id="rId23"/>
    <p:sldId id="283" r:id="rId24"/>
    <p:sldId id="284" r:id="rId25"/>
    <p:sldId id="277" r:id="rId26"/>
    <p:sldId id="278" r:id="rId27"/>
    <p:sldId id="276" r:id="rId2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00" autoAdjust="0"/>
    <p:restoredTop sz="94660"/>
  </p:normalViewPr>
  <p:slideViewPr>
    <p:cSldViewPr snapToGrid="0">
      <p:cViewPr varScale="1">
        <p:scale>
          <a:sx n="77" d="100"/>
          <a:sy n="77" d="100"/>
        </p:scale>
        <p:origin x="84" y="53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8A7137-7124-4F1F-B5CC-927EFF000438}" type="datetimeFigureOut">
              <a:rPr lang="en-US" smtClean="0"/>
              <a:t>1/23/2015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B735B2-AA3B-44C9-8D20-CAC194E456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19890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8A7137-7124-4F1F-B5CC-927EFF000438}" type="datetimeFigureOut">
              <a:rPr lang="en-US" smtClean="0"/>
              <a:t>1/23/2015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B735B2-AA3B-44C9-8D20-CAC194E456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93982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8A7137-7124-4F1F-B5CC-927EFF000438}" type="datetimeFigureOut">
              <a:rPr lang="en-US" smtClean="0"/>
              <a:t>1/23/2015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B735B2-AA3B-44C9-8D20-CAC194E456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9603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8A7137-7124-4F1F-B5CC-927EFF000438}" type="datetimeFigureOut">
              <a:rPr lang="en-US" smtClean="0"/>
              <a:t>1/23/2015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B735B2-AA3B-44C9-8D20-CAC194E456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53067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8A7137-7124-4F1F-B5CC-927EFF000438}" type="datetimeFigureOut">
              <a:rPr lang="en-US" smtClean="0"/>
              <a:t>1/23/2015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B735B2-AA3B-44C9-8D20-CAC194E456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17868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8A7137-7124-4F1F-B5CC-927EFF000438}" type="datetimeFigureOut">
              <a:rPr lang="en-US" smtClean="0"/>
              <a:t>1/23/2015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B735B2-AA3B-44C9-8D20-CAC194E456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91767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8A7137-7124-4F1F-B5CC-927EFF000438}" type="datetimeFigureOut">
              <a:rPr lang="en-US" smtClean="0"/>
              <a:t>1/23/2015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B735B2-AA3B-44C9-8D20-CAC194E456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13978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8A7137-7124-4F1F-B5CC-927EFF000438}" type="datetimeFigureOut">
              <a:rPr lang="en-US" smtClean="0"/>
              <a:t>1/23/2015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B735B2-AA3B-44C9-8D20-CAC194E456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49925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8A7137-7124-4F1F-B5CC-927EFF000438}" type="datetimeFigureOut">
              <a:rPr lang="en-US" smtClean="0"/>
              <a:t>1/23/2015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B735B2-AA3B-44C9-8D20-CAC194E456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54967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8A7137-7124-4F1F-B5CC-927EFF000438}" type="datetimeFigureOut">
              <a:rPr lang="en-US" smtClean="0"/>
              <a:t>1/23/2015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B735B2-AA3B-44C9-8D20-CAC194E456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68760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8A7137-7124-4F1F-B5CC-927EFF000438}" type="datetimeFigureOut">
              <a:rPr lang="en-US" smtClean="0"/>
              <a:t>1/23/2015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B735B2-AA3B-44C9-8D20-CAC194E456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92961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78A7137-7124-4F1F-B5CC-927EFF000438}" type="datetimeFigureOut">
              <a:rPr lang="en-US" smtClean="0"/>
              <a:t>1/23/2015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B735B2-AA3B-44C9-8D20-CAC194E456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88027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feature-player_detailpage&amp;v=FtBSLpfVsVo" TargetMode="External"/><Relationship Id="rId2" Type="http://schemas.openxmlformats.org/officeDocument/2006/relationships/hyperlink" Target="https://www.youtube.com/watch?v=k93bxWc2flM&amp;feature=player_detailpage" TargetMode="External"/><Relationship Id="rId1" Type="http://schemas.openxmlformats.org/officeDocument/2006/relationships/slideLayout" Target="../slideLayouts/slideLayout7.xml"/><Relationship Id="rId5" Type="http://schemas.openxmlformats.org/officeDocument/2006/relationships/hyperlink" Target="https://www.youtube.com/watch?v=4vOdoSrx598&amp;feature=channel&amp;list=UL" TargetMode="External"/><Relationship Id="rId4" Type="http://schemas.openxmlformats.org/officeDocument/2006/relationships/hyperlink" Target="https://www.youtube.com/watch?v=oo-WKEY_l7Q" TargetMode="Externa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LHtJNeiksU8" TargetMode="Externa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oogle.com/culturalinstitute/asset-viewer/american-gothic/5QEPm0jCc183Aw?hl=en&amp;projectId=art-project" TargetMode="External"/><Relationship Id="rId2" Type="http://schemas.openxmlformats.org/officeDocument/2006/relationships/hyperlink" Target="https://www.google.com/culturalinstitute/asset-viewer/nighthawks/6AEKkO_F-9wicw?utm_source=google&amp;utm_medium=kp&amp;hl=en&amp;projectId=art-project" TargetMode="External"/><Relationship Id="rId1" Type="http://schemas.openxmlformats.org/officeDocument/2006/relationships/slideLayout" Target="../slideLayouts/slideLayout7.xml"/><Relationship Id="rId4" Type="http://schemas.openxmlformats.org/officeDocument/2006/relationships/hyperlink" Target="https://www.google.com/culturalinstitute/asset-viewer/snap-the-whip-from-harper-s-weekly-september-20-1873-pp-245-25/pAEou6ztPFK-Hg?hl=en&amp;projectId=art-project" TargetMode="Externa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hyperlink" Target="http://www.carmelartsanddesign.com/publicart/publicart.html" TargetMode="Externa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Global_Themes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1552" y="-680986"/>
            <a:ext cx="9255552" cy="69229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71384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614" y="514350"/>
            <a:ext cx="8936692" cy="441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84823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uploads6.wikiart.org/images/joaquin-sorolla/on-the-beach-at-valencia-191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5819" y="437044"/>
            <a:ext cx="8555421" cy="57062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211565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72966" y="578069"/>
            <a:ext cx="6385034" cy="564616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s-419" sz="3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¿Qué </a:t>
            </a:r>
            <a:r>
              <a:rPr lang="es-419" sz="32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aprendieron Uds. </a:t>
            </a:r>
            <a:r>
              <a:rPr lang="es-419" sz="3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sobre la vida y la educación artística de los artistas?</a:t>
            </a:r>
            <a:endParaRPr lang="en-US" sz="3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s-419" sz="3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¿Cómo son sus obras? Describan dos o tres, y compartan sus reacciones personales.</a:t>
            </a:r>
            <a:endParaRPr lang="en-US" sz="3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s-419" sz="3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¿Qué </a:t>
            </a:r>
            <a:r>
              <a:rPr lang="es-419" sz="32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suele representar </a:t>
            </a:r>
            <a:r>
              <a:rPr lang="es-419" sz="3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este artista en sus obras?</a:t>
            </a:r>
            <a:endParaRPr lang="en-US" sz="3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s-419" sz="3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¿Qué lo ha motivado a pintar? ¿Para quién y por qué ha creado su arte?</a:t>
            </a:r>
            <a:endParaRPr lang="en-US" sz="3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668548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264806" y="638828"/>
            <a:ext cx="6444964" cy="32537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s-419" sz="4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Preparen un diagrama de </a:t>
            </a:r>
            <a:r>
              <a:rPr lang="es-419" sz="4800" dirty="0" err="1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Venn</a:t>
            </a:r>
            <a:r>
              <a:rPr lang="es-419" sz="48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s-419" sz="4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anotando las semejanzas y diferencias entre los dos artistas.</a:t>
            </a:r>
            <a:endParaRPr lang="en-US" sz="4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004859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842484" y="6004356"/>
            <a:ext cx="3703386" cy="53290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s-419" sz="2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Joaquín Sorolla y Batista</a:t>
            </a:r>
            <a:endParaRPr lang="en-US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868988" y="208096"/>
            <a:ext cx="3049260" cy="5329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s-419" sz="2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La fiesta del Pan</a:t>
            </a:r>
            <a:endParaRPr lang="en-US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14325" y="808661"/>
            <a:ext cx="9143999" cy="491947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229662" y="6352593"/>
            <a:ext cx="66000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https</a:t>
            </a:r>
            <a:r>
              <a:rPr lang="en-US" dirty="0"/>
              <a:t>://www.flickr.com/photos/avilas/5050837488/in/photostream/</a:t>
            </a:r>
          </a:p>
        </p:txBody>
      </p:sp>
    </p:spTree>
    <p:extLst>
      <p:ext uri="{BB962C8B-B14F-4D97-AF65-F5344CB8AC3E}">
        <p14:creationId xmlns:p14="http://schemas.microsoft.com/office/powerpoint/2010/main" val="16174657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73736"/>
            <a:ext cx="9144000" cy="65105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53597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9764" y="307812"/>
            <a:ext cx="8200696" cy="54671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07970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286000" y="1166843"/>
            <a:ext cx="4572000" cy="452431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Consolas" panose="020B0609020204030204" pitchFamily="49" charset="0"/>
              </a:rPr>
              <a:t> </a:t>
            </a:r>
          </a:p>
          <a:p>
            <a:r>
              <a:rPr lang="en-US" dirty="0" err="1">
                <a:latin typeface="Calibri" panose="020F0502020204030204" pitchFamily="34" charset="0"/>
                <a:ea typeface="Calibri" panose="020F0502020204030204" pitchFamily="34" charset="0"/>
                <a:cs typeface="Consolas" panose="020B0609020204030204" pitchFamily="49" charset="0"/>
              </a:rPr>
              <a:t>Tunicas</a:t>
            </a:r>
            <a:endParaRPr lang="en-US" dirty="0">
              <a:latin typeface="Calibri" panose="020F0502020204030204" pitchFamily="34" charset="0"/>
              <a:ea typeface="Calibri" panose="020F0502020204030204" pitchFamily="34" charset="0"/>
              <a:cs typeface="Consolas" panose="020B0609020204030204" pitchFamily="49" charset="0"/>
            </a:endParaRPr>
          </a:p>
          <a:p>
            <a:r>
              <a:rPr lang="en-US" u="sng" dirty="0">
                <a:solidFill>
                  <a:srgbClr val="0563C1"/>
                </a:solidFill>
                <a:latin typeface="Calibri" panose="020F0502020204030204" pitchFamily="34" charset="0"/>
                <a:ea typeface="Calibri" panose="020F0502020204030204" pitchFamily="34" charset="0"/>
                <a:cs typeface="Consolas" panose="020B0609020204030204" pitchFamily="49" charset="0"/>
                <a:hlinkClick r:id="rId2"/>
              </a:rPr>
              <a:t>https://www.youtube.com/watch?v=k93bxWc2flM&amp;feature=player_detailpage</a:t>
            </a:r>
            <a:endParaRPr lang="en-US" dirty="0">
              <a:latin typeface="Calibri" panose="020F0502020204030204" pitchFamily="34" charset="0"/>
              <a:ea typeface="Calibri" panose="020F0502020204030204" pitchFamily="34" charset="0"/>
              <a:cs typeface="Consolas" panose="020B0609020204030204" pitchFamily="49" charset="0"/>
            </a:endParaRPr>
          </a:p>
          <a:p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Consolas" panose="020B0609020204030204" pitchFamily="49" charset="0"/>
              </a:rPr>
              <a:t> </a:t>
            </a:r>
          </a:p>
          <a:p>
            <a:r>
              <a:rPr lang="en-US" dirty="0" err="1">
                <a:latin typeface="Calibri" panose="020F0502020204030204" pitchFamily="34" charset="0"/>
                <a:ea typeface="Calibri" panose="020F0502020204030204" pitchFamily="34" charset="0"/>
                <a:cs typeface="Consolas" panose="020B0609020204030204" pitchFamily="49" charset="0"/>
              </a:rPr>
              <a:t>Costalero</a:t>
            </a:r>
            <a:endParaRPr lang="en-US" dirty="0">
              <a:latin typeface="Calibri" panose="020F0502020204030204" pitchFamily="34" charset="0"/>
              <a:ea typeface="Calibri" panose="020F0502020204030204" pitchFamily="34" charset="0"/>
              <a:cs typeface="Consolas" panose="020B0609020204030204" pitchFamily="49" charset="0"/>
            </a:endParaRPr>
          </a:p>
          <a:p>
            <a:r>
              <a:rPr lang="en-US" u="sng" dirty="0">
                <a:solidFill>
                  <a:srgbClr val="0563C1"/>
                </a:solidFill>
                <a:latin typeface="Calibri" panose="020F0502020204030204" pitchFamily="34" charset="0"/>
                <a:ea typeface="Calibri" panose="020F0502020204030204" pitchFamily="34" charset="0"/>
                <a:cs typeface="Consolas" panose="020B0609020204030204" pitchFamily="49" charset="0"/>
                <a:hlinkClick r:id="rId3"/>
              </a:rPr>
              <a:t>https://www.youtube.com/watch?feature-player_detailpage&amp;v=FtBSLpfVsVo</a:t>
            </a:r>
            <a:endParaRPr lang="en-US" dirty="0">
              <a:latin typeface="Calibri" panose="020F0502020204030204" pitchFamily="34" charset="0"/>
              <a:ea typeface="Calibri" panose="020F0502020204030204" pitchFamily="34" charset="0"/>
              <a:cs typeface="Consolas" panose="020B0609020204030204" pitchFamily="49" charset="0"/>
            </a:endParaRPr>
          </a:p>
          <a:p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Consolas" panose="020B0609020204030204" pitchFamily="49" charset="0"/>
              </a:rPr>
              <a:t> </a:t>
            </a:r>
          </a:p>
          <a:p>
            <a:r>
              <a:rPr lang="en-US" dirty="0" err="1">
                <a:latin typeface="Calibri" panose="020F0502020204030204" pitchFamily="34" charset="0"/>
                <a:ea typeface="Calibri" panose="020F0502020204030204" pitchFamily="34" charset="0"/>
                <a:cs typeface="Consolas" panose="020B0609020204030204" pitchFamily="49" charset="0"/>
              </a:rPr>
              <a:t>Nazarenos</a:t>
            </a:r>
            <a:endParaRPr lang="en-US" dirty="0">
              <a:latin typeface="Calibri" panose="020F0502020204030204" pitchFamily="34" charset="0"/>
              <a:ea typeface="Calibri" panose="020F0502020204030204" pitchFamily="34" charset="0"/>
              <a:cs typeface="Consolas" panose="020B0609020204030204" pitchFamily="49" charset="0"/>
            </a:endParaRPr>
          </a:p>
          <a:p>
            <a:r>
              <a:rPr lang="en-US" u="sng" dirty="0">
                <a:solidFill>
                  <a:srgbClr val="0563C1"/>
                </a:solidFill>
                <a:latin typeface="Calibri" panose="020F0502020204030204" pitchFamily="34" charset="0"/>
                <a:ea typeface="Calibri" panose="020F0502020204030204" pitchFamily="34" charset="0"/>
                <a:cs typeface="Consolas" panose="020B0609020204030204" pitchFamily="49" charset="0"/>
                <a:hlinkClick r:id="rId4"/>
              </a:rPr>
              <a:t>https://www.youtube.com/watch?v=oo-WKEY_l7Q</a:t>
            </a:r>
            <a:endParaRPr lang="en-US" dirty="0">
              <a:latin typeface="Calibri" panose="020F0502020204030204" pitchFamily="34" charset="0"/>
              <a:ea typeface="Calibri" panose="020F0502020204030204" pitchFamily="34" charset="0"/>
              <a:cs typeface="Consolas" panose="020B0609020204030204" pitchFamily="49" charset="0"/>
            </a:endParaRPr>
          </a:p>
          <a:p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Consolas" panose="020B0609020204030204" pitchFamily="49" charset="0"/>
              </a:rPr>
              <a:t> </a:t>
            </a:r>
          </a:p>
          <a:p>
            <a:r>
              <a:rPr lang="en-US" dirty="0" err="1">
                <a:latin typeface="Calibri" panose="020F0502020204030204" pitchFamily="34" charset="0"/>
                <a:ea typeface="Calibri" panose="020F0502020204030204" pitchFamily="34" charset="0"/>
                <a:cs typeface="Consolas" panose="020B0609020204030204" pitchFamily="49" charset="0"/>
              </a:rPr>
              <a:t>Salida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Consolas" panose="020B0609020204030204" pitchFamily="49" charset="0"/>
              </a:rPr>
              <a:t> de la </a:t>
            </a:r>
            <a:r>
              <a:rPr lang="en-US" dirty="0" err="1">
                <a:latin typeface="Calibri" panose="020F0502020204030204" pitchFamily="34" charset="0"/>
                <a:ea typeface="Calibri" panose="020F0502020204030204" pitchFamily="34" charset="0"/>
                <a:cs typeface="Consolas" panose="020B0609020204030204" pitchFamily="49" charset="0"/>
              </a:rPr>
              <a:t>Borriquita</a:t>
            </a:r>
            <a:endParaRPr lang="en-US" dirty="0">
              <a:latin typeface="Calibri" panose="020F0502020204030204" pitchFamily="34" charset="0"/>
              <a:ea typeface="Calibri" panose="020F0502020204030204" pitchFamily="34" charset="0"/>
              <a:cs typeface="Consolas" panose="020B0609020204030204" pitchFamily="49" charset="0"/>
            </a:endParaRPr>
          </a:p>
          <a:p>
            <a:r>
              <a:rPr lang="en-US" u="sng" dirty="0">
                <a:solidFill>
                  <a:srgbClr val="0563C1"/>
                </a:solidFill>
                <a:latin typeface="Calibri" panose="020F0502020204030204" pitchFamily="34" charset="0"/>
                <a:ea typeface="Calibri" panose="020F0502020204030204" pitchFamily="34" charset="0"/>
                <a:cs typeface="Consolas" panose="020B0609020204030204" pitchFamily="49" charset="0"/>
                <a:hlinkClick r:id="rId5"/>
              </a:rPr>
              <a:t>https://www.youtube.com/watch?v=4vOdoSrx598&amp;feature=channel&amp;list=UL</a:t>
            </a:r>
            <a:endParaRPr lang="en-US" dirty="0">
              <a:effectLst/>
              <a:latin typeface="Calibri" panose="020F0502020204030204" pitchFamily="34" charset="0"/>
              <a:ea typeface="Calibri" panose="020F0502020204030204" pitchFamily="34" charset="0"/>
              <a:cs typeface="Consolas" panose="020B06090202040302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341349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farm4.staticflickr.com/3608/3500835717_e1de49c661_z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8987" y="-20788"/>
            <a:ext cx="6314728" cy="68787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433859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286000" y="3105835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/>
              <a:t>https://www.youtube.com/watch?v=m1DRtpwAVWY</a:t>
            </a:r>
          </a:p>
        </p:txBody>
      </p:sp>
    </p:spTree>
    <p:extLst>
      <p:ext uri="{BB962C8B-B14F-4D97-AF65-F5344CB8AC3E}">
        <p14:creationId xmlns:p14="http://schemas.microsoft.com/office/powerpoint/2010/main" val="19695966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49357" y="949219"/>
            <a:ext cx="7752521" cy="58376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s-419" sz="5400" b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El Arte Como Ventana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es-419" sz="5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s-419" sz="54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Las identidades </a:t>
            </a:r>
            <a:r>
              <a:rPr lang="es-419" sz="5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personales y públicas</a:t>
            </a:r>
            <a:endParaRPr lang="en-US" sz="5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es-419" sz="5400" dirty="0" smtClean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s-419" sz="54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La </a:t>
            </a:r>
            <a:r>
              <a:rPr lang="es-419" sz="5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belleza y la estética </a:t>
            </a:r>
            <a:endParaRPr lang="en-US" sz="5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783913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4694" y="0"/>
            <a:ext cx="6858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20710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7964557" cy="6077637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139179" y="6176636"/>
            <a:ext cx="5722657" cy="55335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s-419" sz="28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Tamalada, Carmen </a:t>
            </a:r>
            <a:r>
              <a:rPr lang="es-419" sz="2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Lomas </a:t>
            </a:r>
            <a:r>
              <a:rPr lang="es-419" sz="28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Garza, 1998</a:t>
            </a:r>
            <a:endParaRPr lang="en-US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69190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88515" y="375781"/>
            <a:ext cx="6369485" cy="62379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s-419" sz="24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Celebraciones en nuestra cultura:</a:t>
            </a:r>
            <a:endParaRPr lang="en-US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s-419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¿En cuáles celebraciones comemos de una manera especial?</a:t>
            </a:r>
            <a:endParaRPr lang="en-US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s-419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¿En cuál es la comida más especial?</a:t>
            </a:r>
            <a:endParaRPr lang="en-US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s-419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¿Qué se come?</a:t>
            </a:r>
            <a:endParaRPr lang="en-US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s-419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¿Dónde se prepara la comida?</a:t>
            </a:r>
            <a:endParaRPr lang="en-US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s-419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¿Toma mucho tiempo?</a:t>
            </a:r>
            <a:endParaRPr lang="en-US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s-419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¿Cómo se aprende a preparar esta comida?</a:t>
            </a:r>
            <a:endParaRPr lang="en-US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s-419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¿Quiénes participan en la preparación?</a:t>
            </a:r>
            <a:endParaRPr lang="en-US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s-419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¿Qué hace cada persona?</a:t>
            </a:r>
            <a:endParaRPr lang="en-US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s-419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¿Es sólo trabajo, o es divertido?</a:t>
            </a:r>
            <a:endParaRPr lang="en-US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s-419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¿Qué importancia o significado tiene la comida en la celebración?</a:t>
            </a:r>
            <a:endParaRPr lang="en-US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587890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57199" y="242561"/>
            <a:ext cx="8135655" cy="64808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3200" b="1" dirty="0" err="1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Tamalada</a:t>
            </a:r>
            <a:endParaRPr lang="en-US" sz="3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s-419" sz="3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¿Cuáles productos se reflejan en el cuadro?</a:t>
            </a:r>
            <a:endParaRPr lang="en-US" sz="3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s-419" sz="3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¿Por qué participan todos?</a:t>
            </a:r>
            <a:endParaRPr lang="en-US" sz="3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s-419" sz="3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¿Qué importancia tiene para la comunidad la participación de todos en la preparación de la comida?</a:t>
            </a:r>
            <a:endParaRPr lang="en-US" sz="3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s-419" sz="3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¿Cuál es el tono de este cuadro?</a:t>
            </a:r>
            <a:endParaRPr lang="en-US" sz="3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s-419" sz="3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¿Qué podemos inferir sobre las perspectivas de Lomas Garza al observar esta pintura?</a:t>
            </a:r>
            <a:endParaRPr lang="en-US" sz="3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s-419" sz="3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¿Hay relación entre el cuadro de la última cena y la actividad de la familia?</a:t>
            </a:r>
            <a:endParaRPr lang="en-US" sz="3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779264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26093" y="901874"/>
            <a:ext cx="8242126" cy="34591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s-419" sz="3200" b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En General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s-419" sz="32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¿</a:t>
            </a:r>
            <a:r>
              <a:rPr lang="es-419" sz="3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Cómo se expresan los distintos aspectos de la identidad en el arte?</a:t>
            </a:r>
            <a:endParaRPr lang="en-US" sz="3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s-419" sz="3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¿Cómo refleja el arte las tradiciones, costumbres, y perspectivas culturales de las personas?</a:t>
            </a:r>
            <a:endParaRPr lang="en-US" sz="3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825810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364" y="141498"/>
            <a:ext cx="8371057" cy="62593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44097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47296"/>
            <a:ext cx="8877711" cy="65664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01023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286000" y="3105835"/>
            <a:ext cx="4572000" cy="147732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 smtClean="0">
                <a:hlinkClick r:id="rId2"/>
              </a:rPr>
              <a:t>https</a:t>
            </a:r>
            <a:r>
              <a:rPr lang="en-US" dirty="0">
                <a:hlinkClick r:id="rId2"/>
              </a:rPr>
              <a:t>://</a:t>
            </a:r>
            <a:r>
              <a:rPr lang="en-US" dirty="0" smtClean="0">
                <a:hlinkClick r:id="rId2"/>
              </a:rPr>
              <a:t>www.youtube.com/watch?v=LHtJNeiksU8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/>
              <a:t>https://www.youtube.com/watch?v=EMsGvMx6tLs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286000" y="1979112"/>
            <a:ext cx="660001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Al temple, gouache, tempera</a:t>
            </a:r>
          </a:p>
          <a:p>
            <a:r>
              <a:rPr lang="en-US" dirty="0"/>
              <a:t>https://www.flickr.com/photos/avilas/5050837488/in/photostream/</a:t>
            </a:r>
          </a:p>
        </p:txBody>
      </p:sp>
    </p:spTree>
    <p:extLst>
      <p:ext uri="{BB962C8B-B14F-4D97-AF65-F5344CB8AC3E}">
        <p14:creationId xmlns:p14="http://schemas.microsoft.com/office/powerpoint/2010/main" val="2540432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708992" y="551508"/>
            <a:ext cx="8010938" cy="57948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s-419" sz="48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Preguntas Esenciales: </a:t>
            </a:r>
            <a:endParaRPr lang="en-US" sz="4800" b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s-419" sz="4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¿Cómo se expresan los distintos aspectos de la identidad personal en el arte?</a:t>
            </a:r>
            <a:endParaRPr lang="en-US" sz="4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s-419" sz="4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¿Cómo refleja el arte las tradiciones, costumbres, y perspectivas de una cultura?</a:t>
            </a:r>
            <a:endParaRPr lang="en-US" sz="4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523070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96347" y="662608"/>
            <a:ext cx="8030817" cy="59587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s-419" sz="4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¿Qué miras en el cuadro? Describe a las personas y la escena en detalle. ¿Qué sentimientos y emociones evoca el artista?</a:t>
            </a:r>
            <a:endParaRPr lang="en-US" sz="4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s-419" sz="4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¿Qué productos culturales hay en el cuadro? ¿Qué puedes inferir sobre las perspectivas del artista?</a:t>
            </a:r>
            <a:endParaRPr lang="en-US" sz="4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953506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286000" y="504674"/>
            <a:ext cx="4572000" cy="5848652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Nighthawks: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u="sng" dirty="0">
                <a:solidFill>
                  <a:srgbClr val="0563C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2"/>
              </a:rPr>
              <a:t>https://www.google.com/culturalinstitute/asset-viewer/nighthawks/6AEKkO_F-9wicw?utm_source=google&amp;utm_medium=kp&amp;hl=en&amp;projectId=art-project</a:t>
            </a:r>
            <a:endParaRPr lang="en-US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American Gothic	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u="sng" dirty="0">
                <a:solidFill>
                  <a:srgbClr val="0563C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3"/>
              </a:rPr>
              <a:t>https://www.google.com/culturalinstitute/asset-viewer/american-gothic/5QEPm0jCc183Aw?hl=en&amp;projectId=art-project</a:t>
            </a:r>
            <a:endParaRPr lang="en-US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Snap the Whip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u="sng" dirty="0">
                <a:solidFill>
                  <a:srgbClr val="0563C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4"/>
              </a:rPr>
              <a:t>https://www.google.com/culturalinstitute/asset-viewer/snap-the-whip-from-harper-s-weekly-september-20-1873-pp-245-25/pAEou6ztPFK-Hg?hl=en&amp;projectId=art-project</a:t>
            </a:r>
            <a:endParaRPr lang="en-US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937510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10" t="5147" r="11374" b="6492"/>
          <a:stretch/>
        </p:blipFill>
        <p:spPr>
          <a:xfrm rot="5400000">
            <a:off x="1106963" y="590132"/>
            <a:ext cx="6840620" cy="56023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22542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Kin Killin’ Kin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034" y="268045"/>
            <a:ext cx="8714954" cy="634478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3678751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752475" y="523875"/>
            <a:ext cx="7677150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419" sz="3600" dirty="0"/>
              <a:t>¿Qué </a:t>
            </a:r>
            <a:r>
              <a:rPr lang="es-419" sz="3600" b="1" dirty="0"/>
              <a:t>elementos o productos </a:t>
            </a:r>
            <a:r>
              <a:rPr lang="es-419" sz="3600" dirty="0"/>
              <a:t>de tu cultura y de </a:t>
            </a:r>
            <a:r>
              <a:rPr lang="es-419" sz="3600" b="1" dirty="0"/>
              <a:t>tu comunidad</a:t>
            </a:r>
            <a:r>
              <a:rPr lang="es-419" sz="3600" dirty="0"/>
              <a:t> reflejan tu identidad </a:t>
            </a:r>
            <a:r>
              <a:rPr lang="es-419" sz="3600" dirty="0" smtClean="0"/>
              <a:t>cultural?</a:t>
            </a:r>
          </a:p>
          <a:p>
            <a:endParaRPr lang="en-US" sz="1200" dirty="0"/>
          </a:p>
          <a:p>
            <a:r>
              <a:rPr lang="es-419" sz="3600" dirty="0"/>
              <a:t>Describe una </a:t>
            </a:r>
            <a:r>
              <a:rPr lang="es-419" sz="3600" b="1" dirty="0"/>
              <a:t>obra de arte </a:t>
            </a:r>
            <a:r>
              <a:rPr lang="es-419" sz="3600" dirty="0"/>
              <a:t>o un mural en </a:t>
            </a:r>
            <a:r>
              <a:rPr lang="es-419" sz="3600" b="1" dirty="0"/>
              <a:t>nuestra comunidad</a:t>
            </a:r>
            <a:r>
              <a:rPr lang="es-419" sz="3600" dirty="0"/>
              <a:t> que represente nuestra </a:t>
            </a:r>
            <a:r>
              <a:rPr lang="es-419" sz="3600"/>
              <a:t>identidad </a:t>
            </a:r>
            <a:r>
              <a:rPr lang="es-419" sz="3600" smtClean="0"/>
              <a:t>cultural. </a:t>
            </a:r>
            <a:endParaRPr lang="es-419" sz="3600" dirty="0" smtClean="0"/>
          </a:p>
          <a:p>
            <a:endParaRPr lang="en-US" sz="1200" dirty="0"/>
          </a:p>
          <a:p>
            <a:r>
              <a:rPr lang="es-419" sz="3600" dirty="0"/>
              <a:t>¿Por qué consideras que esta obra representa nuestra identidad?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37699352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238250" y="1209675"/>
            <a:ext cx="638175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hlinkClick r:id="rId2"/>
              </a:rPr>
              <a:t>http://</a:t>
            </a:r>
            <a:r>
              <a:rPr lang="en-US" dirty="0" smtClean="0">
                <a:hlinkClick r:id="rId2"/>
              </a:rPr>
              <a:t>www.carmelartsanddesign.com/publicart/publicart.html</a:t>
            </a:r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85801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1622</TotalTime>
  <Words>454</Words>
  <Application>Microsoft Office PowerPoint</Application>
  <PresentationFormat>On-screen Show (4:3)</PresentationFormat>
  <Paragraphs>72</Paragraphs>
  <Slides>27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33" baseType="lpstr">
      <vt:lpstr>Arial</vt:lpstr>
      <vt:lpstr>Calibri</vt:lpstr>
      <vt:lpstr>Calibri Light</vt:lpstr>
      <vt:lpstr>Consolas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Carmel Clay Schools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CHS</dc:creator>
  <cp:lastModifiedBy>CHS</cp:lastModifiedBy>
  <cp:revision>37</cp:revision>
  <dcterms:created xsi:type="dcterms:W3CDTF">2014-11-26T14:01:34Z</dcterms:created>
  <dcterms:modified xsi:type="dcterms:W3CDTF">2015-01-23T13:39:09Z</dcterms:modified>
</cp:coreProperties>
</file>