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2" r:id="rId9"/>
    <p:sldId id="273" r:id="rId10"/>
    <p:sldId id="274" r:id="rId11"/>
    <p:sldId id="275" r:id="rId12"/>
    <p:sldId id="264" r:id="rId13"/>
    <p:sldId id="265" r:id="rId14"/>
    <p:sldId id="276" r:id="rId15"/>
    <p:sldId id="280" r:id="rId16"/>
    <p:sldId id="277" r:id="rId17"/>
    <p:sldId id="278" r:id="rId18"/>
    <p:sldId id="279" r:id="rId19"/>
    <p:sldId id="281" r:id="rId20"/>
    <p:sldId id="282" r:id="rId21"/>
    <p:sldId id="266" r:id="rId22"/>
    <p:sldId id="267" r:id="rId23"/>
    <p:sldId id="268" r:id="rId24"/>
    <p:sldId id="269" r:id="rId25"/>
    <p:sldId id="270" r:id="rId26"/>
    <p:sldId id="27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14" autoAdjust="0"/>
  </p:normalViewPr>
  <p:slideViewPr>
    <p:cSldViewPr>
      <p:cViewPr varScale="1">
        <p:scale>
          <a:sx n="84" d="100"/>
          <a:sy n="84" d="100"/>
        </p:scale>
        <p:origin x="-90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88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564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474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5144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5810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847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9431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215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5274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955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8005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235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64710-4273-49BA-A32F-47796F5CF572}" type="datetimeFigureOut">
              <a:rPr lang="es-ES" smtClean="0"/>
              <a:t>23/01/2013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1246E-D846-49C4-86B8-547E189E7D5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693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i="1" dirty="0" smtClean="0"/>
              <a:t> </a:t>
            </a:r>
            <a:r>
              <a:rPr lang="en-US" dirty="0" smtClean="0"/>
              <a:t>Time Expression</a:t>
            </a:r>
            <a:endParaRPr lang="es-E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99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an “expression”, which means that it will not line-up word-for-word with English.</a:t>
            </a:r>
          </a:p>
          <a:p>
            <a:r>
              <a:rPr lang="en-US" dirty="0" smtClean="0"/>
              <a:t>The expression is used to talk about how long something has been going on, or how long ago something happened.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2029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230563"/>
          </a:xfrm>
        </p:spPr>
        <p:txBody>
          <a:bodyPr/>
          <a:lstStyle/>
          <a:p>
            <a:r>
              <a:rPr lang="en-US" dirty="0" smtClean="0"/>
              <a:t>We can translate this using a nonsensical “formula” that we memorize, or we can learn it by understanding what a Spanish-speaker is really saying.</a:t>
            </a:r>
          </a:p>
          <a:p>
            <a:r>
              <a:rPr lang="en-US" dirty="0" smtClean="0"/>
              <a:t>The formula is “</a:t>
            </a:r>
            <a:r>
              <a:rPr lang="en-US" dirty="0" err="1" smtClean="0"/>
              <a:t>hace</a:t>
            </a:r>
            <a:r>
              <a:rPr lang="en-US" dirty="0" smtClean="0"/>
              <a:t>” + amount of time + </a:t>
            </a:r>
            <a:r>
              <a:rPr lang="en-US" dirty="0" err="1" smtClean="0"/>
              <a:t>que</a:t>
            </a:r>
            <a:r>
              <a:rPr lang="en-US" dirty="0" smtClean="0"/>
              <a:t> + </a:t>
            </a:r>
            <a:r>
              <a:rPr lang="en-US" i="1" dirty="0" smtClean="0"/>
              <a:t>present tense </a:t>
            </a:r>
            <a:r>
              <a:rPr lang="en-US" dirty="0" smtClean="0"/>
              <a:t>verb…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I have played the guitar for three years.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3000" y="5325533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endParaRPr lang="en-US" sz="3200" i="1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057400" y="4724400"/>
            <a:ext cx="1600200" cy="6858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73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230563"/>
          </a:xfrm>
        </p:spPr>
        <p:txBody>
          <a:bodyPr/>
          <a:lstStyle/>
          <a:p>
            <a:r>
              <a:rPr lang="en-US" dirty="0" smtClean="0"/>
              <a:t>We can translate this using a nonsensical “formula” that we memorize, or we can learn it by understanding what a Spanish-speaker is really saying.</a:t>
            </a:r>
          </a:p>
          <a:p>
            <a:r>
              <a:rPr lang="en-US" dirty="0" smtClean="0"/>
              <a:t>The formula is “</a:t>
            </a:r>
            <a:r>
              <a:rPr lang="en-US" dirty="0" err="1" smtClean="0"/>
              <a:t>hace</a:t>
            </a:r>
            <a:r>
              <a:rPr lang="en-US" dirty="0" smtClean="0"/>
              <a:t>” + amount of time + </a:t>
            </a:r>
            <a:r>
              <a:rPr lang="en-US" dirty="0" err="1" smtClean="0"/>
              <a:t>que</a:t>
            </a:r>
            <a:r>
              <a:rPr lang="en-US" dirty="0" smtClean="0"/>
              <a:t> + </a:t>
            </a:r>
            <a:r>
              <a:rPr lang="en-US" i="1" dirty="0" smtClean="0"/>
              <a:t>present tense </a:t>
            </a:r>
            <a:r>
              <a:rPr lang="en-US" dirty="0" smtClean="0"/>
              <a:t>verb…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I have played the guitar for three years.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3000" y="5325533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endParaRPr lang="en-US" sz="3200" i="1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429000" y="4724400"/>
            <a:ext cx="1905000" cy="60113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43000" y="5334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endParaRPr lang="en-US" sz="3200" i="1" dirty="0" smtClean="0"/>
          </a:p>
        </p:txBody>
      </p:sp>
    </p:spTree>
    <p:extLst>
      <p:ext uri="{BB962C8B-B14F-4D97-AF65-F5344CB8AC3E}">
        <p14:creationId xmlns:p14="http://schemas.microsoft.com/office/powerpoint/2010/main" val="38865930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230563"/>
          </a:xfrm>
        </p:spPr>
        <p:txBody>
          <a:bodyPr/>
          <a:lstStyle/>
          <a:p>
            <a:r>
              <a:rPr lang="en-US" dirty="0" smtClean="0"/>
              <a:t>We can translate this using a nonsensical “formula” that we memorize, or we can learn it by understanding what a Spanish-speaker is really saying.</a:t>
            </a:r>
          </a:p>
          <a:p>
            <a:r>
              <a:rPr lang="en-US" dirty="0" smtClean="0"/>
              <a:t>The formula is “</a:t>
            </a:r>
            <a:r>
              <a:rPr lang="en-US" dirty="0" err="1" smtClean="0"/>
              <a:t>hace</a:t>
            </a:r>
            <a:r>
              <a:rPr lang="en-US" dirty="0" smtClean="0"/>
              <a:t>” + amount of time + </a:t>
            </a:r>
            <a:r>
              <a:rPr lang="en-US" dirty="0" err="1" smtClean="0"/>
              <a:t>que</a:t>
            </a:r>
            <a:r>
              <a:rPr lang="en-US" dirty="0" smtClean="0"/>
              <a:t> + </a:t>
            </a:r>
            <a:r>
              <a:rPr lang="en-US" i="1" dirty="0" smtClean="0"/>
              <a:t>present tense </a:t>
            </a:r>
            <a:r>
              <a:rPr lang="en-US" dirty="0" smtClean="0"/>
              <a:t>verb…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I have played the guitar for three years.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3000" y="5325533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endParaRPr lang="en-US" sz="3200" i="1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305300" y="4703233"/>
            <a:ext cx="3771900" cy="78316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43000" y="5334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endParaRPr lang="en-US" sz="3200" i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143000" y="5334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61589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230563"/>
          </a:xfrm>
        </p:spPr>
        <p:txBody>
          <a:bodyPr/>
          <a:lstStyle/>
          <a:p>
            <a:r>
              <a:rPr lang="en-US" dirty="0" smtClean="0"/>
              <a:t>We can translate this using a nonsensical “formula” that we memorize, or we can learn it by understanding what a Spanish-speaker is really saying.</a:t>
            </a:r>
          </a:p>
          <a:p>
            <a:r>
              <a:rPr lang="en-US" dirty="0" smtClean="0"/>
              <a:t>The formula is “</a:t>
            </a:r>
            <a:r>
              <a:rPr lang="en-US" dirty="0" err="1" smtClean="0"/>
              <a:t>hace</a:t>
            </a:r>
            <a:r>
              <a:rPr lang="en-US" dirty="0" smtClean="0"/>
              <a:t>” + amount of time + </a:t>
            </a:r>
            <a:r>
              <a:rPr lang="en-US" dirty="0" err="1" smtClean="0"/>
              <a:t>que</a:t>
            </a:r>
            <a:r>
              <a:rPr lang="en-US" dirty="0" smtClean="0"/>
              <a:t> + </a:t>
            </a:r>
            <a:r>
              <a:rPr lang="en-US" i="1" dirty="0" smtClean="0"/>
              <a:t>present tense </a:t>
            </a:r>
            <a:r>
              <a:rPr lang="en-US" dirty="0" smtClean="0"/>
              <a:t>verb…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I have played the guitar for three years.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3000" y="5325533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endParaRPr lang="en-US" sz="3200" i="1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429000" y="5181600"/>
            <a:ext cx="1257300" cy="3048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43000" y="5334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endParaRPr lang="en-US" sz="3200" i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143000" y="5334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43000" y="5334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toco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63285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We can translate this using a nonsensical “formula” that we memorize, or we can learn it by understanding what a Spanish-speaker is really saying:</a:t>
            </a:r>
          </a:p>
          <a:p>
            <a:r>
              <a:rPr lang="en-US" dirty="0" smtClean="0"/>
              <a:t>“It makes three years that I play the guitar.”</a:t>
            </a:r>
          </a:p>
          <a:p>
            <a:r>
              <a:rPr lang="en-US" dirty="0" smtClean="0"/>
              <a:t>If this makes sense to you (though it’s awkward), you should use it to help you.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toco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</p:spTree>
    <p:extLst>
      <p:ext uri="{BB962C8B-B14F-4D97-AF65-F5344CB8AC3E}">
        <p14:creationId xmlns:p14="http://schemas.microsoft.com/office/powerpoint/2010/main" val="364913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We can translate this using a nonsensical “formula” that we memorize, or we can learn it by understanding what a Spanish-speaker is really saying:</a:t>
            </a:r>
          </a:p>
          <a:p>
            <a:r>
              <a:rPr lang="en-US" dirty="0" smtClean="0"/>
              <a:t>“It makes </a:t>
            </a:r>
            <a:r>
              <a:rPr lang="en-US" dirty="0" smtClean="0">
                <a:solidFill>
                  <a:schemeClr val="bg1"/>
                </a:solidFill>
              </a:rPr>
              <a:t>three years that I play the guitar.”</a:t>
            </a:r>
          </a:p>
          <a:p>
            <a:r>
              <a:rPr lang="en-US" dirty="0" smtClean="0"/>
              <a:t>If this makes sense to you (though it’s awkward), you should use it to help you.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toco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447800" y="2032575"/>
            <a:ext cx="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226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We can translate this using a nonsensical “formula” that we memorize, or we can learn it by understanding what a Spanish-speaker is really saying:</a:t>
            </a:r>
          </a:p>
          <a:p>
            <a:r>
              <a:rPr lang="en-US" dirty="0" smtClean="0"/>
              <a:t>“It makes three years </a:t>
            </a:r>
            <a:r>
              <a:rPr lang="en-US" dirty="0" smtClean="0">
                <a:solidFill>
                  <a:schemeClr val="bg1"/>
                </a:solidFill>
              </a:rPr>
              <a:t>that I play the guitar.”</a:t>
            </a:r>
          </a:p>
          <a:p>
            <a:r>
              <a:rPr lang="en-US" dirty="0" smtClean="0"/>
              <a:t>If this makes sense to you (though it’s awkward), you should use it to help you.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toco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514600" y="2032575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447800" y="2032575"/>
            <a:ext cx="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009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We can translate this using a nonsensical “formula” that we memorize, or we can learn it by understanding what a Spanish-speaker is really saying:</a:t>
            </a:r>
          </a:p>
          <a:p>
            <a:r>
              <a:rPr lang="en-US" dirty="0" smtClean="0"/>
              <a:t>“It makes three years that </a:t>
            </a:r>
            <a:r>
              <a:rPr lang="en-US" dirty="0" smtClean="0">
                <a:solidFill>
                  <a:schemeClr val="bg1"/>
                </a:solidFill>
              </a:rPr>
              <a:t>I play the guitar.”</a:t>
            </a:r>
          </a:p>
          <a:p>
            <a:r>
              <a:rPr lang="en-US" dirty="0" smtClean="0"/>
              <a:t>If this makes sense to you (though it’s awkward), you should use it to help you.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toco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733800" y="1981200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514600" y="2032575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009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We can translate this using a nonsensical “formula” that we memorize, or we can learn it by understanding what a Spanish-speaker is really saying:</a:t>
            </a:r>
          </a:p>
          <a:p>
            <a:r>
              <a:rPr lang="en-US" dirty="0" smtClean="0"/>
              <a:t>“It makes three years that I play the guitar.”</a:t>
            </a:r>
          </a:p>
          <a:p>
            <a:r>
              <a:rPr lang="en-US" dirty="0" smtClean="0"/>
              <a:t>If this makes sense to you (though it’s awkward), you should use it to help you.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toco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648200" y="2032574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733800" y="1981200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009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translating these sentences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957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524000"/>
            <a:ext cx="78486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smtClean="0"/>
              <a:t>I have had these shoes for two weeks.</a:t>
            </a:r>
          </a:p>
          <a:p>
            <a:r>
              <a:rPr lang="en-US" sz="3200" dirty="0" smtClean="0"/>
              <a:t>(It makes two weeks that I have these shoes.)</a:t>
            </a:r>
          </a:p>
          <a:p>
            <a:r>
              <a:rPr lang="en-US" sz="3200" dirty="0" smtClean="0"/>
              <a:t>2. She has lived in Carmel for a year.</a:t>
            </a:r>
          </a:p>
          <a:p>
            <a:r>
              <a:rPr lang="en-US" sz="3200" dirty="0" smtClean="0"/>
              <a:t>3. We have been in Indiana for six months.</a:t>
            </a:r>
          </a:p>
          <a:p>
            <a:r>
              <a:rPr lang="en-US" sz="3200" dirty="0" smtClean="0"/>
              <a:t>4. You have studied Spanish for four years.</a:t>
            </a:r>
          </a:p>
          <a:p>
            <a:r>
              <a:rPr lang="en-US" sz="3200" dirty="0" smtClean="0"/>
              <a:t>5. I have been playing soccer for ten years.</a:t>
            </a:r>
          </a:p>
          <a:p>
            <a:pPr marL="342900" indent="-342900">
              <a:buAutoNum type="arabicPeriod"/>
            </a:pPr>
            <a:endParaRPr lang="en-US" sz="3200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040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957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524000"/>
            <a:ext cx="7848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err="1" smtClean="0"/>
              <a:t>Hace</a:t>
            </a:r>
            <a:r>
              <a:rPr lang="en-US" sz="3200" dirty="0" smtClean="0"/>
              <a:t> dos </a:t>
            </a:r>
            <a:r>
              <a:rPr lang="en-US" sz="3200" dirty="0" err="1" smtClean="0"/>
              <a:t>semanas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tengo</a:t>
            </a:r>
            <a:r>
              <a:rPr lang="en-US" sz="3200" dirty="0" smtClean="0"/>
              <a:t> </a:t>
            </a:r>
            <a:r>
              <a:rPr lang="en-US" sz="3200" dirty="0" err="1" smtClean="0"/>
              <a:t>estos</a:t>
            </a:r>
            <a:r>
              <a:rPr lang="en-US" sz="3200" dirty="0" smtClean="0"/>
              <a:t> </a:t>
            </a:r>
            <a:r>
              <a:rPr lang="en-US" sz="3200" dirty="0" err="1" smtClean="0"/>
              <a:t>zapatos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Hace</a:t>
            </a:r>
            <a:r>
              <a:rPr lang="en-US" sz="3200" dirty="0" smtClean="0"/>
              <a:t> un </a:t>
            </a:r>
            <a:r>
              <a:rPr lang="en-US" sz="3200" dirty="0" err="1" smtClean="0"/>
              <a:t>año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vive en Carmel.</a:t>
            </a:r>
            <a:endParaRPr lang="en-US" sz="3200" dirty="0"/>
          </a:p>
          <a:p>
            <a:r>
              <a:rPr lang="en-US" sz="3200" dirty="0" smtClean="0"/>
              <a:t>3. </a:t>
            </a:r>
            <a:r>
              <a:rPr lang="en-US" sz="3200" dirty="0" err="1" smtClean="0"/>
              <a:t>Hace</a:t>
            </a:r>
            <a:r>
              <a:rPr lang="en-US" sz="3200" dirty="0" smtClean="0"/>
              <a:t> </a:t>
            </a:r>
            <a:r>
              <a:rPr lang="en-US" sz="3200" dirty="0" err="1" smtClean="0"/>
              <a:t>seis</a:t>
            </a:r>
            <a:r>
              <a:rPr lang="en-US" sz="3200" dirty="0" smtClean="0"/>
              <a:t> </a:t>
            </a:r>
            <a:r>
              <a:rPr lang="en-US" sz="3200" dirty="0" err="1" smtClean="0"/>
              <a:t>meses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estamos</a:t>
            </a:r>
            <a:r>
              <a:rPr lang="en-US" sz="3200" dirty="0" smtClean="0"/>
              <a:t> en Indiana.</a:t>
            </a:r>
          </a:p>
          <a:p>
            <a:r>
              <a:rPr lang="en-US" sz="3200" dirty="0" smtClean="0"/>
              <a:t>4. </a:t>
            </a:r>
            <a:r>
              <a:rPr lang="en-US" sz="3200" dirty="0" err="1" smtClean="0"/>
              <a:t>Hace</a:t>
            </a:r>
            <a:r>
              <a:rPr lang="en-US" sz="3200" dirty="0" smtClean="0"/>
              <a:t> </a:t>
            </a:r>
            <a:r>
              <a:rPr lang="en-US" sz="3200" dirty="0" err="1" smtClean="0"/>
              <a:t>cuatro</a:t>
            </a:r>
            <a:r>
              <a:rPr lang="en-US" sz="3200" dirty="0" smtClean="0"/>
              <a:t> </a:t>
            </a:r>
            <a:r>
              <a:rPr lang="en-US" sz="3200" dirty="0" err="1" smtClean="0"/>
              <a:t>años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estudia</a:t>
            </a:r>
            <a:r>
              <a:rPr lang="en-US" sz="3200" dirty="0" smtClean="0"/>
              <a:t>(s) </a:t>
            </a:r>
            <a:r>
              <a:rPr lang="en-US" sz="3200" dirty="0" err="1" smtClean="0"/>
              <a:t>español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 smtClean="0"/>
              <a:t>5. </a:t>
            </a:r>
            <a:r>
              <a:rPr lang="en-US" sz="3200" dirty="0" err="1" smtClean="0"/>
              <a:t>Hace</a:t>
            </a:r>
            <a:r>
              <a:rPr lang="en-US" sz="3200" dirty="0" smtClean="0"/>
              <a:t> un </a:t>
            </a:r>
            <a:r>
              <a:rPr lang="en-US" sz="3200" dirty="0" err="1" smtClean="0"/>
              <a:t>año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juego</a:t>
            </a:r>
            <a:r>
              <a:rPr lang="en-US" sz="3200" dirty="0" smtClean="0"/>
              <a:t> (al) </a:t>
            </a:r>
            <a:r>
              <a:rPr lang="en-US" sz="3200" dirty="0" err="1" smtClean="0"/>
              <a:t>fútbol</a:t>
            </a:r>
            <a:r>
              <a:rPr lang="en-US" sz="3200" dirty="0" smtClean="0"/>
              <a:t>. 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5776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Hace</a:t>
            </a:r>
            <a:r>
              <a:rPr lang="en-US" i="1" dirty="0" smtClean="0"/>
              <a:t> </a:t>
            </a:r>
            <a:r>
              <a:rPr lang="en-US" dirty="0" smtClean="0"/>
              <a:t>expression in past: “ago”</a:t>
            </a:r>
            <a:endParaRPr lang="es-ES" i="1" dirty="0"/>
          </a:p>
        </p:txBody>
      </p:sp>
      <p:sp>
        <p:nvSpPr>
          <p:cNvPr id="7" name="TextBox 6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toqué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/>
          </a:bodyPr>
          <a:lstStyle/>
          <a:p>
            <a:r>
              <a:rPr lang="en-US" dirty="0" smtClean="0"/>
              <a:t>If you’re translating English-to-Spanish, it’s the word “ago” that makes you use the </a:t>
            </a:r>
            <a:r>
              <a:rPr lang="en-US" dirty="0" err="1" smtClean="0"/>
              <a:t>preterite</a:t>
            </a:r>
            <a:r>
              <a:rPr lang="en-US" dirty="0" smtClean="0"/>
              <a:t> tense verb. If you see </a:t>
            </a:r>
            <a:r>
              <a:rPr lang="en-US" dirty="0" err="1" smtClean="0"/>
              <a:t>preterite</a:t>
            </a:r>
            <a:r>
              <a:rPr lang="en-US" dirty="0"/>
              <a:t> </a:t>
            </a:r>
            <a:r>
              <a:rPr lang="en-US" dirty="0" smtClean="0"/>
              <a:t>in Spanish, use “ago” in your English sentence.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2475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Hace</a:t>
            </a:r>
            <a:r>
              <a:rPr lang="en-US" i="1" dirty="0" smtClean="0"/>
              <a:t> </a:t>
            </a:r>
            <a:r>
              <a:rPr lang="en-US" dirty="0" smtClean="0"/>
              <a:t>expression in past: “ago”</a:t>
            </a:r>
            <a:endParaRPr lang="es-E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If you’re translating English-to-Spanish, it’s the word “ago” that makes you use the </a:t>
            </a:r>
            <a:r>
              <a:rPr lang="en-US" dirty="0" err="1" smtClean="0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 tense verb. If you see </a:t>
            </a:r>
            <a:r>
              <a:rPr lang="en-US" dirty="0" err="1" smtClean="0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in Spanish, use “ago” in your English sentence.</a:t>
            </a:r>
          </a:p>
          <a:p>
            <a:r>
              <a:rPr lang="en-US" dirty="0" smtClean="0"/>
              <a:t>“It makes </a:t>
            </a:r>
            <a:r>
              <a:rPr lang="en-US" dirty="0" smtClean="0">
                <a:solidFill>
                  <a:schemeClr val="bg1"/>
                </a:solidFill>
              </a:rPr>
              <a:t>three years that I play the guitar.”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tres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años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toqué</a:t>
            </a:r>
            <a:r>
              <a:rPr lang="en-US" sz="3200" i="1" dirty="0" smtClean="0"/>
              <a:t> la </a:t>
            </a:r>
            <a:r>
              <a:rPr lang="en-US" sz="3200" i="1" dirty="0" err="1" smtClean="0"/>
              <a:t>guitarra</a:t>
            </a:r>
            <a:r>
              <a:rPr lang="en-US" sz="3200" i="1" dirty="0"/>
              <a:t>.</a:t>
            </a:r>
            <a:endParaRPr lang="en-US" sz="3200" i="1" dirty="0" smtClean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447800" y="2032575"/>
            <a:ext cx="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04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Hace</a:t>
            </a:r>
            <a:r>
              <a:rPr lang="en-US" i="1" dirty="0"/>
              <a:t> </a:t>
            </a:r>
            <a:r>
              <a:rPr lang="en-US" dirty="0"/>
              <a:t>expression in past: “ago”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If you’re translating English-to-Spanish, it’s the word “ago” that makes you use the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tense verb. If you see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in Spanish, use “ago” in your English sentence.</a:t>
            </a:r>
          </a:p>
          <a:p>
            <a:r>
              <a:rPr lang="en-US" dirty="0" smtClean="0"/>
              <a:t>“It makes three years </a:t>
            </a:r>
            <a:r>
              <a:rPr lang="en-US" dirty="0" smtClean="0">
                <a:solidFill>
                  <a:schemeClr val="bg1"/>
                </a:solidFill>
              </a:rPr>
              <a:t>that I play the guitar.”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/>
              <a:t>Hace</a:t>
            </a:r>
            <a:r>
              <a:rPr lang="en-US" sz="3200" i="1" dirty="0"/>
              <a:t> </a:t>
            </a:r>
            <a:r>
              <a:rPr lang="en-US" sz="3200" i="1" dirty="0" err="1"/>
              <a:t>tres</a:t>
            </a:r>
            <a:r>
              <a:rPr lang="en-US" sz="3200" i="1" dirty="0"/>
              <a:t> </a:t>
            </a:r>
            <a:r>
              <a:rPr lang="en-US" sz="3200" i="1" dirty="0" err="1"/>
              <a:t>años</a:t>
            </a:r>
            <a:r>
              <a:rPr lang="en-US" sz="3200" i="1" dirty="0"/>
              <a:t> </a:t>
            </a:r>
            <a:r>
              <a:rPr lang="en-US" sz="3200" i="1" dirty="0" err="1"/>
              <a:t>que</a:t>
            </a:r>
            <a:r>
              <a:rPr lang="en-US" sz="3200" i="1" dirty="0"/>
              <a:t> </a:t>
            </a:r>
            <a:r>
              <a:rPr lang="en-US" sz="3200" i="1" dirty="0" err="1"/>
              <a:t>toqué</a:t>
            </a:r>
            <a:r>
              <a:rPr lang="en-US" sz="3200" i="1" dirty="0"/>
              <a:t> la </a:t>
            </a:r>
            <a:r>
              <a:rPr lang="en-US" sz="3200" i="1" dirty="0" err="1"/>
              <a:t>guitarra</a:t>
            </a:r>
            <a:r>
              <a:rPr lang="en-US" sz="3200" i="1" dirty="0"/>
              <a:t>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514600" y="2032575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447800" y="2032575"/>
            <a:ext cx="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595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Hace</a:t>
            </a:r>
            <a:r>
              <a:rPr lang="en-US" i="1" dirty="0"/>
              <a:t> </a:t>
            </a:r>
            <a:r>
              <a:rPr lang="en-US" dirty="0"/>
              <a:t>expression in past: “ago”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36877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If you’re translating English-to-Spanish, it’s the word “ago” that makes you use the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tense verb. If you see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in Spanish, use “ago” in your English sentence.</a:t>
            </a:r>
          </a:p>
          <a:p>
            <a:r>
              <a:rPr lang="en-US" dirty="0" smtClean="0"/>
              <a:t>“It makes three years that </a:t>
            </a:r>
            <a:r>
              <a:rPr lang="en-US" dirty="0" smtClean="0">
                <a:solidFill>
                  <a:schemeClr val="bg1"/>
                </a:solidFill>
              </a:rPr>
              <a:t>I play the guitar.”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/>
              <a:t>Hace</a:t>
            </a:r>
            <a:r>
              <a:rPr lang="en-US" sz="3200" i="1" dirty="0"/>
              <a:t> </a:t>
            </a:r>
            <a:r>
              <a:rPr lang="en-US" sz="3200" i="1" dirty="0" err="1"/>
              <a:t>tres</a:t>
            </a:r>
            <a:r>
              <a:rPr lang="en-US" sz="3200" i="1" dirty="0"/>
              <a:t> </a:t>
            </a:r>
            <a:r>
              <a:rPr lang="en-US" sz="3200" i="1" dirty="0" err="1"/>
              <a:t>años</a:t>
            </a:r>
            <a:r>
              <a:rPr lang="en-US" sz="3200" i="1" dirty="0"/>
              <a:t> </a:t>
            </a:r>
            <a:r>
              <a:rPr lang="en-US" sz="3200" i="1" dirty="0" err="1"/>
              <a:t>que</a:t>
            </a:r>
            <a:r>
              <a:rPr lang="en-US" sz="3200" i="1" dirty="0"/>
              <a:t> </a:t>
            </a:r>
            <a:r>
              <a:rPr lang="en-US" sz="3200" i="1" dirty="0" err="1"/>
              <a:t>toqué</a:t>
            </a:r>
            <a:r>
              <a:rPr lang="en-US" sz="3200" i="1" dirty="0"/>
              <a:t> la </a:t>
            </a:r>
            <a:r>
              <a:rPr lang="en-US" sz="3200" i="1" dirty="0" err="1"/>
              <a:t>guitarra</a:t>
            </a:r>
            <a:r>
              <a:rPr lang="en-US" sz="3200" i="1" dirty="0"/>
              <a:t>.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733800" y="1981200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514600" y="2032575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48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Hace</a:t>
            </a:r>
            <a:r>
              <a:rPr lang="en-US" i="1" dirty="0"/>
              <a:t> </a:t>
            </a:r>
            <a:r>
              <a:rPr lang="en-US" dirty="0"/>
              <a:t>expression in past: “ago”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27733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If you’re translating English-to-Spanish, it’s the word “ago” that makes you use the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tense verb. If you see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preterite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in Spanish, use “ago” in your English sentence.</a:t>
            </a:r>
          </a:p>
          <a:p>
            <a:r>
              <a:rPr lang="en-US" dirty="0" smtClean="0"/>
              <a:t>“It makes three years that I played the guitar.”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err="1"/>
              <a:t>Hace</a:t>
            </a:r>
            <a:r>
              <a:rPr lang="en-US" sz="3200" i="1" dirty="0"/>
              <a:t> </a:t>
            </a:r>
            <a:r>
              <a:rPr lang="en-US" sz="3200" i="1" dirty="0" err="1"/>
              <a:t>tres</a:t>
            </a:r>
            <a:r>
              <a:rPr lang="en-US" sz="3200" i="1" dirty="0"/>
              <a:t> </a:t>
            </a:r>
            <a:r>
              <a:rPr lang="en-US" sz="3200" i="1" dirty="0" err="1"/>
              <a:t>años</a:t>
            </a:r>
            <a:r>
              <a:rPr lang="en-US" sz="3200" i="1" dirty="0"/>
              <a:t> </a:t>
            </a:r>
            <a:r>
              <a:rPr lang="en-US" sz="3200" i="1" dirty="0" err="1"/>
              <a:t>que</a:t>
            </a:r>
            <a:r>
              <a:rPr lang="en-US" sz="3200" i="1" dirty="0"/>
              <a:t> </a:t>
            </a:r>
            <a:r>
              <a:rPr lang="en-US" sz="3200" i="1" dirty="0" err="1"/>
              <a:t>toqué</a:t>
            </a:r>
            <a:r>
              <a:rPr lang="en-US" sz="3200" i="1" dirty="0"/>
              <a:t> la </a:t>
            </a:r>
            <a:r>
              <a:rPr lang="en-US" sz="3200" i="1" dirty="0" err="1"/>
              <a:t>guitarra</a:t>
            </a:r>
            <a:r>
              <a:rPr lang="en-US" sz="3200" i="1" dirty="0"/>
              <a:t>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648200" y="2032574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733800" y="1981200"/>
            <a:ext cx="914400" cy="2006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95400" y="49530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I played the guitar three years ago.</a:t>
            </a:r>
            <a:endParaRPr 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86213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translating these sentences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957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524000"/>
            <a:ext cx="7848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smtClean="0"/>
              <a:t>I bought these shoes two weeks ago.</a:t>
            </a:r>
          </a:p>
          <a:p>
            <a:r>
              <a:rPr lang="en-US" sz="2800" dirty="0" smtClean="0"/>
              <a:t>(It makes two weeks that I bought these shoes.)</a:t>
            </a:r>
          </a:p>
          <a:p>
            <a:r>
              <a:rPr lang="en-US" sz="3200" dirty="0" smtClean="0"/>
              <a:t>2. She ate two hours ago.</a:t>
            </a:r>
          </a:p>
          <a:p>
            <a:r>
              <a:rPr lang="en-US" sz="3200" dirty="0" smtClean="0"/>
              <a:t>3. We arrived ten minutes ago.</a:t>
            </a:r>
          </a:p>
          <a:p>
            <a:r>
              <a:rPr lang="en-US" sz="3200" dirty="0" smtClean="0"/>
              <a:t>4. You brushed your teeth an hour ago.</a:t>
            </a:r>
          </a:p>
          <a:p>
            <a:r>
              <a:rPr lang="en-US" sz="3200" dirty="0" smtClean="0"/>
              <a:t>5. I played soccer a month ago.</a:t>
            </a:r>
          </a:p>
          <a:p>
            <a:pPr marL="342900" indent="-342900">
              <a:buAutoNum type="arabicPeriod"/>
            </a:pPr>
            <a:endParaRPr lang="en-US" sz="3200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2320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957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524000"/>
            <a:ext cx="78486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err="1" smtClean="0"/>
              <a:t>Hace</a:t>
            </a:r>
            <a:r>
              <a:rPr lang="en-US" sz="3200" dirty="0" smtClean="0"/>
              <a:t> dos </a:t>
            </a:r>
            <a:r>
              <a:rPr lang="en-US" sz="3200" dirty="0" err="1" smtClean="0"/>
              <a:t>semanas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compré</a:t>
            </a:r>
            <a:r>
              <a:rPr lang="en-US" sz="3200" dirty="0" smtClean="0"/>
              <a:t> </a:t>
            </a:r>
            <a:r>
              <a:rPr lang="en-US" sz="3200" dirty="0" err="1" smtClean="0"/>
              <a:t>estos</a:t>
            </a:r>
            <a:r>
              <a:rPr lang="en-US" sz="3200" dirty="0" smtClean="0"/>
              <a:t> </a:t>
            </a:r>
            <a:r>
              <a:rPr lang="en-US" sz="3200" dirty="0" err="1" smtClean="0"/>
              <a:t>zapatos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Hace</a:t>
            </a:r>
            <a:r>
              <a:rPr lang="en-US" sz="3200" dirty="0" smtClean="0"/>
              <a:t> dos </a:t>
            </a:r>
            <a:r>
              <a:rPr lang="en-US" sz="3200" dirty="0" err="1" smtClean="0"/>
              <a:t>horas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comió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 smtClean="0"/>
              <a:t>3. </a:t>
            </a:r>
            <a:r>
              <a:rPr lang="en-US" sz="3200" dirty="0" err="1" smtClean="0"/>
              <a:t>Hace</a:t>
            </a:r>
            <a:r>
              <a:rPr lang="en-US" sz="3200" dirty="0" smtClean="0"/>
              <a:t> </a:t>
            </a:r>
            <a:r>
              <a:rPr lang="en-US" sz="3200" dirty="0" err="1" smtClean="0"/>
              <a:t>diez</a:t>
            </a:r>
            <a:r>
              <a:rPr lang="en-US" sz="3200" dirty="0" smtClean="0"/>
              <a:t> </a:t>
            </a:r>
            <a:r>
              <a:rPr lang="en-US" sz="3200" dirty="0" err="1" smtClean="0"/>
              <a:t>minutos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llegamos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4. </a:t>
            </a:r>
            <a:r>
              <a:rPr lang="en-US" sz="3200" dirty="0" err="1" smtClean="0"/>
              <a:t>Hace</a:t>
            </a:r>
            <a:r>
              <a:rPr lang="en-US" sz="3200" dirty="0" smtClean="0"/>
              <a:t> </a:t>
            </a:r>
            <a:r>
              <a:rPr lang="en-US" sz="3200" dirty="0" err="1" smtClean="0"/>
              <a:t>una</a:t>
            </a:r>
            <a:r>
              <a:rPr lang="en-US" sz="3200" dirty="0" smtClean="0"/>
              <a:t> </a:t>
            </a:r>
            <a:r>
              <a:rPr lang="en-US" sz="3200" dirty="0" err="1" smtClean="0"/>
              <a:t>hora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te</a:t>
            </a:r>
            <a:r>
              <a:rPr lang="en-US" sz="3200" dirty="0" smtClean="0"/>
              <a:t> </a:t>
            </a:r>
            <a:r>
              <a:rPr lang="en-US" sz="3200" dirty="0" err="1" smtClean="0"/>
              <a:t>cepillaste</a:t>
            </a:r>
            <a:r>
              <a:rPr lang="en-US" sz="3200" dirty="0" smtClean="0"/>
              <a:t> los </a:t>
            </a:r>
            <a:r>
              <a:rPr lang="en-US" sz="3200" dirty="0" err="1" smtClean="0"/>
              <a:t>dientes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 smtClean="0"/>
              <a:t>5. </a:t>
            </a:r>
            <a:r>
              <a:rPr lang="en-US" sz="3200" dirty="0" err="1" smtClean="0"/>
              <a:t>Hace</a:t>
            </a:r>
            <a:r>
              <a:rPr lang="en-US" sz="3200" dirty="0" smtClean="0"/>
              <a:t> un </a:t>
            </a:r>
            <a:r>
              <a:rPr lang="en-US" sz="3200" dirty="0" err="1" smtClean="0"/>
              <a:t>mes</a:t>
            </a:r>
            <a:r>
              <a:rPr lang="en-US" sz="3200" dirty="0" smtClean="0"/>
              <a:t> </a:t>
            </a:r>
            <a:r>
              <a:rPr lang="en-US" sz="3200" dirty="0" err="1" smtClean="0"/>
              <a:t>que</a:t>
            </a:r>
            <a:r>
              <a:rPr lang="en-US" sz="3200" dirty="0" smtClean="0"/>
              <a:t> </a:t>
            </a:r>
            <a:r>
              <a:rPr lang="en-US" sz="3200" dirty="0" err="1" smtClean="0"/>
              <a:t>jugué</a:t>
            </a:r>
            <a:r>
              <a:rPr lang="en-US" sz="3200" smtClean="0"/>
              <a:t> (al</a:t>
            </a:r>
            <a:r>
              <a:rPr lang="en-US" sz="3200" dirty="0" smtClean="0"/>
              <a:t>) </a:t>
            </a:r>
            <a:r>
              <a:rPr lang="en-US" sz="3200" dirty="0" err="1" smtClean="0"/>
              <a:t>fútbol</a:t>
            </a:r>
            <a:r>
              <a:rPr lang="en-US" sz="3200" dirty="0" smtClean="0"/>
              <a:t>. 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5460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Questions with </a:t>
            </a:r>
            <a:r>
              <a:rPr lang="en-US" i="1" dirty="0" err="1" smtClean="0"/>
              <a:t>Hace</a:t>
            </a:r>
            <a:r>
              <a:rPr lang="en-US" i="1" dirty="0" smtClean="0"/>
              <a:t> </a:t>
            </a:r>
            <a:r>
              <a:rPr lang="en-US" dirty="0" smtClean="0"/>
              <a:t>Exp.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525963"/>
          </a:xfrm>
        </p:spPr>
        <p:txBody>
          <a:bodyPr/>
          <a:lstStyle/>
          <a:p>
            <a:r>
              <a:rPr lang="en-US" dirty="0" smtClean="0"/>
              <a:t>Either learn another formula, or use the same logic:</a:t>
            </a:r>
          </a:p>
          <a:p>
            <a:r>
              <a:rPr lang="en-US" dirty="0" err="1" smtClean="0"/>
              <a:t>Cuánto</a:t>
            </a:r>
            <a:r>
              <a:rPr lang="en-US" dirty="0" smtClean="0"/>
              <a:t>(s) + unit of time + “</a:t>
            </a:r>
            <a:r>
              <a:rPr lang="en-US" dirty="0" err="1" smtClean="0"/>
              <a:t>hace</a:t>
            </a:r>
            <a:r>
              <a:rPr lang="en-US" dirty="0" smtClean="0"/>
              <a:t>” + </a:t>
            </a:r>
            <a:r>
              <a:rPr lang="en-US" dirty="0" err="1" smtClean="0"/>
              <a:t>que</a:t>
            </a:r>
            <a:r>
              <a:rPr lang="en-US" dirty="0" smtClean="0"/>
              <a:t> + present tense verb.</a:t>
            </a:r>
          </a:p>
          <a:p>
            <a:r>
              <a:rPr lang="en-US" dirty="0" smtClean="0"/>
              <a:t>Or, “how much time does it make that you have that shirt?”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How long have you had that shirt?</a:t>
            </a:r>
          </a:p>
        </p:txBody>
      </p:sp>
    </p:spTree>
    <p:extLst>
      <p:ext uri="{BB962C8B-B14F-4D97-AF65-F5344CB8AC3E}">
        <p14:creationId xmlns:p14="http://schemas.microsoft.com/office/powerpoint/2010/main" val="227625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Questions with </a:t>
            </a:r>
            <a:r>
              <a:rPr lang="en-US" i="1" dirty="0" err="1" smtClean="0"/>
              <a:t>Hace</a:t>
            </a:r>
            <a:r>
              <a:rPr lang="en-US" i="1" dirty="0" smtClean="0"/>
              <a:t> </a:t>
            </a:r>
            <a:r>
              <a:rPr lang="en-US" dirty="0" smtClean="0"/>
              <a:t>Exp.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30563"/>
          </a:xfrm>
        </p:spPr>
        <p:txBody>
          <a:bodyPr/>
          <a:lstStyle/>
          <a:p>
            <a:r>
              <a:rPr lang="en-US" dirty="0" smtClean="0"/>
              <a:t>Either learn another formula, or use the same logic:</a:t>
            </a:r>
          </a:p>
          <a:p>
            <a:r>
              <a:rPr lang="en-US" dirty="0" err="1" smtClean="0"/>
              <a:t>Cuánto</a:t>
            </a:r>
            <a:r>
              <a:rPr lang="en-US" dirty="0" smtClean="0"/>
              <a:t>(s) + unit of time + “</a:t>
            </a:r>
            <a:r>
              <a:rPr lang="en-US" dirty="0" err="1" smtClean="0"/>
              <a:t>hace</a:t>
            </a:r>
            <a:r>
              <a:rPr lang="en-US" dirty="0" smtClean="0"/>
              <a:t>” + </a:t>
            </a:r>
            <a:r>
              <a:rPr lang="en-US" dirty="0" err="1" smtClean="0"/>
              <a:t>que</a:t>
            </a:r>
            <a:r>
              <a:rPr lang="en-US" dirty="0" smtClean="0"/>
              <a:t> + present tense verb.</a:t>
            </a:r>
          </a:p>
          <a:p>
            <a:r>
              <a:rPr lang="en-US" dirty="0" smtClean="0"/>
              <a:t>Or, “how much time does it make that you have that shirt?”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How long have you had that shirt?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828800" y="4724400"/>
            <a:ext cx="533400" cy="6858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85800" y="53340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¿</a:t>
            </a:r>
            <a:r>
              <a:rPr lang="en-US" sz="3200" i="1" dirty="0" err="1" smtClean="0"/>
              <a:t>Cuánto</a:t>
            </a:r>
            <a:r>
              <a:rPr lang="en-US" sz="3200" i="1" dirty="0" smtClean="0"/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tiempo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hace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que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tiene</a:t>
            </a:r>
            <a:r>
              <a:rPr lang="en-US" sz="3200" i="1" dirty="0" smtClean="0">
                <a:solidFill>
                  <a:schemeClr val="bg1"/>
                </a:solidFill>
              </a:rPr>
              <a:t>(s) </a:t>
            </a:r>
            <a:r>
              <a:rPr lang="en-US" sz="3200" i="1" dirty="0" err="1" smtClean="0">
                <a:solidFill>
                  <a:schemeClr val="bg1"/>
                </a:solidFill>
              </a:rPr>
              <a:t>esa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camisa</a:t>
            </a:r>
            <a:r>
              <a:rPr lang="en-US" sz="3200" i="1" dirty="0" smtClean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5123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30563"/>
          </a:xfrm>
        </p:spPr>
        <p:txBody>
          <a:bodyPr/>
          <a:lstStyle/>
          <a:p>
            <a:r>
              <a:rPr lang="en-US" dirty="0" smtClean="0"/>
              <a:t>Either learn another formula, or use the same logic:</a:t>
            </a:r>
          </a:p>
          <a:p>
            <a:r>
              <a:rPr lang="en-US" dirty="0" err="1" smtClean="0"/>
              <a:t>Cuánto</a:t>
            </a:r>
            <a:r>
              <a:rPr lang="en-US" dirty="0" smtClean="0"/>
              <a:t>(s) + unit of time + “</a:t>
            </a:r>
            <a:r>
              <a:rPr lang="en-US" dirty="0" err="1" smtClean="0"/>
              <a:t>hace</a:t>
            </a:r>
            <a:r>
              <a:rPr lang="en-US" dirty="0" smtClean="0"/>
              <a:t>” + </a:t>
            </a:r>
            <a:r>
              <a:rPr lang="en-US" dirty="0" err="1" smtClean="0"/>
              <a:t>que</a:t>
            </a:r>
            <a:r>
              <a:rPr lang="en-US" dirty="0" smtClean="0"/>
              <a:t> + present tense verb.</a:t>
            </a:r>
          </a:p>
          <a:p>
            <a:r>
              <a:rPr lang="en-US" dirty="0" smtClean="0"/>
              <a:t>Or, “how much time does it make that you have that shirt?”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How long have you had that shirt?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971800" y="4724400"/>
            <a:ext cx="762000" cy="7620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53340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¿</a:t>
            </a:r>
            <a:r>
              <a:rPr lang="en-US" sz="3200" i="1" dirty="0" err="1" smtClean="0"/>
              <a:t>Cuánto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tiempo</a:t>
            </a:r>
            <a:r>
              <a:rPr lang="en-US" sz="3200" i="1" dirty="0" smtClean="0"/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hace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que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tiene</a:t>
            </a:r>
            <a:r>
              <a:rPr lang="en-US" sz="3200" i="1" dirty="0" smtClean="0">
                <a:solidFill>
                  <a:schemeClr val="bg1"/>
                </a:solidFill>
              </a:rPr>
              <a:t>(s) </a:t>
            </a:r>
            <a:r>
              <a:rPr lang="en-US" sz="3200" i="1" dirty="0" err="1" smtClean="0">
                <a:solidFill>
                  <a:schemeClr val="bg1"/>
                </a:solidFill>
              </a:rPr>
              <a:t>esa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camisa</a:t>
            </a:r>
            <a:r>
              <a:rPr lang="en-US" sz="3200" i="1" dirty="0" smtClean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991747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30563"/>
          </a:xfrm>
        </p:spPr>
        <p:txBody>
          <a:bodyPr/>
          <a:lstStyle/>
          <a:p>
            <a:r>
              <a:rPr lang="en-US" dirty="0" smtClean="0"/>
              <a:t>Either learn another formula, or use the same logic:</a:t>
            </a:r>
          </a:p>
          <a:p>
            <a:r>
              <a:rPr lang="en-US" dirty="0" err="1" smtClean="0"/>
              <a:t>Cuánto</a:t>
            </a:r>
            <a:r>
              <a:rPr lang="en-US" dirty="0" smtClean="0"/>
              <a:t>(s) + unit of time + “</a:t>
            </a:r>
            <a:r>
              <a:rPr lang="en-US" dirty="0" err="1" smtClean="0"/>
              <a:t>hace</a:t>
            </a:r>
            <a:r>
              <a:rPr lang="en-US" dirty="0" smtClean="0"/>
              <a:t>” + </a:t>
            </a:r>
            <a:r>
              <a:rPr lang="en-US" dirty="0" err="1" smtClean="0"/>
              <a:t>que</a:t>
            </a:r>
            <a:r>
              <a:rPr lang="en-US" dirty="0" smtClean="0"/>
              <a:t> + present tense verb.</a:t>
            </a:r>
          </a:p>
          <a:p>
            <a:r>
              <a:rPr lang="en-US" dirty="0" smtClean="0"/>
              <a:t>Or, “how much time does it make that you have that shirt?”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How long have you had that shirt?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038600" y="4703233"/>
            <a:ext cx="1524000" cy="78316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85800" y="53340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¿</a:t>
            </a:r>
            <a:r>
              <a:rPr lang="en-US" sz="3200" i="1" dirty="0" err="1" smtClean="0"/>
              <a:t>Cuánto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tiempo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que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tiene</a:t>
            </a:r>
            <a:r>
              <a:rPr lang="en-US" sz="3200" i="1" dirty="0" smtClean="0">
                <a:solidFill>
                  <a:schemeClr val="bg1"/>
                </a:solidFill>
              </a:rPr>
              <a:t>(s) </a:t>
            </a:r>
            <a:r>
              <a:rPr lang="en-US" sz="3200" i="1" dirty="0" err="1" smtClean="0">
                <a:solidFill>
                  <a:schemeClr val="bg1"/>
                </a:solidFill>
              </a:rPr>
              <a:t>esa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camisa</a:t>
            </a:r>
            <a:r>
              <a:rPr lang="en-US" sz="3200" i="1" dirty="0" smtClean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594082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30563"/>
          </a:xfrm>
        </p:spPr>
        <p:txBody>
          <a:bodyPr/>
          <a:lstStyle/>
          <a:p>
            <a:r>
              <a:rPr lang="en-US" dirty="0" smtClean="0"/>
              <a:t>Either learn another formula, or use the same logic:</a:t>
            </a:r>
          </a:p>
          <a:p>
            <a:r>
              <a:rPr lang="en-US" dirty="0" err="1" smtClean="0"/>
              <a:t>Cuánto</a:t>
            </a:r>
            <a:r>
              <a:rPr lang="en-US" dirty="0" smtClean="0"/>
              <a:t>(s) + unit of time + “</a:t>
            </a:r>
            <a:r>
              <a:rPr lang="en-US" dirty="0" err="1" smtClean="0"/>
              <a:t>hace</a:t>
            </a:r>
            <a:r>
              <a:rPr lang="en-US" dirty="0" smtClean="0"/>
              <a:t>” + </a:t>
            </a:r>
            <a:r>
              <a:rPr lang="en-US" dirty="0" err="1" smtClean="0"/>
              <a:t>que</a:t>
            </a:r>
            <a:r>
              <a:rPr lang="en-US" dirty="0" smtClean="0"/>
              <a:t> + present tense verb.</a:t>
            </a:r>
          </a:p>
          <a:p>
            <a:r>
              <a:rPr lang="en-US" dirty="0" smtClean="0"/>
              <a:t>Or, “how much time does it make that you have that shirt?”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How long have you had that shirt?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686300" y="4724400"/>
            <a:ext cx="1943100" cy="7620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85800" y="53340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¿</a:t>
            </a:r>
            <a:r>
              <a:rPr lang="en-US" sz="3200" i="1" dirty="0" err="1" smtClean="0"/>
              <a:t>Cuánto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tiempo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tiene</a:t>
            </a:r>
            <a:r>
              <a:rPr lang="en-US" sz="3200" i="1" dirty="0" smtClean="0">
                <a:solidFill>
                  <a:schemeClr val="bg1"/>
                </a:solidFill>
              </a:rPr>
              <a:t>(s) </a:t>
            </a:r>
            <a:r>
              <a:rPr lang="en-US" sz="3200" i="1" dirty="0" err="1" smtClean="0">
                <a:solidFill>
                  <a:schemeClr val="bg1"/>
                </a:solidFill>
              </a:rPr>
              <a:t>esa</a:t>
            </a:r>
            <a:r>
              <a:rPr lang="en-US" sz="3200" i="1" dirty="0" smtClean="0">
                <a:solidFill>
                  <a:schemeClr val="bg1"/>
                </a:solidFill>
              </a:rPr>
              <a:t> </a:t>
            </a:r>
            <a:r>
              <a:rPr lang="en-US" sz="3200" i="1" dirty="0" err="1" smtClean="0">
                <a:solidFill>
                  <a:schemeClr val="bg1"/>
                </a:solidFill>
              </a:rPr>
              <a:t>camisa</a:t>
            </a:r>
            <a:r>
              <a:rPr lang="en-US" sz="3200" i="1" dirty="0" smtClean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73328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 err="1" smtClean="0"/>
              <a:t>Hace</a:t>
            </a:r>
            <a:r>
              <a:rPr lang="en-US" dirty="0" smtClean="0"/>
              <a:t> Time Expression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30563"/>
          </a:xfrm>
        </p:spPr>
        <p:txBody>
          <a:bodyPr/>
          <a:lstStyle/>
          <a:p>
            <a:r>
              <a:rPr lang="en-US" dirty="0" smtClean="0"/>
              <a:t>Either learn another formula, or use the same logic:</a:t>
            </a:r>
          </a:p>
          <a:p>
            <a:r>
              <a:rPr lang="en-US" dirty="0" err="1" smtClean="0"/>
              <a:t>Cuánto</a:t>
            </a:r>
            <a:r>
              <a:rPr lang="en-US" dirty="0" smtClean="0"/>
              <a:t>(s) + unit of time + “</a:t>
            </a:r>
            <a:r>
              <a:rPr lang="en-US" dirty="0" err="1" smtClean="0"/>
              <a:t>hace</a:t>
            </a:r>
            <a:r>
              <a:rPr lang="en-US" dirty="0" smtClean="0"/>
              <a:t>” + </a:t>
            </a:r>
            <a:r>
              <a:rPr lang="en-US" dirty="0" err="1" smtClean="0"/>
              <a:t>que</a:t>
            </a:r>
            <a:r>
              <a:rPr lang="en-US" dirty="0" smtClean="0"/>
              <a:t> + present tense verb.</a:t>
            </a:r>
          </a:p>
          <a:p>
            <a:r>
              <a:rPr lang="en-US" dirty="0" smtClean="0"/>
              <a:t>Or, “how much time does it make that you have that shirt?”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4478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How long have you had that shirt?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24000" y="5181600"/>
            <a:ext cx="3733800" cy="3048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85800" y="53340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¿</a:t>
            </a:r>
            <a:r>
              <a:rPr lang="en-US" sz="3200" i="1" dirty="0" err="1" smtClean="0"/>
              <a:t>Cuánto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tiempo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hace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que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tiene</a:t>
            </a:r>
            <a:r>
              <a:rPr lang="en-US" sz="3200" i="1" dirty="0" smtClean="0"/>
              <a:t>(s) </a:t>
            </a:r>
            <a:r>
              <a:rPr lang="en-US" sz="3200" i="1" dirty="0" err="1" smtClean="0"/>
              <a:t>esa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camisa</a:t>
            </a:r>
            <a:r>
              <a:rPr lang="en-US" sz="3200" i="1" dirty="0"/>
              <a:t>?</a:t>
            </a:r>
            <a:r>
              <a:rPr lang="en-US" sz="3200" i="1" dirty="0" smtClean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756455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1577</Words>
  <Application>Microsoft Office PowerPoint</Application>
  <PresentationFormat>On-screen Show (4:3)</PresentationFormat>
  <Paragraphs>188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The Hace Time Expression</vt:lpstr>
      <vt:lpstr>Try translating these sentences</vt:lpstr>
      <vt:lpstr>Answers</vt:lpstr>
      <vt:lpstr>Hace expression in past: “ago”</vt:lpstr>
      <vt:lpstr>Hace expression in past: “ago”</vt:lpstr>
      <vt:lpstr>Hace expression in past: “ago”</vt:lpstr>
      <vt:lpstr>Hace expression in past: “ago”</vt:lpstr>
      <vt:lpstr>Hace expression in past: “ago”</vt:lpstr>
      <vt:lpstr>Try translating these sentences</vt:lpstr>
      <vt:lpstr>Answers</vt:lpstr>
      <vt:lpstr>Making Questions with Hace Exp.</vt:lpstr>
      <vt:lpstr>Making Questions with Hace Exp.</vt:lpstr>
      <vt:lpstr>The Hace Time Expression</vt:lpstr>
      <vt:lpstr>The Hace Time Expression</vt:lpstr>
      <vt:lpstr>The Hace Time Expression</vt:lpstr>
      <vt:lpstr>The Hace Time Expression</vt:lpstr>
    </vt:vector>
  </TitlesOfParts>
  <Company>CCS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Hace Time Expression</dc:title>
  <dc:creator>CHS</dc:creator>
  <cp:lastModifiedBy>CHS</cp:lastModifiedBy>
  <cp:revision>56</cp:revision>
  <dcterms:created xsi:type="dcterms:W3CDTF">2013-01-10T12:08:06Z</dcterms:created>
  <dcterms:modified xsi:type="dcterms:W3CDTF">2013-01-23T12:22:46Z</dcterms:modified>
</cp:coreProperties>
</file>