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8CE-F881-4B0C-8AD9-7E3A53BE82AE}" type="datetimeFigureOut">
              <a:rPr lang="en-US" smtClean="0"/>
              <a:t>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2BB38-5876-4518-8750-7B44CF678E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8CE-F881-4B0C-8AD9-7E3A53BE82AE}" type="datetimeFigureOut">
              <a:rPr lang="en-US" smtClean="0"/>
              <a:t>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2BB38-5876-4518-8750-7B44CF678E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8CE-F881-4B0C-8AD9-7E3A53BE82AE}" type="datetimeFigureOut">
              <a:rPr lang="en-US" smtClean="0"/>
              <a:t>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2BB38-5876-4518-8750-7B44CF678E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8CE-F881-4B0C-8AD9-7E3A53BE82AE}" type="datetimeFigureOut">
              <a:rPr lang="en-US" smtClean="0"/>
              <a:t>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2BB38-5876-4518-8750-7B44CF678E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8CE-F881-4B0C-8AD9-7E3A53BE82AE}" type="datetimeFigureOut">
              <a:rPr lang="en-US" smtClean="0"/>
              <a:t>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2BB38-5876-4518-8750-7B44CF678E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8CE-F881-4B0C-8AD9-7E3A53BE82AE}" type="datetimeFigureOut">
              <a:rPr lang="en-US" smtClean="0"/>
              <a:t>1/30/2011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2BB38-5876-4518-8750-7B44CF678E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8CE-F881-4B0C-8AD9-7E3A53BE82AE}" type="datetimeFigureOut">
              <a:rPr lang="en-US" smtClean="0"/>
              <a:t>1/30/2011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2BB38-5876-4518-8750-7B44CF678E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8CE-F881-4B0C-8AD9-7E3A53BE82AE}" type="datetimeFigureOut">
              <a:rPr lang="en-US" smtClean="0"/>
              <a:t>1/30/2011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2BB38-5876-4518-8750-7B44CF678E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8CE-F881-4B0C-8AD9-7E3A53BE82AE}" type="datetimeFigureOut">
              <a:rPr lang="en-US" smtClean="0"/>
              <a:t>1/30/2011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2BB38-5876-4518-8750-7B44CF678E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8CE-F881-4B0C-8AD9-7E3A53BE82AE}" type="datetimeFigureOut">
              <a:rPr lang="en-US" smtClean="0"/>
              <a:t>1/30/2011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2BB38-5876-4518-8750-7B44CF678E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C8CE-F881-4B0C-8AD9-7E3A53BE82AE}" type="datetimeFigureOut">
              <a:rPr lang="en-US" smtClean="0"/>
              <a:t>1/30/2011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2BB38-5876-4518-8750-7B44CF678E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4C8CE-F881-4B0C-8AD9-7E3A53BE82AE}" type="datetimeFigureOut">
              <a:rPr lang="en-US" smtClean="0"/>
              <a:t>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2BB38-5876-4518-8750-7B44CF678E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island.com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steckvaughn.hmhco.com/HA/correlations/pdf/l/LevelingChart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 and 8</a:t>
            </a:r>
            <a:r>
              <a:rPr lang="en-US" baseline="30000" dirty="0" smtClean="0"/>
              <a:t>th</a:t>
            </a:r>
            <a:r>
              <a:rPr lang="en-US" dirty="0" smtClean="0"/>
              <a:t> Grade Parent Meeting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Welcome!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passing score for my child’s grade?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Anything below 210=below</a:t>
            </a:r>
          </a:p>
          <a:p>
            <a:r>
              <a:rPr lang="en-US" dirty="0" smtClean="0"/>
              <a:t>210=passing</a:t>
            </a:r>
          </a:p>
          <a:p>
            <a:r>
              <a:rPr lang="en-US" dirty="0" smtClean="0"/>
              <a:t>234=exceeds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8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Anything below 212=below</a:t>
            </a:r>
          </a:p>
          <a:p>
            <a:r>
              <a:rPr lang="en-US" dirty="0" smtClean="0"/>
              <a:t>212=passing</a:t>
            </a:r>
          </a:p>
          <a:p>
            <a:r>
              <a:rPr lang="en-US" dirty="0" smtClean="0"/>
              <a:t>238=exceeds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can I do to make sure my child is making progress?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Make sure your child reads a minimum 1 hour each and every day!!!!</a:t>
            </a:r>
          </a:p>
          <a:p>
            <a:r>
              <a:rPr lang="en-US" dirty="0" smtClean="0"/>
              <a:t>Use </a:t>
            </a:r>
            <a:r>
              <a:rPr lang="en-US" dirty="0" smtClean="0">
                <a:hlinkClick r:id="rId2"/>
              </a:rPr>
              <a:t>www.studyisland.com</a:t>
            </a:r>
            <a:r>
              <a:rPr lang="en-US" dirty="0" smtClean="0"/>
              <a:t> to give your child extra practice outside of homework given</a:t>
            </a:r>
          </a:p>
          <a:p>
            <a:r>
              <a:rPr lang="en-US" dirty="0" smtClean="0"/>
              <a:t>Use www.quia.com to check on your child’s progress and give extra practice.  Your child’s username is their firstlastname123(i.e. karenbooker123)  Passwords may </a:t>
            </a:r>
            <a:r>
              <a:rPr lang="en-US" smtClean="0"/>
              <a:t>be different</a:t>
            </a:r>
            <a:r>
              <a:rPr lang="en-US" dirty="0" smtClean="0"/>
              <a:t>, please ask your child or call me for info.</a:t>
            </a:r>
          </a:p>
          <a:p>
            <a:r>
              <a:rPr lang="en-US" dirty="0" smtClean="0"/>
              <a:t>Use handouts to strengthen your child’s ability in each category</a:t>
            </a:r>
          </a:p>
          <a:p>
            <a:r>
              <a:rPr lang="en-US" dirty="0" smtClean="0"/>
              <a:t>Make sure your child is reading books at his/her appropriate reading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reading level?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 reading level is a letter along a spectrum that identifies what grade level your child is reading at independently that is not too hard and not too easy for them to read alone(independently).</a:t>
            </a:r>
          </a:p>
          <a:p>
            <a:r>
              <a:rPr lang="en-US" dirty="0" smtClean="0"/>
              <a:t>It is very important for children to read at their appropriate independent reading level to grow as much as possible!</a:t>
            </a:r>
          </a:p>
          <a:p>
            <a:r>
              <a:rPr lang="en-US" dirty="0" smtClean="0">
                <a:hlinkClick r:id="rId2"/>
              </a:rPr>
              <a:t>http://steckvaughn.hmhco.com/HA/correlations/pdf/l/LevelingChart.pdf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webpage: www.quia.com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This website holds quizzes your child takes based on small groups</a:t>
            </a:r>
          </a:p>
          <a:p>
            <a:r>
              <a:rPr lang="en-US" dirty="0" smtClean="0"/>
              <a:t>This website includes extra activities for you or your child to use for practice</a:t>
            </a:r>
          </a:p>
          <a:p>
            <a:r>
              <a:rPr lang="en-US" dirty="0" smtClean="0"/>
              <a:t>This website holds the homework week by week for your child</a:t>
            </a:r>
          </a:p>
          <a:p>
            <a:r>
              <a:rPr lang="en-US" b="1" dirty="0" smtClean="0"/>
              <a:t>IMPORTANT:</a:t>
            </a:r>
            <a:r>
              <a:rPr lang="en-US" dirty="0" smtClean="0"/>
              <a:t> if your child is missing any work due to absences, detention, forgot to write down homework…or anything else: you and your child are responsible for going online to find out what he/she missed.  Once assignments are posted online, it is the student’s responsibility to keep up with the work!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is my child’s teacher currently doing to make sure my child is growing???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en-US" dirty="0" smtClean="0"/>
              <a:t>This gives you an overview for how my classroom works and is run.</a:t>
            </a:r>
          </a:p>
          <a:p>
            <a:r>
              <a:rPr lang="en-US" dirty="0" smtClean="0"/>
              <a:t>Please note: it is not a perfect system and does not always follow this format…but we do our best!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</a:t>
            </a:r>
            <a:r>
              <a:rPr lang="en-US" dirty="0" smtClean="0"/>
              <a:t>y curriculum is designed to go over everything they are tested on twice before ISAT.</a:t>
            </a:r>
          </a:p>
          <a:p>
            <a:r>
              <a:rPr lang="en-US" dirty="0" smtClean="0"/>
              <a:t>Students are grouped according to their reading level and NWEA scores for guided reading.  </a:t>
            </a:r>
          </a:p>
          <a:p>
            <a:r>
              <a:rPr lang="en-US" dirty="0" smtClean="0"/>
              <a:t>Vocabulary is incorporated into everyday designed to focus on all areas of vocabulary</a:t>
            </a:r>
          </a:p>
          <a:p>
            <a:r>
              <a:rPr lang="en-US" dirty="0" smtClean="0"/>
              <a:t>Students are given assessments at the end of every unit testing what they were taught and future units</a:t>
            </a:r>
          </a:p>
          <a:p>
            <a:r>
              <a:rPr lang="en-US" dirty="0" smtClean="0"/>
              <a:t>Students are given exit slips daily to assess growth and knowledge on content taught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So, what does my child’s day look like?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Upon entering they have 1 min. to get all of their materials out for the day.  This is a 2 hour literacy block which includes reading and writing.</a:t>
            </a:r>
          </a:p>
          <a:p>
            <a:r>
              <a:rPr lang="en-US" dirty="0" smtClean="0"/>
              <a:t>They have a vocabulary activity which is different everyday with a new vocabulary word each day.  (for example: 1 day= context clues, 1 day =vocabulary maps, 1 day = vocabulary webs, and 1 day = quiz with notes)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So, what does my child’s day look like?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After vocabulary we have a whole group lesson(10-15 min.) with small groups happening in the hall.  Students are pulled out of the whole group lesson if they are having trouble with the skill and need a small group setting or have demonstrated mastery of an area and are moving on to higher level skills.</a:t>
            </a:r>
          </a:p>
          <a:p>
            <a:r>
              <a:rPr lang="en-US" dirty="0" smtClean="0"/>
              <a:t>Students read independently for 40 min., while teachers are pulling guided reading groups.  Some students are being pulled to take </a:t>
            </a:r>
            <a:r>
              <a:rPr lang="en-US" dirty="0" err="1" smtClean="0"/>
              <a:t>Quia</a:t>
            </a:r>
            <a:r>
              <a:rPr lang="en-US" dirty="0" smtClean="0"/>
              <a:t> quizzes or to work in more small groups based on skills they have not yet mastered or higher order skills.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guided reading groups?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Students are in groups according to their reading level.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Students are all reading the same book.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Students have a discussion after or all do an activity to build on their reading skill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So, what does my child’s day look like?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After reading silently and meeting with their teacher, students move on to writing and have another 10-15 min. lesson whole group while small groups are pulled.</a:t>
            </a:r>
          </a:p>
          <a:p>
            <a:r>
              <a:rPr lang="en-US" dirty="0" smtClean="0"/>
              <a:t>Students write independently after the whole group lesson and meet with their teachers 1:1 or in small groups</a:t>
            </a:r>
          </a:p>
          <a:p>
            <a:r>
              <a:rPr lang="en-US" dirty="0" smtClean="0"/>
              <a:t>After writing independently students complete an exit slip, which is a test question based on the skill they learned that day.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NWEA MAP Test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This is a test given to all 3-8</a:t>
            </a:r>
            <a:r>
              <a:rPr lang="en-US" baseline="30000" dirty="0" smtClean="0"/>
              <a:t>th</a:t>
            </a:r>
            <a:r>
              <a:rPr lang="en-US" dirty="0" smtClean="0"/>
              <a:t> grade Morton students to give us data for each child and grade as to their progress that is 95-99% similar to ISAT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286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 need your help in making sure your child reaches his/her full potential!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Questions/Concerns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Don’t hesitate to call 773-230-1248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these colors on my child’s card?</a:t>
            </a:r>
            <a:endParaRPr lang="en-US" dirty="0"/>
          </a:p>
        </p:txBody>
      </p:sp>
      <p:pic>
        <p:nvPicPr>
          <p:cNvPr id="7" name="Content Placeholder 6" descr="stopligh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478462" y="1456531"/>
            <a:ext cx="1304925" cy="3486150"/>
          </a:xfrm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These colors let you know how your child did.</a:t>
            </a:r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Red=low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Yellow=mid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Green=high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r>
              <a:rPr lang="en-US" dirty="0" smtClean="0"/>
              <a:t>These colors indicate strengths and weaknesses in the four categories on this test.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these four categories?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WAV= word analysis and vocabulary</a:t>
            </a:r>
          </a:p>
          <a:p>
            <a:pPr lvl="1" indent="-342900"/>
            <a:r>
              <a:rPr lang="en-US" dirty="0" smtClean="0"/>
              <a:t>Prefixes, Suffixes, and root words</a:t>
            </a:r>
          </a:p>
          <a:p>
            <a:pPr lvl="1" indent="-342900"/>
            <a:r>
              <a:rPr lang="en-US" dirty="0" smtClean="0"/>
              <a:t>Context clues</a:t>
            </a:r>
          </a:p>
          <a:p>
            <a:pPr lvl="1" indent="-342900"/>
            <a:r>
              <a:rPr lang="en-US" dirty="0" smtClean="0"/>
              <a:t>Synonym/antonym</a:t>
            </a:r>
          </a:p>
          <a:p>
            <a:pPr lvl="1" indent="-342900"/>
            <a:r>
              <a:rPr lang="en-US" dirty="0" smtClean="0"/>
              <a:t>Multiple meaning words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these four categories?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RSC=Reading Strategies and Comprehension</a:t>
            </a:r>
          </a:p>
          <a:p>
            <a:pPr lvl="1"/>
            <a:r>
              <a:rPr lang="en-US" dirty="0" smtClean="0"/>
              <a:t>Making Predictions</a:t>
            </a:r>
          </a:p>
          <a:p>
            <a:pPr lvl="1"/>
            <a:r>
              <a:rPr lang="en-US" dirty="0" smtClean="0"/>
              <a:t>Charts, graphs, maps and tables</a:t>
            </a:r>
          </a:p>
          <a:p>
            <a:pPr lvl="1"/>
            <a:r>
              <a:rPr lang="en-US" dirty="0" smtClean="0"/>
              <a:t>Text Structures</a:t>
            </a:r>
          </a:p>
          <a:p>
            <a:pPr lvl="1"/>
            <a:r>
              <a:rPr lang="en-US" dirty="0" smtClean="0"/>
              <a:t>Comparing selections</a:t>
            </a:r>
          </a:p>
          <a:p>
            <a:pPr lvl="1"/>
            <a:r>
              <a:rPr lang="en-US" dirty="0" smtClean="0"/>
              <a:t>Inferences and drawing conclusions</a:t>
            </a:r>
          </a:p>
          <a:p>
            <a:pPr lvl="1"/>
            <a:r>
              <a:rPr lang="en-US" dirty="0" smtClean="0"/>
              <a:t>Main idea and details</a:t>
            </a:r>
          </a:p>
          <a:p>
            <a:pPr lvl="1"/>
            <a:r>
              <a:rPr lang="en-US" dirty="0" smtClean="0"/>
              <a:t>Summarizing</a:t>
            </a:r>
          </a:p>
          <a:p>
            <a:pPr lvl="1"/>
            <a:r>
              <a:rPr lang="en-US" dirty="0" smtClean="0"/>
              <a:t>Sequencing and Ordering</a:t>
            </a:r>
          </a:p>
          <a:p>
            <a:pPr lvl="1"/>
            <a:r>
              <a:rPr lang="en-US" dirty="0" smtClean="0"/>
              <a:t>Fact/Opinion</a:t>
            </a:r>
          </a:p>
          <a:p>
            <a:pPr lvl="1"/>
            <a:r>
              <a:rPr lang="en-US" dirty="0" smtClean="0"/>
              <a:t>Making connections</a:t>
            </a:r>
          </a:p>
          <a:p>
            <a:pPr lvl="1"/>
            <a:r>
              <a:rPr lang="en-US" dirty="0" smtClean="0"/>
              <a:t>Author’s Purpose</a:t>
            </a:r>
          </a:p>
          <a:p>
            <a:pPr lvl="1"/>
            <a:r>
              <a:rPr lang="en-US" dirty="0" smtClean="0"/>
              <a:t>Explaining informational sources</a:t>
            </a:r>
          </a:p>
          <a:p>
            <a:pPr lvl="1"/>
            <a:r>
              <a:rPr lang="en-US" dirty="0" smtClean="0"/>
              <a:t>Interpreting Instructions</a:t>
            </a:r>
          </a:p>
          <a:p>
            <a:pPr lvl="1">
              <a:buFont typeface="+mj-lt"/>
              <a:buAutoNum type="arabicPeriod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these four categories?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Lit.=Literature</a:t>
            </a:r>
          </a:p>
          <a:p>
            <a:pPr lvl="1"/>
            <a:r>
              <a:rPr lang="en-US" dirty="0" smtClean="0"/>
              <a:t>Plot</a:t>
            </a:r>
          </a:p>
          <a:p>
            <a:pPr lvl="1"/>
            <a:r>
              <a:rPr lang="en-US" dirty="0" smtClean="0"/>
              <a:t>Theme</a:t>
            </a:r>
          </a:p>
          <a:p>
            <a:pPr lvl="1"/>
            <a:r>
              <a:rPr lang="en-US" dirty="0" smtClean="0"/>
              <a:t>Point of View</a:t>
            </a:r>
          </a:p>
          <a:p>
            <a:pPr lvl="1"/>
            <a:r>
              <a:rPr lang="en-US" dirty="0" smtClean="0"/>
              <a:t>Characterization</a:t>
            </a:r>
          </a:p>
          <a:p>
            <a:pPr lvl="1"/>
            <a:r>
              <a:rPr lang="en-US" dirty="0" smtClean="0"/>
              <a:t>Literary Devices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these four categories?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Lit. works= Literary Works</a:t>
            </a:r>
          </a:p>
          <a:p>
            <a:pPr lvl="1"/>
            <a:r>
              <a:rPr lang="en-US" dirty="0" smtClean="0"/>
              <a:t>Genres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the </a:t>
            </a:r>
            <a:r>
              <a:rPr lang="en-US" dirty="0" err="1" smtClean="0"/>
              <a:t>f,w,s</a:t>
            </a:r>
            <a:r>
              <a:rPr lang="en-US" dirty="0" smtClean="0"/>
              <a:t> stand for?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F=Fall</a:t>
            </a:r>
          </a:p>
          <a:p>
            <a:r>
              <a:rPr lang="en-US" dirty="0" smtClean="0"/>
              <a:t>W=Winter</a:t>
            </a:r>
          </a:p>
          <a:p>
            <a:r>
              <a:rPr lang="en-US" dirty="0" smtClean="0"/>
              <a:t>S=Spring</a:t>
            </a:r>
          </a:p>
          <a:p>
            <a:pPr lvl="1"/>
            <a:r>
              <a:rPr lang="en-US" dirty="0" smtClean="0"/>
              <a:t>We take this test 3x a year.  This allows you to see your child’s growth over the year.  In a perfect world, we want all students green for all categories, or as close as possible.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these numbers on my child’s card?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number listed next to f is the score your child received in the fall.</a:t>
            </a:r>
          </a:p>
          <a:p>
            <a:r>
              <a:rPr lang="en-US" dirty="0" smtClean="0"/>
              <a:t>The  number listed next to w is the score your child received in the winter.</a:t>
            </a:r>
          </a:p>
          <a:p>
            <a:r>
              <a:rPr lang="en-US" dirty="0" smtClean="0"/>
              <a:t>We will add the Spring score when we take it in May.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1478</TotalTime>
  <Words>1024</Words>
  <Application>Microsoft Office PowerPoint</Application>
  <PresentationFormat>On-screen Show (4:3)</PresentationFormat>
  <Paragraphs>100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6th and 8th Grade Parent Meeting</vt:lpstr>
      <vt:lpstr>NWEA MAP Test</vt:lpstr>
      <vt:lpstr>What are these colors on my child’s card?</vt:lpstr>
      <vt:lpstr>What are these four categories?</vt:lpstr>
      <vt:lpstr>What are these four categories?</vt:lpstr>
      <vt:lpstr>What are these four categories?</vt:lpstr>
      <vt:lpstr>What are these four categories?</vt:lpstr>
      <vt:lpstr>What does the f,w,s stand for?</vt:lpstr>
      <vt:lpstr>What are these numbers on my child’s card?</vt:lpstr>
      <vt:lpstr>What is the passing score for my child’s grade?</vt:lpstr>
      <vt:lpstr>What can I do to make sure my child is making progress?</vt:lpstr>
      <vt:lpstr>What is a reading level?</vt:lpstr>
      <vt:lpstr>Class webpage: www.quia.com</vt:lpstr>
      <vt:lpstr>What is my child’s teacher currently doing to make sure my child is growing???</vt:lpstr>
      <vt:lpstr>Planning</vt:lpstr>
      <vt:lpstr>So, what does my child’s day look like?</vt:lpstr>
      <vt:lpstr>So, what does my child’s day look like?</vt:lpstr>
      <vt:lpstr>What are guided reading groups?</vt:lpstr>
      <vt:lpstr>So, what does my child’s day look like?</vt:lpstr>
      <vt:lpstr>I need your help in making sure your child reaches his/her full potential!  Questions/Concerns  Don’t hesitate to call 773-230-1248  </vt:lpstr>
    </vt:vector>
  </TitlesOfParts>
  <Company>Chicago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NWEA MAP Test</dc:title>
  <dc:creator>ststokes</dc:creator>
  <cp:lastModifiedBy>ststokes</cp:lastModifiedBy>
  <cp:revision>5</cp:revision>
  <dcterms:created xsi:type="dcterms:W3CDTF">2011-01-29T22:42:16Z</dcterms:created>
  <dcterms:modified xsi:type="dcterms:W3CDTF">2011-01-30T23:20:18Z</dcterms:modified>
</cp:coreProperties>
</file>