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1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EF0F6-E4BC-40FB-A07F-8A4AFC77D66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D2A52-4E67-4A8A-A885-2DDF2F3A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59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8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2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5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5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8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7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8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0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6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5626-019B-4A6A-B00E-3F8855B4E02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AD5F6-8382-4C49-AFDF-14BF7B5C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2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037225"/>
            <a:ext cx="6231077" cy="3392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48" y="283083"/>
            <a:ext cx="9164448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76400" y="3172415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Yo</a:t>
            </a:r>
            <a:endParaRPr lang="en-US" sz="4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3327" y="4267200"/>
            <a:ext cx="1212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Tú</a:t>
            </a:r>
            <a:endParaRPr lang="en-US" sz="4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2943761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Nosotros</a:t>
            </a:r>
            <a:r>
              <a:rPr lang="en-US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(as)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86745" y="5098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Ellos</a:t>
            </a:r>
            <a:r>
              <a:rPr lang="en-US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/</a:t>
            </a:r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Ellas</a:t>
            </a:r>
            <a:r>
              <a:rPr lang="en-US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/</a:t>
            </a:r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Uds</a:t>
            </a:r>
            <a:r>
              <a:rPr lang="en-US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1445" y="17526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-ER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9638" y="1741714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-</a:t>
            </a:r>
            <a:r>
              <a:rPr lang="en-US" sz="2800" dirty="0">
                <a:solidFill>
                  <a:srgbClr val="0070C0"/>
                </a:solidFill>
              </a:rPr>
              <a:t>I</a:t>
            </a:r>
            <a:r>
              <a:rPr lang="en-US" sz="2800" dirty="0" smtClean="0">
                <a:solidFill>
                  <a:srgbClr val="0070C0"/>
                </a:solidFill>
              </a:rPr>
              <a:t>R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5098197"/>
            <a:ext cx="2819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Él</a:t>
            </a:r>
            <a:r>
              <a:rPr lang="en-US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/Ella/</a:t>
            </a:r>
            <a:r>
              <a:rPr lang="en-US" sz="28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Usted</a:t>
            </a:r>
            <a:endParaRPr lang="en-US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38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sz="3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n-US" sz="4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14700" y="3159204"/>
            <a:ext cx="7112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3147" y="4168132"/>
            <a:ext cx="954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93147" y="5399906"/>
            <a:ext cx="954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28764" y="3339721"/>
            <a:ext cx="1839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emos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38800" y="5384985"/>
            <a:ext cx="954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en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7256" y="3990201"/>
            <a:ext cx="1265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ym typeface="Wingdings" panose="05000000000000000000" pitchFamily="2" charset="2"/>
              </a:rPr>
              <a:t>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66763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10" grpId="0"/>
      <p:bldP spid="11" grpId="0"/>
      <p:bldP spid="9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079057" cy="683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11036" y="1066800"/>
            <a:ext cx="1641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Yo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     </a:t>
            </a:r>
            <a:endParaRPr lang="en-US" sz="4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2362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Tú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     </a:t>
            </a:r>
            <a:endParaRPr lang="en-US" sz="4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164" y="3465942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Él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/Ella/</a:t>
            </a:r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Usted</a:t>
            </a:r>
            <a:endParaRPr lang="en-US" sz="32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4164" y="10668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Nosotros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(as)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4164" y="3438278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Ellos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/</a:t>
            </a:r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Ellas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/</a:t>
            </a:r>
            <a:r>
              <a:rPr lang="en-US" sz="32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Uds</a:t>
            </a:r>
            <a:r>
              <a:rPr lang="en-U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9764" y="54102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Drop </a:t>
            </a:r>
            <a:r>
              <a:rPr lang="en-US" dirty="0">
                <a:solidFill>
                  <a:srgbClr val="0070C0"/>
                </a:solidFill>
                <a:latin typeface="Comic Sans MS" panose="030F0702030302020204" pitchFamily="66" charset="0"/>
              </a:rPr>
              <a:t>the </a:t>
            </a:r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ending (</a:t>
            </a:r>
            <a:r>
              <a:rPr lang="en-US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ar</a:t>
            </a:r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/</a:t>
            </a:r>
            <a:r>
              <a:rPr lang="en-US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er</a:t>
            </a:r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/</a:t>
            </a:r>
            <a:r>
              <a:rPr lang="en-US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ir</a:t>
            </a:r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n-US" dirty="0">
                <a:solidFill>
                  <a:srgbClr val="0070C0"/>
                </a:solidFill>
                <a:latin typeface="Comic Sans MS" panose="030F0702030302020204" pitchFamily="66" charset="0"/>
              </a:rPr>
              <a:t>from the </a:t>
            </a:r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infinitive (basic form of a verb</a:t>
            </a:r>
            <a:r>
              <a:rPr lang="en-US" dirty="0">
                <a:solidFill>
                  <a:srgbClr val="0070C0"/>
                </a:solidFill>
                <a:latin typeface="Comic Sans MS" panose="030F0702030302020204" pitchFamily="66" charset="0"/>
              </a:rPr>
              <a:t>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8674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Look for </a:t>
            </a:r>
            <a:r>
              <a:rPr lang="en-US" dirty="0">
                <a:solidFill>
                  <a:srgbClr val="0070C0"/>
                </a:solidFill>
                <a:latin typeface="Comic Sans MS" panose="030F0702030302020204" pitchFamily="66" charset="0"/>
              </a:rPr>
              <a:t>the subject and add the appropriate ending.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1236076"/>
            <a:ext cx="7112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32152" y="2362200"/>
            <a:ext cx="1104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9000" y="3930720"/>
            <a:ext cx="7112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1549292"/>
            <a:ext cx="2211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imos</a:t>
            </a:r>
            <a:endParaRPr lang="en-US" sz="4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42562" y="3922181"/>
            <a:ext cx="1191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en</a:t>
            </a:r>
            <a:endParaRPr lang="en-U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2305" y="2249871"/>
            <a:ext cx="1265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ym typeface="Wingdings" panose="05000000000000000000" pitchFamily="2" charset="2"/>
              </a:rPr>
              <a:t>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1434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15" grpId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44161"/>
            <a:ext cx="9126822" cy="658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850" y="3279857"/>
            <a:ext cx="4237037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75" y="3276599"/>
            <a:ext cx="4235850" cy="314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80309" y="2590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To </a:t>
            </a:r>
            <a:r>
              <a:rPr lang="en-U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53290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com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4452796"/>
            <a:ext cx="171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com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100" y="5532658"/>
            <a:ext cx="171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com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7059" y="3554361"/>
            <a:ext cx="171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com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emos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8786" y="4714406"/>
            <a:ext cx="2150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(</a:t>
            </a:r>
            <a:r>
              <a:rPr lang="en-US" sz="2800" b="1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com</a:t>
            </a:r>
            <a:r>
              <a:rPr lang="en-US" sz="28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éis</a:t>
            </a:r>
            <a:r>
              <a:rPr lang="en-US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47059" y="5504949"/>
            <a:ext cx="1714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com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en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2475223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To write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76800" y="3554361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escrib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6800" y="4452796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escrib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es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76800" y="5497254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escrib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39245" y="3577444"/>
            <a:ext cx="2114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escrib</a:t>
            </a:r>
            <a:r>
              <a:rPr lang="en-US" sz="2800" b="1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imos</a:t>
            </a:r>
            <a:endParaRPr lang="en-US" sz="28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85052" y="4714406"/>
            <a:ext cx="1868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(</a:t>
            </a:r>
            <a:r>
              <a:rPr lang="en-US" sz="2800" b="1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escrib</a:t>
            </a:r>
            <a:r>
              <a:rPr lang="en-US" sz="2800" b="1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ís</a:t>
            </a:r>
            <a:r>
              <a:rPr lang="en-US" sz="28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)</a:t>
            </a:r>
            <a:endParaRPr lang="en-US" sz="28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06824" y="5489560"/>
            <a:ext cx="1756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escrib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en</a:t>
            </a:r>
            <a:endParaRPr lang="en-U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7270750" y="762000"/>
            <a:ext cx="13081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200" b="1" dirty="0" smtClean="0">
                <a:solidFill>
                  <a:srgbClr val="00B050"/>
                </a:solidFill>
                <a:latin typeface="Comic Sans MS" pitchFamily="66" charset="0"/>
              </a:rPr>
              <a:t>See the boot?</a:t>
            </a:r>
            <a:endParaRPr lang="en-US" altLang="en-US" sz="2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840" y="457200"/>
            <a:ext cx="1700213" cy="170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928257" y="4267199"/>
            <a:ext cx="1265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ym typeface="Wingdings" panose="05000000000000000000" pitchFamily="2" charset="2"/>
              </a:rPr>
              <a:t></a:t>
            </a:r>
            <a:endParaRPr lang="en-US" sz="4800" dirty="0"/>
          </a:p>
        </p:txBody>
      </p:sp>
      <p:sp>
        <p:nvSpPr>
          <p:cNvPr id="22" name="TextBox 21"/>
          <p:cNvSpPr txBox="1"/>
          <p:nvPr/>
        </p:nvSpPr>
        <p:spPr>
          <a:xfrm>
            <a:off x="7353300" y="4267198"/>
            <a:ext cx="1265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ym typeface="Wingdings" panose="05000000000000000000" pitchFamily="2" charset="2"/>
              </a:rPr>
              <a:t>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3890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5" grpId="1"/>
      <p:bldP spid="16" grpId="0"/>
      <p:bldP spid="16" grpId="1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52400"/>
            <a:ext cx="91440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533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learn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916632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understand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2109" y="1256613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open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2108" y="1641921"/>
            <a:ext cx="210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receive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533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sell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955732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see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800" y="128185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share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165084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To live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95053" y="3068781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viv</a:t>
            </a:r>
            <a:r>
              <a:rPr lang="en-U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13161" y="3694237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abr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0700" y="4167293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v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74615" y="4724400"/>
            <a:ext cx="1773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comprend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0700" y="5220241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aprend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0700" y="567051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recib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08905" y="6204856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viv</a:t>
            </a:r>
            <a:r>
              <a:rPr lang="en-U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en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10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107</Words>
  <Application>Microsoft Office PowerPoint</Application>
  <PresentationFormat>On-screen Show (4:3)</PresentationFormat>
  <Paragraphs>59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IMS</dc:creator>
  <cp:lastModifiedBy>Administrator</cp:lastModifiedBy>
  <cp:revision>14</cp:revision>
  <dcterms:created xsi:type="dcterms:W3CDTF">2014-05-08T15:36:37Z</dcterms:created>
  <dcterms:modified xsi:type="dcterms:W3CDTF">2016-05-16T13:02:30Z</dcterms:modified>
</cp:coreProperties>
</file>