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A7EA2-8E2B-485D-B1AB-7F993B450240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71BD2-D871-444C-8C2F-E5146B0FE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66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A7EA2-8E2B-485D-B1AB-7F993B450240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71BD2-D871-444C-8C2F-E5146B0FE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563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A7EA2-8E2B-485D-B1AB-7F993B450240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71BD2-D871-444C-8C2F-E5146B0FE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139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A7EA2-8E2B-485D-B1AB-7F993B450240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71BD2-D871-444C-8C2F-E5146B0FE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743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A7EA2-8E2B-485D-B1AB-7F993B450240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71BD2-D871-444C-8C2F-E5146B0FE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429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A7EA2-8E2B-485D-B1AB-7F993B450240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71BD2-D871-444C-8C2F-E5146B0FE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553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A7EA2-8E2B-485D-B1AB-7F993B450240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71BD2-D871-444C-8C2F-E5146B0FE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497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A7EA2-8E2B-485D-B1AB-7F993B450240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71BD2-D871-444C-8C2F-E5146B0FE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991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A7EA2-8E2B-485D-B1AB-7F993B450240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71BD2-D871-444C-8C2F-E5146B0FE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798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A7EA2-8E2B-485D-B1AB-7F993B450240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71BD2-D871-444C-8C2F-E5146B0FE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837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A7EA2-8E2B-485D-B1AB-7F993B450240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71BD2-D871-444C-8C2F-E5146B0FE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115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A7EA2-8E2B-485D-B1AB-7F993B450240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71BD2-D871-444C-8C2F-E5146B0FE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587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C6F0JkweUq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22" t="30095" r="18699" b="17528"/>
          <a:stretch/>
        </p:blipFill>
        <p:spPr bwMode="auto">
          <a:xfrm>
            <a:off x="-127620" y="18793"/>
            <a:ext cx="9322892" cy="47626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609600" y="990600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>
                <a:solidFill>
                  <a:srgbClr val="FF9900"/>
                </a:solidFill>
                <a:latin typeface="Comic Sans MS" pitchFamily="66" charset="0"/>
              </a:rPr>
              <a:t>tengo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821872" y="3615191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>
                <a:solidFill>
                  <a:srgbClr val="FF9900"/>
                </a:solidFill>
                <a:latin typeface="Comic Sans MS" pitchFamily="66" charset="0"/>
              </a:rPr>
              <a:t>tiene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789215" y="2092551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>
                <a:solidFill>
                  <a:srgbClr val="FF9900"/>
                </a:solidFill>
                <a:latin typeface="Comic Sans MS" pitchFamily="66" charset="0"/>
              </a:rPr>
              <a:t>tienes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691243" y="3125561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>
                <a:solidFill>
                  <a:srgbClr val="FF9900"/>
                </a:solidFill>
                <a:latin typeface="Comic Sans MS" pitchFamily="66" charset="0"/>
              </a:rPr>
              <a:t>tiene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1083129" y="4142694"/>
            <a:ext cx="1295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>
                <a:solidFill>
                  <a:srgbClr val="FF9900"/>
                </a:solidFill>
                <a:latin typeface="Comic Sans MS" pitchFamily="66" charset="0"/>
              </a:rPr>
              <a:t>tiene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5203371" y="3098346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>
                <a:solidFill>
                  <a:srgbClr val="FF9900"/>
                </a:solidFill>
                <a:latin typeface="Comic Sans MS" pitchFamily="66" charset="0"/>
              </a:rPr>
              <a:t>tienen</a:t>
            </a:r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5600700" y="990600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>
                <a:solidFill>
                  <a:srgbClr val="FF9900"/>
                </a:solidFill>
                <a:latin typeface="Comic Sans MS" pitchFamily="66" charset="0"/>
              </a:rPr>
              <a:t>tenemos</a:t>
            </a:r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5597071" y="4136767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>
                <a:solidFill>
                  <a:srgbClr val="FF9900"/>
                </a:solidFill>
                <a:latin typeface="Comic Sans MS" pitchFamily="66" charset="0"/>
              </a:rPr>
              <a:t>tienen</a:t>
            </a:r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5257800" y="3611562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>
                <a:solidFill>
                  <a:srgbClr val="FF9900"/>
                </a:solidFill>
                <a:latin typeface="Comic Sans MS" pitchFamily="66" charset="0"/>
              </a:rPr>
              <a:t>tienen</a:t>
            </a:r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2906486" y="3138224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9900"/>
                </a:solidFill>
                <a:latin typeface="Comic Sans MS" pitchFamily="66" charset="0"/>
              </a:rPr>
              <a:t>He has</a:t>
            </a:r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2667000" y="1866900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9900"/>
                </a:solidFill>
                <a:latin typeface="Comic Sans MS" pitchFamily="66" charset="0"/>
              </a:rPr>
              <a:t>You have</a:t>
            </a:r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3009826" y="1016000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9900"/>
                </a:solidFill>
                <a:latin typeface="Comic Sans MS" pitchFamily="66" charset="0"/>
              </a:rPr>
              <a:t>I have</a:t>
            </a:r>
          </a:p>
        </p:txBody>
      </p:sp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7183664" y="3197608"/>
            <a:ext cx="203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FF9900"/>
                </a:solidFill>
                <a:latin typeface="Comic Sans MS" pitchFamily="66" charset="0"/>
              </a:rPr>
              <a:t>They (M) have</a:t>
            </a:r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2781300" y="3937000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err="1" smtClean="0">
                <a:solidFill>
                  <a:srgbClr val="FF9900"/>
                </a:solidFill>
                <a:latin typeface="Comic Sans MS" pitchFamily="66" charset="0"/>
              </a:rPr>
              <a:t>Ud</a:t>
            </a:r>
            <a:r>
              <a:rPr lang="en-US" sz="2000" dirty="0" smtClean="0">
                <a:solidFill>
                  <a:srgbClr val="FF9900"/>
                </a:solidFill>
                <a:latin typeface="Comic Sans MS" pitchFamily="66" charset="0"/>
              </a:rPr>
              <a:t>. has</a:t>
            </a:r>
            <a:endParaRPr lang="en-US" sz="2000" dirty="0">
              <a:solidFill>
                <a:srgbClr val="FF9900"/>
              </a:solidFill>
              <a:latin typeface="Comic Sans MS" pitchFamily="66" charset="0"/>
            </a:endParaRP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2781300" y="3597728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9900"/>
                </a:solidFill>
                <a:latin typeface="Comic Sans MS" pitchFamily="66" charset="0"/>
              </a:rPr>
              <a:t>She has</a:t>
            </a:r>
          </a:p>
        </p:txBody>
      </p:sp>
      <p:sp>
        <p:nvSpPr>
          <p:cNvPr id="4116" name="Text Box 20"/>
          <p:cNvSpPr txBox="1">
            <a:spLocks noChangeArrowheads="1"/>
          </p:cNvSpPr>
          <p:nvPr/>
        </p:nvSpPr>
        <p:spPr bwMode="auto">
          <a:xfrm>
            <a:off x="7226300" y="1016000"/>
            <a:ext cx="1676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9900"/>
                </a:solidFill>
                <a:latin typeface="Comic Sans MS" pitchFamily="66" charset="0"/>
              </a:rPr>
              <a:t>We have</a:t>
            </a:r>
          </a:p>
        </p:txBody>
      </p:sp>
      <p:sp>
        <p:nvSpPr>
          <p:cNvPr id="4117" name="Text Box 21"/>
          <p:cNvSpPr txBox="1">
            <a:spLocks noChangeArrowheads="1"/>
          </p:cNvSpPr>
          <p:nvPr/>
        </p:nvSpPr>
        <p:spPr bwMode="auto">
          <a:xfrm>
            <a:off x="7302500" y="4135437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>
                <a:solidFill>
                  <a:srgbClr val="FF9900"/>
                </a:solidFill>
                <a:latin typeface="Comic Sans MS" pitchFamily="66" charset="0"/>
              </a:rPr>
              <a:t>Y’all</a:t>
            </a:r>
            <a:r>
              <a:rPr lang="en-US" sz="2400" dirty="0">
                <a:solidFill>
                  <a:srgbClr val="FF9900"/>
                </a:solidFill>
                <a:latin typeface="Comic Sans MS" pitchFamily="66" charset="0"/>
              </a:rPr>
              <a:t> have</a:t>
            </a:r>
          </a:p>
        </p:txBody>
      </p:sp>
      <p:sp>
        <p:nvSpPr>
          <p:cNvPr id="4118" name="Text Box 22"/>
          <p:cNvSpPr txBox="1">
            <a:spLocks noChangeArrowheads="1"/>
          </p:cNvSpPr>
          <p:nvPr/>
        </p:nvSpPr>
        <p:spPr bwMode="auto">
          <a:xfrm>
            <a:off x="7075714" y="3573236"/>
            <a:ext cx="22479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9900"/>
                </a:solidFill>
                <a:latin typeface="Comic Sans MS" pitchFamily="66" charset="0"/>
              </a:rPr>
              <a:t>They (F) have</a:t>
            </a:r>
          </a:p>
        </p:txBody>
      </p:sp>
      <p:sp>
        <p:nvSpPr>
          <p:cNvPr id="4119" name="Text Box 23"/>
          <p:cNvSpPr txBox="1">
            <a:spLocks noChangeArrowheads="1"/>
          </p:cNvSpPr>
          <p:nvPr/>
        </p:nvSpPr>
        <p:spPr bwMode="auto">
          <a:xfrm>
            <a:off x="4406900" y="406400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9900"/>
                </a:solidFill>
                <a:latin typeface="Comic Sans MS" pitchFamily="66" charset="0"/>
              </a:rPr>
              <a:t>To have</a:t>
            </a:r>
          </a:p>
        </p:txBody>
      </p:sp>
      <p:sp>
        <p:nvSpPr>
          <p:cNvPr id="4120" name="Text Box 24"/>
          <p:cNvSpPr txBox="1">
            <a:spLocks noChangeArrowheads="1"/>
          </p:cNvSpPr>
          <p:nvPr/>
        </p:nvSpPr>
        <p:spPr bwMode="auto">
          <a:xfrm>
            <a:off x="2933700" y="2217923"/>
            <a:ext cx="152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FF9900"/>
                </a:solidFill>
                <a:latin typeface="Comic Sans MS" pitchFamily="66" charset="0"/>
              </a:rPr>
              <a:t>informal</a:t>
            </a:r>
          </a:p>
        </p:txBody>
      </p:sp>
      <p:sp>
        <p:nvSpPr>
          <p:cNvPr id="4121" name="Text Box 25"/>
          <p:cNvSpPr txBox="1">
            <a:spLocks noChangeArrowheads="1"/>
          </p:cNvSpPr>
          <p:nvPr/>
        </p:nvSpPr>
        <p:spPr bwMode="auto">
          <a:xfrm>
            <a:off x="2933700" y="4229100"/>
            <a:ext cx="17145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FF9900"/>
                </a:solidFill>
                <a:latin typeface="Comic Sans MS" pitchFamily="66" charset="0"/>
              </a:rPr>
              <a:t>(You formal)</a:t>
            </a:r>
            <a:endParaRPr lang="en-US" dirty="0">
              <a:solidFill>
                <a:srgbClr val="FF9900"/>
              </a:solidFill>
              <a:latin typeface="Comic Sans MS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04800" y="5543490"/>
            <a:ext cx="205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B050"/>
                </a:solidFill>
                <a:latin typeface="Comic Sans MS" pitchFamily="66" charset="0"/>
              </a:rPr>
              <a:t>1 person/thing</a:t>
            </a:r>
            <a:endParaRPr lang="en-US" sz="2000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34000" y="554349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>
                <a:solidFill>
                  <a:srgbClr val="7030A0"/>
                </a:solidFill>
                <a:latin typeface="Comic Sans MS" pitchFamily="66" charset="0"/>
              </a:rPr>
              <a:t>2</a:t>
            </a:r>
            <a:r>
              <a:rPr lang="en-US" sz="2000" b="1" dirty="0" smtClean="0">
                <a:solidFill>
                  <a:srgbClr val="7030A0"/>
                </a:solidFill>
                <a:latin typeface="Comic Sans MS" pitchFamily="66" charset="0"/>
              </a:rPr>
              <a:t> or more people/things</a:t>
            </a:r>
            <a:endParaRPr lang="en-US" sz="2000" b="1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15685" y="2938654"/>
            <a:ext cx="4191000" cy="1730828"/>
          </a:xfrm>
          <a:prstGeom prst="rect">
            <a:avLst/>
          </a:prstGeom>
          <a:noFill/>
          <a:ln w="508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1219200" y="4705290"/>
            <a:ext cx="685800" cy="762000"/>
          </a:xfrm>
          <a:prstGeom prst="straightConnector1">
            <a:avLst/>
          </a:prstGeom>
          <a:ln w="762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4561114" y="2927283"/>
            <a:ext cx="4582886" cy="1741710"/>
          </a:xfrm>
          <a:prstGeom prst="rect">
            <a:avLst/>
          </a:prstGeom>
          <a:noFill/>
          <a:ln w="508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28" name="Straight Arrow Connector 27"/>
          <p:cNvCxnSpPr/>
          <p:nvPr/>
        </p:nvCxnSpPr>
        <p:spPr>
          <a:xfrm flipH="1" flipV="1">
            <a:off x="6781800" y="4781490"/>
            <a:ext cx="914400" cy="685800"/>
          </a:xfrm>
          <a:prstGeom prst="straightConnector1">
            <a:avLst/>
          </a:prstGeom>
          <a:ln w="762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801257" y="5989881"/>
            <a:ext cx="381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prstClr val="black"/>
                </a:solidFill>
                <a:hlinkClick r:id="rId3"/>
              </a:rPr>
              <a:t>Canción</a:t>
            </a:r>
            <a:r>
              <a:rPr lang="en-US" sz="3600" dirty="0" smtClean="0">
                <a:solidFill>
                  <a:prstClr val="black"/>
                </a:solidFill>
              </a:rPr>
              <a:t>- Bad link</a:t>
            </a:r>
            <a:endParaRPr lang="en-US" sz="3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9401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1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10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1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10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10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1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10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10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1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10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1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10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10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10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10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10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770" decel="100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8" dur="770" decel="100000"/>
                                        <p:tgtEl>
                                          <p:spTgt spid="2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0" dur="77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2" dur="77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770" decel="100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7" dur="770" decel="100000"/>
                                        <p:tgtEl>
                                          <p:spTgt spid="3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9" dur="77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1" dur="77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770" decel="100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5" dur="770" decel="100000"/>
                                        <p:tgtEl>
                                          <p:spTgt spid="2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7" dur="77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9" dur="77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5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1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770" decel="100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4" dur="770" decel="100000"/>
                                        <p:tgtEl>
                                          <p:spTgt spid="3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6" dur="77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58" dur="77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102" grpId="0"/>
      <p:bldP spid="4103" grpId="0"/>
      <p:bldP spid="4104" grpId="0"/>
      <p:bldP spid="4105" grpId="0"/>
      <p:bldP spid="4106" grpId="0"/>
      <p:bldP spid="4107" grpId="0"/>
      <p:bldP spid="4108" grpId="0"/>
      <p:bldP spid="4109" grpId="0"/>
      <p:bldP spid="4110" grpId="0"/>
      <p:bldP spid="4111" grpId="0"/>
      <p:bldP spid="4112" grpId="0"/>
      <p:bldP spid="4113" grpId="0"/>
      <p:bldP spid="4114" grpId="0"/>
      <p:bldP spid="4115" grpId="0"/>
      <p:bldP spid="4116" grpId="0"/>
      <p:bldP spid="4117" grpId="0"/>
      <p:bldP spid="4118" grpId="0"/>
      <p:bldP spid="4119" grpId="0"/>
      <p:bldP spid="4120" grpId="0"/>
      <p:bldP spid="4121" grpId="0"/>
      <p:bldP spid="30" grpId="0"/>
      <p:bldP spid="31" grpId="0"/>
      <p:bldP spid="33" grpId="0" animBg="1"/>
      <p:bldP spid="3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78" t="20092" r="18781" b="17642"/>
          <a:stretch/>
        </p:blipFill>
        <p:spPr bwMode="auto">
          <a:xfrm>
            <a:off x="0" y="528366"/>
            <a:ext cx="8701668" cy="5337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11"/>
          <p:cNvSpPr txBox="1">
            <a:spLocks noChangeArrowheads="1"/>
          </p:cNvSpPr>
          <p:nvPr/>
        </p:nvSpPr>
        <p:spPr bwMode="auto">
          <a:xfrm>
            <a:off x="1905000" y="1463257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>
                <a:solidFill>
                  <a:srgbClr val="FF9900"/>
                </a:solidFill>
                <a:latin typeface="Comic Sans MS" pitchFamily="66" charset="0"/>
              </a:rPr>
              <a:t>tenemos</a:t>
            </a:r>
          </a:p>
        </p:txBody>
      </p:sp>
      <p:sp>
        <p:nvSpPr>
          <p:cNvPr id="4" name="Text Box 11"/>
          <p:cNvSpPr txBox="1">
            <a:spLocks noChangeArrowheads="1"/>
          </p:cNvSpPr>
          <p:nvPr/>
        </p:nvSpPr>
        <p:spPr bwMode="auto">
          <a:xfrm>
            <a:off x="1267279" y="2359967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>
                <a:solidFill>
                  <a:srgbClr val="FF9900"/>
                </a:solidFill>
                <a:latin typeface="Comic Sans MS" pitchFamily="66" charset="0"/>
              </a:rPr>
              <a:t>tienes</a:t>
            </a:r>
          </a:p>
        </p:txBody>
      </p:sp>
      <p:sp>
        <p:nvSpPr>
          <p:cNvPr id="5" name="Text Box 11"/>
          <p:cNvSpPr txBox="1">
            <a:spLocks noChangeArrowheads="1"/>
          </p:cNvSpPr>
          <p:nvPr/>
        </p:nvSpPr>
        <p:spPr bwMode="auto">
          <a:xfrm>
            <a:off x="1600200" y="1960073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 smtClean="0">
                <a:solidFill>
                  <a:srgbClr val="FF9900"/>
                </a:solidFill>
                <a:latin typeface="Comic Sans MS" pitchFamily="66" charset="0"/>
              </a:rPr>
              <a:t>tiene</a:t>
            </a:r>
            <a:endParaRPr lang="es-ES_tradnl" sz="2400" dirty="0">
              <a:solidFill>
                <a:srgbClr val="FF9900"/>
              </a:solidFill>
              <a:latin typeface="Comic Sans MS" pitchFamily="66" charset="0"/>
            </a:endParaRP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6096000" y="1520179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>
                <a:solidFill>
                  <a:srgbClr val="FF9900"/>
                </a:solidFill>
                <a:latin typeface="Comic Sans MS" pitchFamily="66" charset="0"/>
              </a:rPr>
              <a:t>tenemos</a:t>
            </a:r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6281057" y="2359966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>
                <a:solidFill>
                  <a:srgbClr val="FF9900"/>
                </a:solidFill>
                <a:latin typeface="Comic Sans MS" pitchFamily="66" charset="0"/>
              </a:rPr>
              <a:t>tienen</a:t>
            </a:r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2051050" y="2778579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>
                <a:solidFill>
                  <a:srgbClr val="FF9900"/>
                </a:solidFill>
                <a:latin typeface="Comic Sans MS" pitchFamily="66" charset="0"/>
              </a:rPr>
              <a:t>tienen</a:t>
            </a: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5562600" y="2849265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>
                <a:solidFill>
                  <a:srgbClr val="FF9900"/>
                </a:solidFill>
                <a:latin typeface="Comic Sans MS" pitchFamily="66" charset="0"/>
              </a:rPr>
              <a:t>tengo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1676400" y="4038600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>
                <a:solidFill>
                  <a:srgbClr val="FF9900"/>
                </a:solidFill>
                <a:latin typeface="Comic Sans MS" pitchFamily="66" charset="0"/>
              </a:rPr>
              <a:t>Ella tiene</a:t>
            </a: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6934200" y="4040188"/>
            <a:ext cx="2286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>
                <a:solidFill>
                  <a:srgbClr val="FF9900"/>
                </a:solidFill>
                <a:latin typeface="Comic Sans MS" pitchFamily="66" charset="0"/>
              </a:rPr>
              <a:t>¿</a:t>
            </a:r>
            <a:r>
              <a:rPr lang="es-ES_tradnl" sz="2400" dirty="0" smtClean="0">
                <a:solidFill>
                  <a:srgbClr val="FF9900"/>
                </a:solidFill>
                <a:latin typeface="Comic Sans MS" pitchFamily="66" charset="0"/>
              </a:rPr>
              <a:t>Tienes tú…?</a:t>
            </a:r>
            <a:endParaRPr lang="es-ES_tradnl" sz="2400" dirty="0">
              <a:solidFill>
                <a:srgbClr val="FF9900"/>
              </a:solidFill>
              <a:latin typeface="Comic Sans MS" pitchFamily="66" charset="0"/>
            </a:endParaRPr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6814457" y="5351463"/>
            <a:ext cx="1981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>
                <a:solidFill>
                  <a:srgbClr val="FF9900"/>
                </a:solidFill>
                <a:latin typeface="Comic Sans MS" pitchFamily="66" charset="0"/>
              </a:rPr>
              <a:t>Los vecinos tienen</a:t>
            </a:r>
          </a:p>
        </p:txBody>
      </p:sp>
      <p:sp>
        <p:nvSpPr>
          <p:cNvPr id="15" name="Text Box 11"/>
          <p:cNvSpPr txBox="1">
            <a:spLocks noChangeArrowheads="1"/>
          </p:cNvSpPr>
          <p:nvPr/>
        </p:nvSpPr>
        <p:spPr bwMode="auto">
          <a:xfrm>
            <a:off x="6128657" y="1981844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>
                <a:solidFill>
                  <a:srgbClr val="FF9900"/>
                </a:solidFill>
                <a:latin typeface="Comic Sans MS" pitchFamily="66" charset="0"/>
              </a:rPr>
              <a:t>tienen</a:t>
            </a:r>
          </a:p>
        </p:txBody>
      </p:sp>
      <p:sp>
        <p:nvSpPr>
          <p:cNvPr id="16" name="Text Box 11"/>
          <p:cNvSpPr txBox="1">
            <a:spLocks noChangeArrowheads="1"/>
          </p:cNvSpPr>
          <p:nvPr/>
        </p:nvSpPr>
        <p:spPr bwMode="auto">
          <a:xfrm>
            <a:off x="2362200" y="4495800"/>
            <a:ext cx="2362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>
                <a:solidFill>
                  <a:srgbClr val="FF9900"/>
                </a:solidFill>
                <a:latin typeface="Comic Sans MS" pitchFamily="66" charset="0"/>
              </a:rPr>
              <a:t>Ellos tienen</a:t>
            </a:r>
          </a:p>
        </p:txBody>
      </p:sp>
      <p:sp>
        <p:nvSpPr>
          <p:cNvPr id="18" name="Text Box 11"/>
          <p:cNvSpPr txBox="1">
            <a:spLocks noChangeArrowheads="1"/>
          </p:cNvSpPr>
          <p:nvPr/>
        </p:nvSpPr>
        <p:spPr bwMode="auto">
          <a:xfrm>
            <a:off x="1676400" y="4952999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>
                <a:solidFill>
                  <a:srgbClr val="FF9900"/>
                </a:solidFill>
                <a:latin typeface="Comic Sans MS" pitchFamily="66" charset="0"/>
              </a:rPr>
              <a:t>Yo tengo</a:t>
            </a:r>
          </a:p>
        </p:txBody>
      </p:sp>
      <p:sp>
        <p:nvSpPr>
          <p:cNvPr id="19" name="Text Box 11"/>
          <p:cNvSpPr txBox="1">
            <a:spLocks noChangeArrowheads="1"/>
          </p:cNvSpPr>
          <p:nvPr/>
        </p:nvSpPr>
        <p:spPr bwMode="auto">
          <a:xfrm>
            <a:off x="1752600" y="5351463"/>
            <a:ext cx="3124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>
                <a:solidFill>
                  <a:srgbClr val="FF9900"/>
                </a:solidFill>
                <a:latin typeface="Comic Sans MS" pitchFamily="66" charset="0"/>
              </a:rPr>
              <a:t>Nosotros tenemos</a:t>
            </a:r>
          </a:p>
        </p:txBody>
      </p:sp>
      <p:sp>
        <p:nvSpPr>
          <p:cNvPr id="20" name="Text Box 11"/>
          <p:cNvSpPr txBox="1">
            <a:spLocks noChangeArrowheads="1"/>
          </p:cNvSpPr>
          <p:nvPr/>
        </p:nvSpPr>
        <p:spPr bwMode="auto">
          <a:xfrm>
            <a:off x="6553200" y="4953000"/>
            <a:ext cx="2590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>
                <a:solidFill>
                  <a:srgbClr val="FF9900"/>
                </a:solidFill>
                <a:latin typeface="Comic Sans MS" pitchFamily="66" charset="0"/>
              </a:rPr>
              <a:t>El doctor tiene</a:t>
            </a:r>
          </a:p>
        </p:txBody>
      </p:sp>
      <p:sp>
        <p:nvSpPr>
          <p:cNvPr id="21" name="Text Box 11"/>
          <p:cNvSpPr txBox="1">
            <a:spLocks noChangeArrowheads="1"/>
          </p:cNvSpPr>
          <p:nvPr/>
        </p:nvSpPr>
        <p:spPr bwMode="auto">
          <a:xfrm>
            <a:off x="6705600" y="4495800"/>
            <a:ext cx="1981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>
                <a:solidFill>
                  <a:srgbClr val="FF9900"/>
                </a:solidFill>
                <a:latin typeface="Comic Sans MS" pitchFamily="66" charset="0"/>
              </a:rPr>
              <a:t>É</a:t>
            </a:r>
            <a:r>
              <a:rPr lang="es-ES_tradnl" sz="2400" dirty="0" smtClean="0">
                <a:solidFill>
                  <a:srgbClr val="FF9900"/>
                </a:solidFill>
                <a:latin typeface="Comic Sans MS" pitchFamily="66" charset="0"/>
              </a:rPr>
              <a:t>l </a:t>
            </a:r>
            <a:r>
              <a:rPr lang="es-ES_tradnl" sz="2400" dirty="0">
                <a:solidFill>
                  <a:srgbClr val="FF9900"/>
                </a:solidFill>
                <a:latin typeface="Comic Sans MS" pitchFamily="66" charset="0"/>
              </a:rPr>
              <a:t>no tiene</a:t>
            </a:r>
          </a:p>
        </p:txBody>
      </p:sp>
    </p:spTree>
    <p:extLst>
      <p:ext uri="{BB962C8B-B14F-4D97-AF65-F5344CB8AC3E}">
        <p14:creationId xmlns:p14="http://schemas.microsoft.com/office/powerpoint/2010/main" val="198291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2" grpId="0"/>
      <p:bldP spid="13" grpId="0"/>
      <p:bldP spid="14" grpId="0"/>
      <p:bldP spid="15" grpId="0"/>
      <p:bldP spid="16" grpId="0"/>
      <p:bldP spid="19" grpId="0"/>
      <p:bldP spid="20" grpId="0"/>
      <p:bldP spid="2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79</Words>
  <Application>Microsoft Office PowerPoint</Application>
  <PresentationFormat>On-screen Show (4:3)</PresentationFormat>
  <Paragraphs>40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Shenendehowa Central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2</cp:revision>
  <dcterms:created xsi:type="dcterms:W3CDTF">2016-02-29T21:12:30Z</dcterms:created>
  <dcterms:modified xsi:type="dcterms:W3CDTF">2016-02-29T22:10:05Z</dcterms:modified>
</cp:coreProperties>
</file>