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5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83" r:id="rId11"/>
    <p:sldId id="263" r:id="rId12"/>
    <p:sldId id="264" r:id="rId13"/>
    <p:sldId id="265" r:id="rId14"/>
    <p:sldId id="269" r:id="rId15"/>
    <p:sldId id="271" r:id="rId16"/>
    <p:sldId id="284" r:id="rId17"/>
    <p:sldId id="285" r:id="rId18"/>
    <p:sldId id="272" r:id="rId19"/>
    <p:sldId id="273" r:id="rId20"/>
    <p:sldId id="274" r:id="rId21"/>
    <p:sldId id="276" r:id="rId22"/>
    <p:sldId id="277" r:id="rId23"/>
    <p:sldId id="278" r:id="rId24"/>
    <p:sldId id="281" r:id="rId25"/>
    <p:sldId id="279" r:id="rId26"/>
    <p:sldId id="282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>
      <p:cViewPr>
        <p:scale>
          <a:sx n="90" d="100"/>
          <a:sy n="90" d="100"/>
        </p:scale>
        <p:origin x="-558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hday_bkgrnd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5486400" cy="1698625"/>
          </a:xfrm>
        </p:spPr>
        <p:txBody>
          <a:bodyPr anchor="b" anchorCtr="0">
            <a:no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4724400" cy="1752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5720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57912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hday_bkgrnd2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685800"/>
            <a:ext cx="50292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981200"/>
            <a:ext cx="57912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CD7A-8059-4F55-A02E-FD15E2DFAC7A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9266-AC6C-4BCF-AEAE-8DF79FEE7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16,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does energy flow through an ecosystem?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trophic level and give an example?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the difference between a </a:t>
            </a:r>
            <a:r>
              <a:rPr lang="en-US" dirty="0" err="1" smtClean="0"/>
              <a:t>detritivore</a:t>
            </a:r>
            <a:r>
              <a:rPr lang="en-US" dirty="0" smtClean="0"/>
              <a:t> and a decomposer.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1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1295400"/>
          </a:xfrm>
        </p:spPr>
        <p:txBody>
          <a:bodyPr/>
          <a:lstStyle/>
          <a:p>
            <a:r>
              <a:rPr lang="en-US" dirty="0" smtClean="0"/>
              <a:t>Which of the following events would cause primary succession to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81200"/>
            <a:ext cx="5791200" cy="39925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Forest fire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 startAt="2"/>
            </a:pPr>
            <a:r>
              <a:rPr lang="en-US" dirty="0" smtClean="0"/>
              <a:t>Deforestation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C.  Volcanic eruption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 Flood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95400"/>
          </a:xfrm>
        </p:spPr>
        <p:txBody>
          <a:bodyPr/>
          <a:lstStyle/>
          <a:p>
            <a:r>
              <a:rPr lang="en-US" dirty="0" smtClean="0"/>
              <a:t>Which of the following would be considered a pioneer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Grass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Shrubs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Moss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Lichens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0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r>
              <a:rPr lang="en-US" dirty="0" smtClean="0"/>
              <a:t>How long does it take for an ecosystem to form from primary succession?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Up to 10 years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Up to 100 years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Up to 500 years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Up to 1800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2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5410200" cy="1295400"/>
          </a:xfrm>
        </p:spPr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ecosystems are changed through natural or human disturbances leaving the soil intact. 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Forest fires</a:t>
            </a:r>
          </a:p>
          <a:p>
            <a:pPr lvl="2"/>
            <a:r>
              <a:rPr lang="en-US" dirty="0" smtClean="0"/>
              <a:t>Farming</a:t>
            </a:r>
          </a:p>
          <a:p>
            <a:pPr lvl="2"/>
            <a:r>
              <a:rPr lang="en-US" dirty="0" smtClean="0"/>
              <a:t>Deforestation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1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5410200" cy="1295400"/>
          </a:xfrm>
        </p:spPr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much faster than primary succession.  The ecosystem usually recovers in 300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9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763"/>
            <a:ext cx="8997188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" y="381000"/>
            <a:ext cx="872638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8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5029200" cy="1295400"/>
          </a:xfrm>
        </p:spPr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447800"/>
            <a:ext cx="5791200" cy="3992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Could forest fires sometimes be beneficial for an ecosystem?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52800"/>
            <a:ext cx="556424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295400"/>
          </a:xfrm>
        </p:spPr>
        <p:txBody>
          <a:bodyPr/>
          <a:lstStyle/>
          <a:p>
            <a:r>
              <a:rPr lang="en-US" dirty="0" smtClean="0"/>
              <a:t>Which of the following would result in secondary succession?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Volcanic eruption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Glacier receding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Forest fire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Paving new roads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8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295400"/>
          </a:xfrm>
        </p:spPr>
        <p:txBody>
          <a:bodyPr/>
          <a:lstStyle/>
          <a:p>
            <a:r>
              <a:rPr lang="en-US" sz="3200" dirty="0" smtClean="0"/>
              <a:t>How long would it take for an ecosystem to fully recover via secondary succession?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50 years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15 years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300 years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1500 years</a:t>
            </a:r>
          </a:p>
        </p:txBody>
      </p:sp>
    </p:spTree>
    <p:extLst>
      <p:ext uri="{BB962C8B-B14F-4D97-AF65-F5344CB8AC3E}">
        <p14:creationId xmlns:p14="http://schemas.microsoft.com/office/powerpoint/2010/main" val="358854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thday_bkgrn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19986" y="1295400"/>
            <a:ext cx="7696200" cy="1698625"/>
          </a:xfrm>
        </p:spPr>
        <p:txBody>
          <a:bodyPr/>
          <a:lstStyle/>
          <a:p>
            <a:r>
              <a:rPr lang="en-US" dirty="0" smtClean="0"/>
              <a:t>Ecological Succession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4724400" cy="1752600"/>
          </a:xfrm>
        </p:spPr>
        <p:txBody>
          <a:bodyPr/>
          <a:lstStyle/>
          <a:p>
            <a:r>
              <a:rPr lang="en-US" sz="4000" dirty="0" smtClean="0"/>
              <a:t>SPI 3210.2.6</a:t>
            </a:r>
          </a:p>
          <a:p>
            <a:r>
              <a:rPr lang="en-US" sz="4000" dirty="0" smtClean="0"/>
              <a:t>SPI 3210.2.7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76200"/>
            <a:ext cx="4572000" cy="1295400"/>
          </a:xfrm>
        </p:spPr>
        <p:txBody>
          <a:bodyPr/>
          <a:lstStyle/>
          <a:p>
            <a:pPr algn="ctr"/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15940" cy="4876800"/>
          </a:xfrm>
        </p:spPr>
      </p:pic>
    </p:spTree>
    <p:extLst>
      <p:ext uri="{BB962C8B-B14F-4D97-AF65-F5344CB8AC3E}">
        <p14:creationId xmlns:p14="http://schemas.microsoft.com/office/powerpoint/2010/main" val="307361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228600"/>
            <a:ext cx="4572000" cy="1295400"/>
          </a:xfrm>
        </p:spPr>
        <p:txBody>
          <a:bodyPr/>
          <a:lstStyle/>
          <a:p>
            <a:pPr algn="ctr"/>
            <a:r>
              <a:rPr lang="en-US" dirty="0" smtClean="0"/>
              <a:t>Carbon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5638800" cy="5638800"/>
          </a:xfrm>
        </p:spPr>
      </p:pic>
    </p:spTree>
    <p:extLst>
      <p:ext uri="{BB962C8B-B14F-4D97-AF65-F5344CB8AC3E}">
        <p14:creationId xmlns:p14="http://schemas.microsoft.com/office/powerpoint/2010/main" val="412794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5943600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26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concentration found in atmosphere (N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b="1" u="sng" dirty="0" smtClean="0"/>
              <a:t>Nitrogen fixation</a:t>
            </a:r>
            <a:r>
              <a:rPr lang="en-US" dirty="0" smtClean="0"/>
              <a:t>:  Capture and conversion of N</a:t>
            </a:r>
            <a:r>
              <a:rPr lang="en-US" baseline="-25000" dirty="0" smtClean="0"/>
              <a:t>2</a:t>
            </a:r>
            <a:r>
              <a:rPr lang="en-US" dirty="0" smtClean="0"/>
              <a:t> gas into a form useable by plants</a:t>
            </a:r>
          </a:p>
          <a:p>
            <a:pPr lvl="1"/>
            <a:r>
              <a:rPr lang="en-US" dirty="0" smtClean="0"/>
              <a:t>Bacteria</a:t>
            </a:r>
          </a:p>
          <a:p>
            <a:r>
              <a:rPr lang="en-US" b="1" u="sng" dirty="0" err="1" smtClean="0"/>
              <a:t>Denitrification</a:t>
            </a:r>
            <a:r>
              <a:rPr lang="en-US" dirty="0" smtClean="0"/>
              <a:t>:  Soil bacteria convert fixed nitrogen into N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1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28600"/>
            <a:ext cx="4572000" cy="1295400"/>
          </a:xfrm>
        </p:spPr>
        <p:txBody>
          <a:bodyPr/>
          <a:lstStyle/>
          <a:p>
            <a:pPr algn="ctr"/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934200" cy="5200650"/>
          </a:xfrm>
        </p:spPr>
      </p:pic>
    </p:spTree>
    <p:extLst>
      <p:ext uri="{BB962C8B-B14F-4D97-AF65-F5344CB8AC3E}">
        <p14:creationId xmlns:p14="http://schemas.microsoft.com/office/powerpoint/2010/main" val="3489169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096000" cy="39925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Short-term</a:t>
            </a:r>
            <a:r>
              <a:rPr lang="en-US" dirty="0" smtClean="0"/>
              <a:t>:  phosphates in solution are cycled from </a:t>
            </a:r>
            <a:r>
              <a:rPr lang="en-US" dirty="0" err="1" smtClean="0"/>
              <a:t>soil</a:t>
            </a:r>
            <a:r>
              <a:rPr lang="en-US" dirty="0" err="1" smtClean="0">
                <a:sym typeface="Wingdings" pitchFamily="2" charset="2"/>
              </a:rPr>
              <a:t>producersconsumers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Decomposers return phosphorus to the soil</a:t>
            </a:r>
          </a:p>
          <a:p>
            <a:r>
              <a:rPr lang="en-US" b="1" u="sng" dirty="0" smtClean="0">
                <a:sym typeface="Wingdings" pitchFamily="2" charset="2"/>
              </a:rPr>
              <a:t>Long-term</a:t>
            </a:r>
            <a:r>
              <a:rPr lang="en-US" dirty="0" smtClean="0">
                <a:sym typeface="Wingdings" pitchFamily="2" charset="2"/>
              </a:rPr>
              <a:t>:  weathering or erosion of rocks containing phosphorus slowly add to the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01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28600"/>
            <a:ext cx="4572000" cy="1295400"/>
          </a:xfrm>
        </p:spPr>
        <p:txBody>
          <a:bodyPr/>
          <a:lstStyle/>
          <a:p>
            <a:pPr algn="ctr"/>
            <a:r>
              <a:rPr lang="en-US" dirty="0" smtClean="0"/>
              <a:t>Phosphorus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543800" cy="5242641"/>
          </a:xfrm>
        </p:spPr>
      </p:pic>
    </p:spTree>
    <p:extLst>
      <p:ext uri="{BB962C8B-B14F-4D97-AF65-F5344CB8AC3E}">
        <p14:creationId xmlns:p14="http://schemas.microsoft.com/office/powerpoint/2010/main" val="344082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2209800" y="1676400"/>
            <a:ext cx="6629400" cy="2362200"/>
          </a:xfrm>
        </p:spPr>
        <p:txBody>
          <a:bodyPr/>
          <a:lstStyle/>
          <a:p>
            <a:r>
              <a:rPr lang="en-US" u="sng" dirty="0" smtClean="0"/>
              <a:t>Essential Question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How does the process of ecological succession reshape an ecosystem?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9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Ecosystems are constantly changing in response to natural and human disturbances.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1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ccurs on surfaces where no soil or nutrients are present.  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land covered with lava rock after a volcanic eruption.</a:t>
            </a:r>
          </a:p>
          <a:p>
            <a:pPr lvl="2"/>
            <a:r>
              <a:rPr lang="en-US" dirty="0" smtClean="0"/>
              <a:t>Bare rock exposed when glaciers melt.</a:t>
            </a:r>
          </a:p>
          <a:p>
            <a:pPr lvl="2"/>
            <a:r>
              <a:rPr lang="en-US" dirty="0" smtClean="0"/>
              <a:t>Paved areas such as parking lots</a:t>
            </a:r>
          </a:p>
          <a:p>
            <a:r>
              <a:rPr lang="en-US" dirty="0" smtClean="0"/>
              <a:t>It can take up to 1800 years for an ecosystem to form through primary succession.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8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species to populate the area are called pioneer </a:t>
            </a:r>
            <a:r>
              <a:rPr lang="en-US" dirty="0" smtClean="0"/>
              <a:t>species.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 smtClean="0"/>
              <a:t>are often lichens.</a:t>
            </a:r>
          </a:p>
          <a:p>
            <a:pPr lvl="2"/>
            <a:r>
              <a:rPr lang="en-US" dirty="0" smtClean="0"/>
              <a:t>Made up of fungus and algae that can grow on bare rock.</a:t>
            </a:r>
          </a:p>
        </p:txBody>
      </p:sp>
    </p:spTree>
    <p:extLst>
      <p:ext uri="{BB962C8B-B14F-4D97-AF65-F5344CB8AC3E}">
        <p14:creationId xmlns:p14="http://schemas.microsoft.com/office/powerpoint/2010/main" val="39811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Next, </a:t>
            </a:r>
            <a:r>
              <a:rPr lang="en-US" dirty="0" smtClean="0"/>
              <a:t>mosses </a:t>
            </a:r>
            <a:r>
              <a:rPr lang="en-US" dirty="0" smtClean="0"/>
              <a:t>and grasses will begin to take root.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Eventually, tree seedlings and shrubs sprout among the plant community.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3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924800" cy="59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95940"/>
      </p:ext>
    </p:extLst>
  </p:cSld>
  <p:clrMapOvr>
    <a:masterClrMapping/>
  </p:clrMapOvr>
</p:sld>
</file>

<file path=ppt/theme/theme1.xml><?xml version="1.0" encoding="utf-8"?>
<a:theme xmlns:a="http://schemas.openxmlformats.org/drawingml/2006/main" name="TP03000234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6438C-ED0C-41F7-A7DC-876172D24B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TP030002348</Template>
  <TotalTime>221</TotalTime>
  <Words>405</Words>
  <Application>Microsoft Office PowerPoint</Application>
  <PresentationFormat>On-screen Show (4:3)</PresentationFormat>
  <Paragraphs>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TP030002348</vt:lpstr>
      <vt:lpstr>April 16, 2012</vt:lpstr>
      <vt:lpstr>Ecological Succession</vt:lpstr>
      <vt:lpstr>Essential Question: How does the process of ecological succession reshape an ecosystem?</vt:lpstr>
      <vt:lpstr>PowerPoint Presentation</vt:lpstr>
      <vt:lpstr>Ecological Succession</vt:lpstr>
      <vt:lpstr>Primary Succession</vt:lpstr>
      <vt:lpstr>Primary Succession</vt:lpstr>
      <vt:lpstr>Primary Succession</vt:lpstr>
      <vt:lpstr>PowerPoint Presentation</vt:lpstr>
      <vt:lpstr>Which of the following events would cause primary succession to occur?</vt:lpstr>
      <vt:lpstr>Which of the following would be considered a pioneer species?</vt:lpstr>
      <vt:lpstr>How long does it take for an ecosystem to form from primary succession?</vt:lpstr>
      <vt:lpstr>Secondary Succession</vt:lpstr>
      <vt:lpstr>Secondary Succession</vt:lpstr>
      <vt:lpstr>PowerPoint Presentation</vt:lpstr>
      <vt:lpstr>PowerPoint Presentation</vt:lpstr>
      <vt:lpstr>Secondary Succession</vt:lpstr>
      <vt:lpstr>Which of the following would result in secondary succession?</vt:lpstr>
      <vt:lpstr>How long would it take for an ecosystem to fully recover via secondary succession?</vt:lpstr>
      <vt:lpstr>Water Cycle</vt:lpstr>
      <vt:lpstr>Carbon Cycle</vt:lpstr>
      <vt:lpstr>PowerPoint Presentation</vt:lpstr>
      <vt:lpstr>Nitrogen Cycle</vt:lpstr>
      <vt:lpstr>Nitrogen Cycle</vt:lpstr>
      <vt:lpstr>Phosphorus Cycle</vt:lpstr>
      <vt:lpstr>Phosphorus Cycle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Succession</dc:title>
  <dc:creator>Rachel</dc:creator>
  <cp:lastModifiedBy>Rachel</cp:lastModifiedBy>
  <cp:revision>16</cp:revision>
  <dcterms:created xsi:type="dcterms:W3CDTF">2011-11-17T02:47:43Z</dcterms:created>
  <dcterms:modified xsi:type="dcterms:W3CDTF">2012-04-15T22:08:58Z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TC300023489990</vt:lpwstr>
  </property>
</Properties>
</file>