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8" r:id="rId4"/>
    <p:sldId id="260" r:id="rId5"/>
    <p:sldId id="261" r:id="rId6"/>
    <p:sldId id="259" r:id="rId7"/>
    <p:sldId id="25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5" r:id="rId17"/>
    <p:sldId id="269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4571B-C6A8-4935-9F07-B6E892B728F7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0192E-6CB7-450F-8448-FE7E27822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6402-4406-42B1-BDDE-03C4C9F4E05C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6DABC-9943-48E1-837F-749947572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2F253-00D3-4745-8CA0-B2E393DBE448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AEDBC-BEDB-4188-A548-7476FB261F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6458E-81C0-4367-9037-B6BE802973E4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70658-4B00-4E95-8584-F62BE8D47E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56737-C425-4020-8AD3-B80DAFEB64A6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AE9A4-DA6D-48B9-AE9C-CF1B40AFD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3774B-66A1-4287-B57C-9FECA764CEA2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C1B92-3D62-4FCD-8945-221BEA10B1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BE145-D3B1-4710-AA69-DF97529E8F78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1006E-8100-4E78-B7A9-D26C02FD72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81686-4985-4CE8-99C6-D0E15D3441F4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A955C-7940-4935-B036-812E1DBC0F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7350E-06A2-4028-B1B3-71BA717ECB0E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8F5A-A8C0-46BD-B6F5-197740C26F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5BD8B-C4AA-499B-A30D-BBA2AFFFEBCF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F1DBC-2092-41E9-A2E0-BDEDB1D9D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C7B50-F26D-4566-9A0C-BF8407D36162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5B8F3-1CD7-480C-AB17-3693C89F8C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B55EE0-8429-443E-A26E-AFAE6A3C0D5E}" type="datetimeFigureOut">
              <a:rPr lang="en-US"/>
              <a:pPr>
                <a:defRPr/>
              </a:pPr>
              <a:t>4/13/2011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034A0DE-DD20-49B1-85FC-87B233FE7D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Writing Formulas and </a:t>
            </a:r>
            <a:br>
              <a:rPr lang="en-US" smtClean="0"/>
            </a:br>
            <a:r>
              <a:rPr lang="en-US" smtClean="0"/>
              <a:t>Naming Compounds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5400" smtClean="0"/>
              <a:t>First, Let’s review polar and nonpolar covalent molecules!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Water is polar:</a:t>
            </a:r>
          </a:p>
        </p:txBody>
      </p:sp>
      <p:pic>
        <p:nvPicPr>
          <p:cNvPr id="15362" name="Picture 2" descr="C:\Users\michelle\Desktop\polarity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47800" y="2895600"/>
            <a:ext cx="6330950" cy="3514725"/>
          </a:xfrm>
        </p:spPr>
      </p:pic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533400" y="1447800"/>
            <a:ext cx="7543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>
                <a:latin typeface="Calibri" pitchFamily="34" charset="0"/>
              </a:rPr>
              <a:t>Oxygen has a slight negative charge</a:t>
            </a:r>
          </a:p>
          <a:p>
            <a:pPr>
              <a:buFont typeface="Arial" charset="0"/>
              <a:buChar char="•"/>
            </a:pPr>
            <a:r>
              <a:rPr lang="en-US" sz="3600">
                <a:latin typeface="Calibri" pitchFamily="34" charset="0"/>
              </a:rPr>
              <a:t>Hydrogen has a slight positive charge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Hydrogen bonds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(-) end of one water is attracted to the (+) end of another water molecule</a:t>
            </a:r>
          </a:p>
          <a:p>
            <a:r>
              <a:rPr lang="en-US" smtClean="0"/>
              <a:t>This attractive force creates a hydrogen bond</a:t>
            </a:r>
          </a:p>
          <a:p>
            <a:r>
              <a:rPr lang="en-US" smtClean="0"/>
              <a:t>It is a weak force, but essential to explaining the many functions of water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Hydrogen Bonding</a:t>
            </a:r>
          </a:p>
        </p:txBody>
      </p:sp>
      <p:pic>
        <p:nvPicPr>
          <p:cNvPr id="17410" name="Picture 2" descr="C:\Users\michelle\Desktop\Hbondswat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7213" y="1752600"/>
            <a:ext cx="7943850" cy="4267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Why does this make water so special?</a:t>
            </a:r>
            <a:endParaRPr lang="en-US" dirty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It is a great solvent:  will dissolve anything with charged particles.</a:t>
            </a:r>
          </a:p>
          <a:p>
            <a:r>
              <a:rPr lang="en-US" smtClean="0"/>
              <a:t>Has a high specific heat (takes a lot of energy to raise the temp 1 degree)</a:t>
            </a:r>
          </a:p>
          <a:p>
            <a:r>
              <a:rPr lang="en-US" smtClean="0"/>
              <a:t>Becomes less dense as it freezes (great for fish!)</a:t>
            </a:r>
          </a:p>
          <a:p>
            <a:r>
              <a:rPr lang="en-US" smtClean="0"/>
              <a:t>Is adhesive and cohesive (good for plants)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Ionic Compounds dissolve in Water</a:t>
            </a:r>
          </a:p>
        </p:txBody>
      </p:sp>
      <p:pic>
        <p:nvPicPr>
          <p:cNvPr id="19458" name="Picture 2" descr="C:\Users\michelle\Desktop\nacl2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2590800"/>
            <a:ext cx="7758113" cy="40338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Writing Formulas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400" u="sng" smtClean="0"/>
              <a:t>Binary compounds:  </a:t>
            </a:r>
            <a:r>
              <a:rPr lang="en-US" sz="4400" smtClean="0"/>
              <a:t>a compound composed of only 2 elements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 first,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000" smtClean="0"/>
              <a:t>Before you can write the formula for a binary compound you must know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US" sz="4000" smtClean="0"/>
              <a:t>What elements are involved</a:t>
            </a: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en-US" sz="4000" smtClean="0"/>
              <a:t>How many electrons they gain, lose  or share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Oxidation Numbers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400" smtClean="0"/>
              <a:t>How many electrons an atom can gain, lose or share in order to become stable.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For Ionic compounds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 algn="ctr">
              <a:buFont typeface="Arial" charset="0"/>
              <a:buNone/>
            </a:pPr>
            <a:endParaRPr lang="en-US" sz="4400" smtClean="0"/>
          </a:p>
          <a:p>
            <a:pPr marL="742950" indent="-742950" algn="ctr">
              <a:buFont typeface="Arial" charset="0"/>
              <a:buNone/>
            </a:pPr>
            <a:r>
              <a:rPr lang="en-US" sz="4400" smtClean="0"/>
              <a:t>The oxidation number is the same as the charge on the ions</a:t>
            </a:r>
          </a:p>
          <a:p>
            <a:pPr marL="742950" indent="-742950" algn="ctr">
              <a:buFont typeface="Calibri" pitchFamily="34" charset="0"/>
              <a:buAutoNum type="arabicPeriod"/>
            </a:pPr>
            <a:endParaRPr lang="en-US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800" smtClean="0"/>
              <a:t>Oxidation numbers follow the group numbers on the periodic 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800" smtClean="0"/>
              <a:t>Some elements can have more than one oxidation number, typically these are transition metals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4800" smtClean="0"/>
              <a:t>For rules to determine  and write Oxidation Numbers see handout!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** Polyatomic 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5400" dirty="0" smtClean="0"/>
              <a:t>Ions containing more than one atom</a:t>
            </a:r>
            <a:endParaRPr lang="en-US" sz="5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5400" dirty="0" smtClean="0"/>
              <a:t>Most end in –ate or –</a:t>
            </a:r>
            <a:r>
              <a:rPr lang="en-US" sz="5400" dirty="0" err="1" smtClean="0"/>
              <a:t>ite</a:t>
            </a:r>
            <a:endParaRPr lang="en-US" sz="5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5400" dirty="0" smtClean="0"/>
              <a:t>See table in handout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5400" dirty="0" smtClean="0"/>
              <a:t>Ex:  OH- (hydroxide)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Writing formulas for</a:t>
            </a:r>
            <a:br>
              <a:rPr lang="en-US" dirty="0" smtClean="0"/>
            </a:br>
            <a:r>
              <a:rPr lang="en-US" dirty="0" smtClean="0"/>
              <a:t>Ionic compounds</a:t>
            </a:r>
            <a:endParaRPr lang="en-US" dirty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Must be metal (+ ion) and a nonmetal (- ion)</a:t>
            </a:r>
          </a:p>
          <a:p>
            <a:r>
              <a:rPr lang="en-US" smtClean="0"/>
              <a:t>Can have polyatomic ions in place of either part of the compound</a:t>
            </a:r>
          </a:p>
          <a:p>
            <a:r>
              <a:rPr lang="en-US" smtClean="0"/>
              <a:t>Most polyatomic ions are (-) except for the amonium ion, NH</a:t>
            </a:r>
            <a:r>
              <a:rPr lang="en-US" baseline="-25000" smtClean="0"/>
              <a:t>4</a:t>
            </a:r>
            <a:r>
              <a:rPr lang="en-US" baseline="30000" smtClean="0"/>
              <a:t>+</a:t>
            </a:r>
          </a:p>
          <a:p>
            <a:r>
              <a:rPr lang="en-US" smtClean="0"/>
              <a:t>Hydrogen is the only nonmetal with a (+) ox number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Writing Formulas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Write the symbol of the element or Polyatomic ion that has the positive ox number.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US" dirty="0"/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			Lithium nitride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/>
              <a:t>	</a:t>
            </a:r>
            <a:r>
              <a:rPr lang="en-US" dirty="0" smtClean="0"/>
              <a:t>				</a:t>
            </a:r>
            <a:r>
              <a:rPr lang="en-US" dirty="0" smtClean="0">
                <a:solidFill>
                  <a:srgbClr val="FFFF00"/>
                </a:solidFill>
              </a:rPr>
              <a:t>Li </a:t>
            </a:r>
            <a:r>
              <a:rPr lang="en-US" baseline="30000" dirty="0" smtClean="0">
                <a:solidFill>
                  <a:srgbClr val="FFFF00"/>
                </a:solidFill>
              </a:rPr>
              <a:t>+1</a:t>
            </a:r>
            <a:endParaRPr lang="en-US" dirty="0" smtClean="0">
              <a:solidFill>
                <a:srgbClr val="FFFF00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aseline="30000" dirty="0">
              <a:solidFill>
                <a:srgbClr val="FFFF00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** ending –</a:t>
            </a:r>
            <a:r>
              <a:rPr lang="en-US" i="1" dirty="0" err="1" smtClean="0">
                <a:solidFill>
                  <a:srgbClr val="FFFF00"/>
                </a:solidFill>
              </a:rPr>
              <a:t>ide</a:t>
            </a:r>
            <a:r>
              <a:rPr lang="en-US" dirty="0" smtClean="0">
                <a:solidFill>
                  <a:srgbClr val="FFFF00"/>
                </a:solidFill>
              </a:rPr>
              <a:t> indicates a single element not a polyatomic ion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aseline="30000" dirty="0">
              <a:solidFill>
                <a:srgbClr val="FFFF00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aseline="30000" dirty="0" smtClean="0">
              <a:solidFill>
                <a:srgbClr val="FFFF00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aseline="30000" dirty="0"/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charset="0"/>
              <a:buAutoNum type="arabicPeriod" startAt="2"/>
            </a:pPr>
            <a:r>
              <a:rPr lang="en-US" smtClean="0"/>
              <a:t>Write the symbol of the element or polyatomic ion that has the negative ox number</a:t>
            </a:r>
          </a:p>
          <a:p>
            <a:pPr marL="514350" indent="-514350">
              <a:buFont typeface="Arial" charset="0"/>
              <a:buAutoNum type="arabicPeriod" startAt="2"/>
            </a:pPr>
            <a:endParaRPr lang="en-US" smtClean="0"/>
          </a:p>
          <a:p>
            <a:pPr marL="1314450" lvl="2" indent="-514350">
              <a:buFont typeface="Arial" charset="0"/>
              <a:buNone/>
            </a:pPr>
            <a:r>
              <a:rPr lang="en-US" smtClean="0"/>
              <a:t>			</a:t>
            </a:r>
            <a:r>
              <a:rPr lang="en-US" sz="3600" smtClean="0"/>
              <a:t>Li</a:t>
            </a:r>
            <a:r>
              <a:rPr lang="en-US" sz="3600" baseline="30000" smtClean="0"/>
              <a:t>+1  </a:t>
            </a:r>
            <a:r>
              <a:rPr lang="en-US" sz="3600" smtClean="0">
                <a:solidFill>
                  <a:srgbClr val="FFFF00"/>
                </a:solidFill>
              </a:rPr>
              <a:t>N</a:t>
            </a:r>
            <a:r>
              <a:rPr lang="en-US" sz="3600" baseline="30000" smtClean="0">
                <a:solidFill>
                  <a:srgbClr val="FFFF00"/>
                </a:solidFill>
              </a:rPr>
              <a:t> -3</a:t>
            </a:r>
            <a:endParaRPr lang="en-US" sz="360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3.  The charge of one ion becomes the subscript for the other ion.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dirty="0"/>
              <a:t> </a:t>
            </a:r>
            <a:r>
              <a:rPr lang="en-US" sz="4400" dirty="0" smtClean="0"/>
              <a:t>			 Li</a:t>
            </a:r>
            <a:r>
              <a:rPr lang="en-US" sz="4400" baseline="-25000" dirty="0" smtClean="0">
                <a:solidFill>
                  <a:srgbClr val="FFFF00"/>
                </a:solidFill>
              </a:rPr>
              <a:t>3</a:t>
            </a:r>
            <a:r>
              <a:rPr lang="en-US" sz="4400" dirty="0" smtClean="0"/>
              <a:t>N</a:t>
            </a:r>
            <a:endParaRPr lang="en-US" sz="4400" dirty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32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200" dirty="0" smtClean="0"/>
              <a:t>Remember the absence of a subscripts means “1”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charset="0"/>
              <a:buNone/>
            </a:pPr>
            <a:r>
              <a:rPr lang="en-US" smtClean="0"/>
              <a:t>4.  Reduce subscripts to the smallest whole number</a:t>
            </a:r>
          </a:p>
          <a:p>
            <a:pPr marL="514350" indent="-514350">
              <a:buFont typeface="Arial" charset="0"/>
              <a:buNone/>
            </a:pPr>
            <a:endParaRPr lang="en-US" smtClean="0"/>
          </a:p>
          <a:p>
            <a:pPr marL="514350" indent="-514350">
              <a:buFont typeface="Arial" charset="0"/>
              <a:buNone/>
            </a:pPr>
            <a:endParaRPr lang="en-US" smtClean="0"/>
          </a:p>
          <a:p>
            <a:pPr marL="514350" indent="-514350">
              <a:buFont typeface="Arial" charset="0"/>
              <a:buNone/>
            </a:pPr>
            <a:r>
              <a:rPr lang="en-US" smtClean="0"/>
              <a:t>**See other rules in handout!</a:t>
            </a:r>
          </a:p>
          <a:p>
            <a:pPr marL="514350" indent="-514350">
              <a:buFont typeface="Arial" charset="0"/>
              <a:buNone/>
            </a:pPr>
            <a:r>
              <a:rPr lang="en-US" smtClean="0"/>
              <a:t>			</a:t>
            </a:r>
          </a:p>
        </p:txBody>
      </p:sp>
      <p:sp>
        <p:nvSpPr>
          <p:cNvPr id="3277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Write Formulas for the following compounds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Lead (IV) </a:t>
            </a:r>
            <a:r>
              <a:rPr lang="en-US" dirty="0" err="1" smtClean="0"/>
              <a:t>Phosphide</a:t>
            </a: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Iron (III) oxide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3.  Lithium sulfate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390</Words>
  <Application>Microsoft Office PowerPoint</Application>
  <PresentationFormat>On-screen Show (4:3)</PresentationFormat>
  <Paragraphs>66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Calibri</vt:lpstr>
      <vt:lpstr>Arial</vt:lpstr>
      <vt:lpstr>Office Theme</vt:lpstr>
      <vt:lpstr>Writing Formulas and  Naming Compounds</vt:lpstr>
      <vt:lpstr>Slide 2</vt:lpstr>
      <vt:lpstr>Water is polar:</vt:lpstr>
      <vt:lpstr>Hydrogen bonds</vt:lpstr>
      <vt:lpstr>Hydrogen Bonding</vt:lpstr>
      <vt:lpstr>Why does this make water so special?</vt:lpstr>
      <vt:lpstr>Ionic Compounds dissolve in Water</vt:lpstr>
      <vt:lpstr>Writing Formulas</vt:lpstr>
      <vt:lpstr>But first,</vt:lpstr>
      <vt:lpstr>Oxidation Numbers</vt:lpstr>
      <vt:lpstr>For Ionic compounds</vt:lpstr>
      <vt:lpstr>Slide 12</vt:lpstr>
      <vt:lpstr>Slide 13</vt:lpstr>
      <vt:lpstr>Slide 14</vt:lpstr>
      <vt:lpstr>** Polyatomic ions</vt:lpstr>
      <vt:lpstr>Writing formulas for Ionic compounds</vt:lpstr>
      <vt:lpstr>Writing Formulas</vt:lpstr>
      <vt:lpstr>Slide 18</vt:lpstr>
      <vt:lpstr>Slide 19</vt:lpstr>
      <vt:lpstr>Slide 20</vt:lpstr>
      <vt:lpstr>Write Formulas for the following compounds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Formulas and  Naming Compounds</dc:title>
  <dc:creator>michelle gunther</dc:creator>
  <cp:lastModifiedBy>guntherm</cp:lastModifiedBy>
  <cp:revision>7</cp:revision>
  <dcterms:created xsi:type="dcterms:W3CDTF">2010-09-21T18:33:04Z</dcterms:created>
  <dcterms:modified xsi:type="dcterms:W3CDTF">2011-04-13T12:25:27Z</dcterms:modified>
</cp:coreProperties>
</file>