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CC4989-5512-4C8C-8508-E810E280673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1E38C4-C139-41C0-B74C-71686691DBE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Zeroth</a:t>
            </a:r>
            <a:r>
              <a:rPr lang="en-US" dirty="0" smtClean="0"/>
              <a:t> Law of Thermodynamics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Temperature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Celcius</a:t>
            </a:r>
            <a:r>
              <a:rPr lang="en-US" dirty="0" smtClean="0"/>
              <a:t>: scale set at 0 for water freezing and 100 for water boiling.</a:t>
            </a:r>
          </a:p>
          <a:p>
            <a:r>
              <a:rPr lang="en-US" dirty="0" smtClean="0"/>
              <a:t>Fahrenheit:  scale set at 0 for the coldest temperature attainable in a salt water mixture.  Water freezes at 32 and boils at 212.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Jacques Charles (1746-1823)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Charles discovered the relationship between temperature and volume in 1787.</a:t>
            </a:r>
          </a:p>
          <a:p>
            <a:r>
              <a:rPr lang="en-US" dirty="0" smtClean="0"/>
              <a:t>He found that all gases expand to the same extent when heated through the same temperature range.</a:t>
            </a:r>
          </a:p>
          <a:p>
            <a:r>
              <a:rPr lang="en-US" dirty="0" smtClean="0"/>
              <a:t>A volume of a gas heated or cooled by one degree </a:t>
            </a:r>
            <a:r>
              <a:rPr lang="en-US" dirty="0" err="1" smtClean="0"/>
              <a:t>celcius</a:t>
            </a:r>
            <a:r>
              <a:rPr lang="en-US" dirty="0" smtClean="0"/>
              <a:t> changes by 1/273 of the original volume.</a:t>
            </a:r>
          </a:p>
          <a:p>
            <a:r>
              <a:rPr lang="en-US" dirty="0" smtClean="0"/>
              <a:t>This property was used to create the Kelvin scale.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Boltzman</a:t>
            </a:r>
            <a:r>
              <a:rPr lang="en-US" dirty="0" smtClean="0"/>
              <a:t> (1844-1906)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theorized that molecules in a system exist within specific energy levels.</a:t>
            </a:r>
          </a:p>
          <a:p>
            <a:r>
              <a:rPr lang="en-US" dirty="0" smtClean="0"/>
              <a:t>In his model, an isolated group of molecules or atoms have a range of energies based on their transitional, rotational, and </a:t>
            </a:r>
            <a:r>
              <a:rPr lang="en-US" dirty="0" err="1" smtClean="0"/>
              <a:t>vibrational</a:t>
            </a:r>
            <a:r>
              <a:rPr lang="en-US" dirty="0" smtClean="0"/>
              <a:t> motions.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Boltzman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would be too much work to calculate the energy of each particle separately</a:t>
            </a:r>
          </a:p>
          <a:p>
            <a:r>
              <a:rPr lang="en-US" dirty="0" smtClean="0"/>
              <a:t>Therefore to simplify things, we can use the average energy of the collection in calculations</a:t>
            </a:r>
          </a:p>
          <a:p>
            <a:r>
              <a:rPr lang="en-US" dirty="0" err="1" smtClean="0"/>
              <a:t>Boltzman</a:t>
            </a:r>
            <a:r>
              <a:rPr lang="en-US" dirty="0" smtClean="0"/>
              <a:t> describes the behavior of these particles with the </a:t>
            </a:r>
            <a:r>
              <a:rPr lang="en-US" dirty="0" err="1" smtClean="0"/>
              <a:t>Boltzman</a:t>
            </a:r>
            <a:r>
              <a:rPr lang="en-US" dirty="0" smtClean="0"/>
              <a:t> distribution (</a:t>
            </a:r>
            <a:r>
              <a:rPr lang="el-GR" dirty="0" smtClean="0"/>
              <a:t>β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Boltzman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</a:t>
            </a:r>
            <a:r>
              <a:rPr lang="en-US" dirty="0" smtClean="0"/>
              <a:t> could have been used as our measure of temperature had Ludwig done his work before </a:t>
            </a:r>
            <a:r>
              <a:rPr lang="en-US" dirty="0" err="1" smtClean="0"/>
              <a:t>Celcius</a:t>
            </a:r>
            <a:r>
              <a:rPr lang="en-US" dirty="0" smtClean="0"/>
              <a:t> and Fahrenheit.</a:t>
            </a:r>
          </a:p>
          <a:p>
            <a:r>
              <a:rPr lang="en-US" dirty="0" smtClean="0"/>
              <a:t>Instead, the </a:t>
            </a:r>
            <a:r>
              <a:rPr lang="en-US" dirty="0" err="1" smtClean="0"/>
              <a:t>Boltzman</a:t>
            </a:r>
            <a:r>
              <a:rPr lang="en-US" dirty="0" smtClean="0"/>
              <a:t> constant is used to convert </a:t>
            </a:r>
            <a:r>
              <a:rPr lang="el-GR" dirty="0" smtClean="0"/>
              <a:t>β</a:t>
            </a:r>
            <a:r>
              <a:rPr lang="en-US" dirty="0" smtClean="0"/>
              <a:t> into units with Kelvin.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Boltzman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Boltzman</a:t>
            </a:r>
            <a:r>
              <a:rPr lang="en-US" dirty="0" smtClean="0"/>
              <a:t> Distribution shows the average number of molecules at each energy level in a system at a given temperature</a:t>
            </a:r>
          </a:p>
          <a:p>
            <a:r>
              <a:rPr lang="en-US" dirty="0" smtClean="0"/>
              <a:t>High </a:t>
            </a:r>
            <a:r>
              <a:rPr lang="el-GR" dirty="0" smtClean="0"/>
              <a:t>β</a:t>
            </a:r>
            <a:r>
              <a:rPr lang="en-US" dirty="0" smtClean="0"/>
              <a:t> is low temperature</a:t>
            </a:r>
          </a:p>
          <a:p>
            <a:r>
              <a:rPr lang="en-US" dirty="0" smtClean="0"/>
              <a:t>Low </a:t>
            </a:r>
            <a:r>
              <a:rPr lang="el-GR" dirty="0" smtClean="0"/>
              <a:t>β</a:t>
            </a:r>
            <a:r>
              <a:rPr lang="en-US" dirty="0" smtClean="0"/>
              <a:t> is high temperature</a:t>
            </a:r>
          </a:p>
          <a:p>
            <a:r>
              <a:rPr lang="en-US" dirty="0" smtClean="0"/>
              <a:t>Water freezes at </a:t>
            </a:r>
            <a:r>
              <a:rPr lang="el-GR" dirty="0" smtClean="0"/>
              <a:t>β</a:t>
            </a:r>
            <a:r>
              <a:rPr lang="en-US" dirty="0" smtClean="0"/>
              <a:t> = 2.65 x 10</a:t>
            </a:r>
            <a:r>
              <a:rPr lang="en-US" baseline="30000" dirty="0" smtClean="0"/>
              <a:t>20</a:t>
            </a:r>
            <a:r>
              <a:rPr lang="en-US" dirty="0" smtClean="0"/>
              <a:t>J</a:t>
            </a:r>
            <a:r>
              <a:rPr lang="en-US" baseline="30000" dirty="0" smtClean="0"/>
              <a:t>-1</a:t>
            </a:r>
            <a:r>
              <a:rPr lang="en-US" dirty="0" smtClean="0"/>
              <a:t> and boils at 1.94 x 10</a:t>
            </a:r>
            <a:r>
              <a:rPr lang="en-US" baseline="30000" dirty="0" smtClean="0"/>
              <a:t>20</a:t>
            </a:r>
            <a:r>
              <a:rPr lang="en-US" dirty="0" smtClean="0"/>
              <a:t>J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concept of temperature is an afterthought in scientific history</a:t>
            </a:r>
          </a:p>
          <a:p>
            <a:r>
              <a:rPr lang="en-US" dirty="0" smtClean="0"/>
              <a:t>By the time a truly usable standard unit for measuring temperature came along, the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law of thermodynamics were quite well established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 not knowing anything about temperature while conducting thermal experiments with heat and closed containers.</a:t>
            </a:r>
          </a:p>
          <a:p>
            <a:r>
              <a:rPr lang="en-US" dirty="0" smtClean="0"/>
              <a:t>Mechanical equilibrium:  balance achieved between two systems attempting to do work on one another</a:t>
            </a:r>
          </a:p>
          <a:p>
            <a:r>
              <a:rPr lang="en-US" dirty="0" smtClean="0"/>
              <a:t>The most interesting thing to witness as a </a:t>
            </a:r>
            <a:r>
              <a:rPr lang="en-US" dirty="0" err="1" smtClean="0"/>
              <a:t>thermodynamisist</a:t>
            </a:r>
            <a:r>
              <a:rPr lang="en-US" dirty="0" smtClean="0"/>
              <a:t> is nothing!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Envision two pressurized chambers connected with a moveable piston between them held in place with a pin.</a:t>
            </a:r>
          </a:p>
          <a:p>
            <a:r>
              <a:rPr lang="en-US" dirty="0"/>
              <a:t>T</a:t>
            </a:r>
            <a:r>
              <a:rPr lang="en-US" dirty="0" smtClean="0"/>
              <a:t>hree reactions are possible when pin is removed.</a:t>
            </a:r>
          </a:p>
          <a:p>
            <a:pPr lvl="1"/>
            <a:r>
              <a:rPr lang="en-US" dirty="0" smtClean="0"/>
              <a:t>Piston moves toward chamber A</a:t>
            </a:r>
          </a:p>
          <a:p>
            <a:pPr lvl="1"/>
            <a:r>
              <a:rPr lang="en-US" dirty="0" smtClean="0"/>
              <a:t>Piston moves toward chamber B</a:t>
            </a:r>
          </a:p>
          <a:p>
            <a:pPr lvl="1"/>
            <a:r>
              <a:rPr lang="en-US" dirty="0" smtClean="0"/>
              <a:t>PISTON DOES NOT MOVE!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that chamber B is of known pressure, what can we say about the pressure of chamber A if the piston moves into chamber B?</a:t>
            </a:r>
          </a:p>
          <a:p>
            <a:r>
              <a:rPr lang="en-US" dirty="0" smtClean="0"/>
              <a:t>what can we say about the pressure of chamber B and chamber A if the piston does not move when the pin is removed?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we test another chamber C of unknown pressure against chamber B and find that the piston does not move, what can we say about the pressure of chamber C and chamber A?</a:t>
            </a:r>
          </a:p>
          <a:p>
            <a:r>
              <a:rPr lang="en-US" dirty="0" smtClean="0"/>
              <a:t>Therefore, under these conditions, A = B = C.</a:t>
            </a:r>
          </a:p>
          <a:p>
            <a:r>
              <a:rPr lang="en-US" dirty="0" smtClean="0"/>
              <a:t>If the piston moves, </a:t>
            </a:r>
            <a:r>
              <a:rPr lang="en-US" b="1" i="1" dirty="0" smtClean="0"/>
              <a:t>Pressure \ Volume </a:t>
            </a:r>
            <a:r>
              <a:rPr lang="en-US" b="1" i="1" dirty="0"/>
              <a:t>W</a:t>
            </a:r>
            <a:r>
              <a:rPr lang="en-US" b="1" i="1" dirty="0" smtClean="0"/>
              <a:t>ork </a:t>
            </a:r>
            <a:r>
              <a:rPr lang="en-US" dirty="0" smtClean="0"/>
              <a:t>has been done.</a:t>
            </a:r>
          </a:p>
          <a:p>
            <a:r>
              <a:rPr lang="en-US" dirty="0" smtClean="0"/>
              <a:t>If the piston does not move, the systems are in </a:t>
            </a:r>
            <a:r>
              <a:rPr lang="en-US" b="1" i="1" dirty="0" smtClean="0"/>
              <a:t>mechanical equilibrium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Thermal equilibrium is the balance achieved between two systems attempting to exchange heat with one another.</a:t>
            </a:r>
          </a:p>
          <a:p>
            <a:r>
              <a:rPr lang="en-US" dirty="0" smtClean="0"/>
              <a:t>The same process observed with pressure \ volume experiments can be applied to the measurement of the internal energy in a system using the flow of heat.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transfers were among the first physical properties to be </a:t>
            </a:r>
            <a:r>
              <a:rPr lang="en-US" b="1" i="1" dirty="0" smtClean="0"/>
              <a:t>qualified</a:t>
            </a:r>
            <a:r>
              <a:rPr lang="en-US" dirty="0" smtClean="0"/>
              <a:t> using primitive measuring techniques.</a:t>
            </a:r>
          </a:p>
          <a:p>
            <a:r>
              <a:rPr lang="en-US" dirty="0" smtClean="0"/>
              <a:t>They were also among the first thermodynamic properties to be </a:t>
            </a:r>
            <a:r>
              <a:rPr lang="en-US" b="1" i="1" dirty="0" smtClean="0"/>
              <a:t>quantified</a:t>
            </a:r>
            <a:r>
              <a:rPr lang="en-US" dirty="0" smtClean="0"/>
              <a:t> using advancing measurement equipment.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Earliest thermal measuring devices were </a:t>
            </a:r>
            <a:r>
              <a:rPr lang="en-US" dirty="0" err="1" smtClean="0"/>
              <a:t>diathermic</a:t>
            </a:r>
            <a:r>
              <a:rPr lang="en-US" dirty="0" smtClean="0"/>
              <a:t> which means they conduct heat like a saucepan.</a:t>
            </a:r>
          </a:p>
          <a:p>
            <a:r>
              <a:rPr lang="en-US" dirty="0" smtClean="0"/>
              <a:t>If a sealed </a:t>
            </a:r>
            <a:r>
              <a:rPr lang="en-US" dirty="0" err="1" smtClean="0"/>
              <a:t>diathermic</a:t>
            </a:r>
            <a:r>
              <a:rPr lang="en-US" dirty="0" smtClean="0"/>
              <a:t> system is placed against a material of unknown thermal content, the change in the </a:t>
            </a:r>
            <a:r>
              <a:rPr lang="en-US" dirty="0" err="1" smtClean="0"/>
              <a:t>diathermic</a:t>
            </a:r>
            <a:r>
              <a:rPr lang="en-US" dirty="0" smtClean="0"/>
              <a:t> system reveals a referenced thermal content.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182</TotalTime>
  <Words>680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Zeroth Law of Thermodynamics</vt:lpstr>
      <vt:lpstr>The Concept of Temperature</vt:lpstr>
      <vt:lpstr>The Concept of Temperature</vt:lpstr>
      <vt:lpstr>The Concept of Temperature</vt:lpstr>
      <vt:lpstr>The Concept of Temperature</vt:lpstr>
      <vt:lpstr>The Concept of Temperature</vt:lpstr>
      <vt:lpstr>The Concept of Temperature</vt:lpstr>
      <vt:lpstr>The Concept of Temperature</vt:lpstr>
      <vt:lpstr>The Concept of Temperature</vt:lpstr>
      <vt:lpstr>Development of Temperature Scales</vt:lpstr>
      <vt:lpstr>Jacques Charles (1746-1823)</vt:lpstr>
      <vt:lpstr>Boltzman (1844-1906)</vt:lpstr>
      <vt:lpstr>Boltzman</vt:lpstr>
      <vt:lpstr>Boltzman</vt:lpstr>
      <vt:lpstr>Boltzman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Zeroth Law of Thermodynamics</dc:title>
  <dc:creator>Microsoft</dc:creator>
  <cp:lastModifiedBy>Microsoft</cp:lastModifiedBy>
  <cp:revision>21</cp:revision>
  <dcterms:created xsi:type="dcterms:W3CDTF">2009-10-26T03:25:20Z</dcterms:created>
  <dcterms:modified xsi:type="dcterms:W3CDTF">2010-10-22T02:52:52Z</dcterms:modified>
</cp:coreProperties>
</file>