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7" r:id="rId3"/>
    <p:sldId id="265" r:id="rId4"/>
    <p:sldId id="264" r:id="rId5"/>
    <p:sldId id="262" r:id="rId6"/>
    <p:sldId id="258" r:id="rId7"/>
    <p:sldId id="266" r:id="rId8"/>
    <p:sldId id="261" r:id="rId9"/>
    <p:sldId id="263" r:id="rId10"/>
    <p:sldId id="268" r:id="rId11"/>
    <p:sldId id="260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BD5763-8C6E-431F-A072-01C84CDF6E2F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87185-6B6A-4424-9047-CED9D3E17F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FEA98-D857-48CA-86F7-E33908331E3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3AF5E5A-EFA0-4429-A269-E4E004675D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D6DB7-B0EA-441F-B052-1B794CDE6D2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BCE51-31E6-45C9-B1F4-F87AE5F391A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4D6D-89FD-4F91-8E98-8F9ACE43C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BCE51-31E6-45C9-B1F4-F87AE5F391A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4D6D-89FD-4F91-8E98-8F9ACE43C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BCE51-31E6-45C9-B1F4-F87AE5F391A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4D6D-89FD-4F91-8E98-8F9ACE43C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BCE51-31E6-45C9-B1F4-F87AE5F391A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4D6D-89FD-4F91-8E98-8F9ACE43C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BCE51-31E6-45C9-B1F4-F87AE5F391A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4D6D-89FD-4F91-8E98-8F9ACE43C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BCE51-31E6-45C9-B1F4-F87AE5F391A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4D6D-89FD-4F91-8E98-8F9ACE43C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BCE51-31E6-45C9-B1F4-F87AE5F391A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4D6D-89FD-4F91-8E98-8F9ACE43C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BCE51-31E6-45C9-B1F4-F87AE5F391A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4D6D-89FD-4F91-8E98-8F9ACE43C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BCE51-31E6-45C9-B1F4-F87AE5F391A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4D6D-89FD-4F91-8E98-8F9ACE43C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BCE51-31E6-45C9-B1F4-F87AE5F391A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4D6D-89FD-4F91-8E98-8F9ACE43C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BCE51-31E6-45C9-B1F4-F87AE5F391A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34D6D-89FD-4F91-8E98-8F9ACE43C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BCE51-31E6-45C9-B1F4-F87AE5F391A7}" type="datetimeFigureOut">
              <a:rPr lang="en-US" smtClean="0"/>
              <a:pPr/>
              <a:t>3/21/2011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34D6D-89FD-4F91-8E98-8F9ACE43CF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upload.wikimedia.org/wikipedia/en/e/e5/Unknown_flower_q1.jpg" TargetMode="Externa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Annual Flowers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-2057400"/>
            <a:ext cx="990600" cy="4876800"/>
          </a:xfrm>
        </p:spPr>
        <p:txBody>
          <a:bodyPr/>
          <a:lstStyle/>
          <a:p>
            <a:r>
              <a:rPr lang="en-US" dirty="0" smtClean="0"/>
              <a:t>         Celosia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6800" y="3810000"/>
            <a:ext cx="7848600" cy="3276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Scientific name- Celosia </a:t>
            </a:r>
            <a:r>
              <a:rPr lang="en-US" sz="2400" dirty="0" err="1" smtClean="0"/>
              <a:t>argentea</a:t>
            </a:r>
            <a:r>
              <a:rPr lang="en-US" sz="2400" dirty="0" smtClean="0"/>
              <a:t>      </a:t>
            </a:r>
            <a:endParaRPr lang="en-US" sz="2400" dirty="0" smtClean="0"/>
          </a:p>
          <a:p>
            <a:r>
              <a:rPr lang="en-US" sz="2400" dirty="0" smtClean="0"/>
              <a:t>Height/Mature </a:t>
            </a:r>
            <a:r>
              <a:rPr lang="en-US" sz="2400" dirty="0" smtClean="0"/>
              <a:t>Size- 10 inches- 1foot</a:t>
            </a:r>
          </a:p>
          <a:p>
            <a:r>
              <a:rPr lang="en-US" sz="2400" dirty="0" smtClean="0"/>
              <a:t>Light Requirements- </a:t>
            </a:r>
            <a:r>
              <a:rPr lang="en-US" sz="2400" dirty="0" smtClean="0"/>
              <a:t>Full Sun</a:t>
            </a:r>
            <a:r>
              <a:rPr lang="en-US" sz="2400" dirty="0" smtClean="0"/>
              <a:t>    </a:t>
            </a:r>
          </a:p>
          <a:p>
            <a:r>
              <a:rPr lang="en-US" sz="2400" dirty="0" smtClean="0"/>
              <a:t>Growth </a:t>
            </a:r>
            <a:r>
              <a:rPr lang="en-US" sz="2400" dirty="0" smtClean="0"/>
              <a:t>Rate- Moderate</a:t>
            </a:r>
          </a:p>
          <a:p>
            <a:r>
              <a:rPr lang="en-US" sz="2400" dirty="0" smtClean="0"/>
              <a:t>-Annual    </a:t>
            </a:r>
            <a:endParaRPr lang="en-US" sz="2400" dirty="0" smtClean="0"/>
          </a:p>
          <a:p>
            <a:r>
              <a:rPr lang="en-US" sz="2400" dirty="0" smtClean="0"/>
              <a:t>-</a:t>
            </a:r>
            <a:r>
              <a:rPr lang="en-US" sz="2400" dirty="0" smtClean="0"/>
              <a:t>Can be eaten   </a:t>
            </a:r>
            <a:endParaRPr lang="en-US" sz="2400" dirty="0" smtClean="0"/>
          </a:p>
          <a:p>
            <a:r>
              <a:rPr lang="en-US" sz="2400" dirty="0" smtClean="0"/>
              <a:t>Moisture - </a:t>
            </a:r>
            <a:r>
              <a:rPr lang="en-US" sz="2400" dirty="0" smtClean="0"/>
              <a:t>Very </a:t>
            </a:r>
            <a:r>
              <a:rPr lang="en-US" sz="2400" dirty="0" smtClean="0"/>
              <a:t>drought resistant</a:t>
            </a:r>
          </a:p>
          <a:p>
            <a:endParaRPr lang="en-US" sz="2400" dirty="0" smtClean="0"/>
          </a:p>
        </p:txBody>
      </p:sp>
      <p:pic>
        <p:nvPicPr>
          <p:cNvPr id="1026" name="Picture 2" descr="File:Unknown flower q1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 cstate="print"/>
          <a:srcRect t="4311" b="4311"/>
          <a:stretch>
            <a:fillRect/>
          </a:stretch>
        </p:blipFill>
        <p:spPr bwMode="auto">
          <a:xfrm>
            <a:off x="2362200" y="304800"/>
            <a:ext cx="4572000" cy="34204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14400" y="228600"/>
            <a:ext cx="7772400" cy="1470025"/>
          </a:xfrm>
        </p:spPr>
        <p:txBody>
          <a:bodyPr/>
          <a:lstStyle/>
          <a:p>
            <a:r>
              <a:rPr lang="en-US" dirty="0" smtClean="0"/>
              <a:t>Verbena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600200"/>
            <a:ext cx="6705600" cy="4953000"/>
          </a:xfrm>
        </p:spPr>
        <p:txBody>
          <a:bodyPr>
            <a:normAutofit lnSpcReduction="10000"/>
          </a:bodyPr>
          <a:lstStyle/>
          <a:p>
            <a:pPr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Annual plant…</a:t>
            </a:r>
          </a:p>
          <a:p>
            <a:pPr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Scientific name: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Verbena</a:t>
            </a:r>
            <a:r>
              <a:rPr lang="en-US" i="1" dirty="0" smtClean="0">
                <a:solidFill>
                  <a:schemeClr val="tx1"/>
                </a:solidFill>
              </a:rPr>
              <a:t> x </a:t>
            </a:r>
            <a:r>
              <a:rPr lang="en-US" i="1" dirty="0" err="1" smtClean="0">
                <a:solidFill>
                  <a:schemeClr val="tx1"/>
                </a:solidFill>
              </a:rPr>
              <a:t>hybrida</a:t>
            </a:r>
            <a:r>
              <a:rPr lang="en-US" dirty="0" smtClean="0">
                <a:solidFill>
                  <a:schemeClr val="tx1"/>
                </a:solidFill>
              </a:rPr>
              <a:t>…</a:t>
            </a:r>
          </a:p>
          <a:p>
            <a:pPr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Light requirements: sun to partial shade…</a:t>
            </a:r>
          </a:p>
          <a:p>
            <a:pPr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Growth rate: moderate</a:t>
            </a:r>
          </a:p>
          <a:p>
            <a:pPr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Mature plant size: 6 to 12 inches</a:t>
            </a:r>
          </a:p>
          <a:p>
            <a:pPr algn="l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Flower color: apricot, blue, pink, salmon, red, &amp; white</a:t>
            </a:r>
          </a:p>
          <a:p>
            <a:pPr algn="l">
              <a:buFont typeface="Wingdings" pitchFamily="2" charset="2"/>
              <a:buChar char="v"/>
            </a:pPr>
            <a:endParaRPr lang="en-US" dirty="0"/>
          </a:p>
        </p:txBody>
      </p:sp>
      <p:pic>
        <p:nvPicPr>
          <p:cNvPr id="1026" name="Picture 2" descr="http://en.cvetq.info/e107_images/newspost_images/verbena-mi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0"/>
            <a:ext cx="3930445" cy="31785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dirty="0" smtClean="0"/>
              <a:t>Lobelia</a:t>
            </a:r>
            <a:br>
              <a:rPr lang="en-US" dirty="0" smtClean="0"/>
            </a:br>
            <a:r>
              <a:rPr lang="en-US" b="1" i="1" dirty="0" smtClean="0"/>
              <a:t>Lobelia </a:t>
            </a:r>
            <a:r>
              <a:rPr lang="en-US" b="1" i="1" dirty="0" err="1" smtClean="0"/>
              <a:t>erinus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9219" name="Content Placeholder 5" descr="656px-Lobelia_close-up_(aka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-34925" y="1752601"/>
            <a:ext cx="3463925" cy="2053532"/>
          </a:xfrm>
        </p:spPr>
      </p:pic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>
          <a:xfrm>
            <a:off x="4845050" y="1589088"/>
            <a:ext cx="3994150" cy="4964112"/>
          </a:xfrm>
        </p:spPr>
        <p:txBody>
          <a:bodyPr>
            <a:noAutofit/>
          </a:bodyPr>
          <a:lstStyle/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b="1" i="1" dirty="0" smtClean="0"/>
              <a:t>Lobelia </a:t>
            </a:r>
            <a:r>
              <a:rPr lang="en-US" sz="1800" b="1" i="1" dirty="0" err="1" smtClean="0"/>
              <a:t>erinus</a:t>
            </a:r>
            <a:r>
              <a:rPr lang="en-US" sz="1800" b="1" dirty="0" smtClean="0"/>
              <a:t> is a very popular ornamental plants in gardens.</a:t>
            </a:r>
            <a:endParaRPr lang="en-US" sz="18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Herbaceous 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annual plant</a:t>
            </a:r>
            <a:r>
              <a:rPr 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n-US" sz="1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i="1" dirty="0" smtClean="0"/>
              <a:t>It is perennial in subtropical climates, but often grown as an annual plant in colder areas.</a:t>
            </a:r>
            <a:endParaRPr lang="en-US" sz="1800" i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dirty="0" smtClean="0"/>
              <a:t>Height 1 ft Width 1 ft</a:t>
            </a:r>
            <a:endParaRPr lang="en-US" sz="1800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dirty="0" smtClean="0"/>
              <a:t>grown for its long flowering period, from mid spring to early autumn.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endParaRPr lang="en-US" sz="1800" b="1" u="sng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b="1" u="sng" dirty="0" smtClean="0"/>
              <a:t>Zone</a:t>
            </a:r>
            <a:r>
              <a:rPr lang="en-US" sz="1800" b="1" dirty="0" smtClean="0"/>
              <a:t>: </a:t>
            </a:r>
            <a:r>
              <a:rPr lang="en-US" sz="1800" dirty="0" smtClean="0"/>
              <a:t>2</a:t>
            </a:r>
            <a:r>
              <a:rPr lang="en-US" sz="1800" dirty="0" smtClean="0"/>
              <a:t> </a:t>
            </a:r>
            <a:r>
              <a:rPr lang="en-US" sz="1800" dirty="0" smtClean="0"/>
              <a:t>to 11 .</a:t>
            </a:r>
            <a:endParaRPr lang="en-US" sz="1800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b="1" u="sng" dirty="0" smtClean="0"/>
              <a:t>Bloom Time</a:t>
            </a:r>
            <a:r>
              <a:rPr lang="en-US" sz="1800" b="1" dirty="0" smtClean="0"/>
              <a:t>: </a:t>
            </a:r>
            <a:r>
              <a:rPr lang="en-US" sz="1800" dirty="0" smtClean="0"/>
              <a:t>April - June .  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b="1" u="sng" dirty="0" smtClean="0"/>
              <a:t>Sun</a:t>
            </a:r>
            <a:r>
              <a:rPr lang="en-US" sz="1800" b="1" dirty="0" smtClean="0"/>
              <a:t>: </a:t>
            </a:r>
            <a:r>
              <a:rPr lang="en-US" sz="1800" dirty="0" smtClean="0"/>
              <a:t>Full sun </a:t>
            </a:r>
            <a:r>
              <a:rPr lang="en-US" sz="1800" dirty="0" smtClean="0"/>
              <a:t>to shade</a:t>
            </a:r>
            <a:endParaRPr lang="en-US" sz="1800" dirty="0" smtClean="0"/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b="1" u="sng" dirty="0" smtClean="0"/>
              <a:t>Water</a:t>
            </a:r>
            <a:r>
              <a:rPr lang="en-US" sz="1800" b="1" dirty="0" smtClean="0"/>
              <a:t>: </a:t>
            </a:r>
            <a:r>
              <a:rPr lang="en-US" sz="1800" dirty="0" smtClean="0"/>
              <a:t>Medium.</a:t>
            </a:r>
          </a:p>
          <a:p>
            <a:pPr marL="320040" indent="-320040" fontAlgn="auto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b="1" u="sng" dirty="0" smtClean="0"/>
              <a:t>Maintenance</a:t>
            </a:r>
            <a:r>
              <a:rPr lang="en-US" sz="1800" b="1" dirty="0" smtClean="0"/>
              <a:t>: </a:t>
            </a:r>
            <a:r>
              <a:rPr lang="en-US" sz="1800" dirty="0" smtClean="0"/>
              <a:t>Medium.</a:t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  <p:sp>
        <p:nvSpPr>
          <p:cNvPr id="8" name="Up Arrow 7"/>
          <p:cNvSpPr/>
          <p:nvPr/>
        </p:nvSpPr>
        <p:spPr>
          <a:xfrm rot="18122597">
            <a:off x="7933779" y="5732041"/>
            <a:ext cx="990600" cy="10668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5" descr="lobel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" y="4038600"/>
            <a:ext cx="3251200" cy="243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92D050"/>
                </a:solidFill>
              </a:rPr>
              <a:t>Ageratum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Scientific name- </a:t>
            </a:r>
            <a:r>
              <a:rPr lang="en-US" sz="2000" b="1" i="1" dirty="0" smtClean="0"/>
              <a:t>Ageratum </a:t>
            </a:r>
            <a:r>
              <a:rPr lang="en-US" sz="2000" b="1" i="1" dirty="0" err="1" smtClean="0"/>
              <a:t>houstonianum</a:t>
            </a:r>
            <a:endParaRPr lang="en-US" dirty="0" smtClean="0"/>
          </a:p>
          <a:p>
            <a:r>
              <a:rPr lang="en-US" dirty="0" smtClean="0"/>
              <a:t>Requires full – partial sun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Soil should be well drained but not dry</a:t>
            </a:r>
          </a:p>
          <a:p>
            <a:r>
              <a:rPr lang="en-US" dirty="0" smtClean="0"/>
              <a:t>Can be up to 24”</a:t>
            </a:r>
          </a:p>
          <a:p>
            <a:r>
              <a:rPr lang="en-US" dirty="0" smtClean="0"/>
              <a:t>Annual</a:t>
            </a:r>
          </a:p>
          <a:p>
            <a:r>
              <a:rPr lang="en-US" dirty="0" smtClean="0"/>
              <a:t>Flowers in the summer</a:t>
            </a:r>
          </a:p>
          <a:p>
            <a:endParaRPr lang="en-US" dirty="0"/>
          </a:p>
        </p:txBody>
      </p:sp>
      <p:pic>
        <p:nvPicPr>
          <p:cNvPr id="13314" name="Picture 2" descr="http://cchs.usd224.com/Classes09/Flowersforless/ageratu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824212">
            <a:off x="530962" y="3265749"/>
            <a:ext cx="2971800" cy="30393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Snap Dragons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200000"/>
              </a:lnSpc>
            </a:pPr>
            <a:r>
              <a:rPr lang="en-US" i="1" dirty="0" smtClean="0"/>
              <a:t>Antirrhinum </a:t>
            </a:r>
            <a:r>
              <a:rPr lang="en-US" i="1" dirty="0" err="1" smtClean="0"/>
              <a:t>majus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 smtClean="0"/>
              <a:t>Snap Dragons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Sun to partial shade </a:t>
            </a:r>
          </a:p>
          <a:p>
            <a:pPr>
              <a:lnSpc>
                <a:spcPct val="200000"/>
              </a:lnSpc>
            </a:pPr>
            <a:r>
              <a:rPr lang="en-US" dirty="0"/>
              <a:t> </a:t>
            </a:r>
            <a:r>
              <a:rPr lang="en-US" dirty="0" smtClean="0"/>
              <a:t>fast growth rate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6 to 36 inches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Low drought tolerance</a:t>
            </a:r>
            <a:endParaRPr lang="en-US" dirty="0"/>
          </a:p>
        </p:txBody>
      </p:sp>
      <p:pic>
        <p:nvPicPr>
          <p:cNvPr id="13314" name="Picture 2" descr="http://t1.gstatic.com/images?q=tbn:ANd9GcRWxoMZoAoV88KKS5cvrjTOTv2JmYT9jz1p551gN4ytqSXNslv5&amp;t=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828800"/>
            <a:ext cx="3505200" cy="3886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Petunias</a:t>
            </a:r>
            <a:endParaRPr lang="en-US" dirty="0"/>
          </a:p>
        </p:txBody>
      </p:sp>
      <p:pic>
        <p:nvPicPr>
          <p:cNvPr id="16386" name="Picture 2" descr="http://tamodom.files.wordpress.com/2008/11/petunia-assorte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33400" y="1600200"/>
            <a:ext cx="3276796" cy="3505200"/>
          </a:xfrm>
          <a:prstGeom prst="rect">
            <a:avLst/>
          </a:prstGeom>
          <a:noFill/>
        </p:spPr>
      </p:pic>
      <p:sp>
        <p:nvSpPr>
          <p:cNvPr id="4" name="Text Placeholder 3"/>
          <p:cNvSpPr>
            <a:spLocks noGrp="1"/>
          </p:cNvSpPr>
          <p:nvPr>
            <p:ph type="body" sz="half" idx="4294967295"/>
          </p:nvPr>
        </p:nvSpPr>
        <p:spPr>
          <a:xfrm>
            <a:off x="4267200" y="1676400"/>
            <a:ext cx="4648200" cy="4876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Scientific name: </a:t>
            </a:r>
            <a:r>
              <a:rPr lang="en-US" dirty="0" err="1" smtClean="0"/>
              <a:t>Petuniax</a:t>
            </a:r>
            <a:r>
              <a:rPr lang="en-US" dirty="0" smtClean="0"/>
              <a:t> </a:t>
            </a:r>
            <a:r>
              <a:rPr lang="en-US" dirty="0" err="1" smtClean="0"/>
              <a:t>hybrida</a:t>
            </a:r>
            <a:endParaRPr lang="en-US" dirty="0" smtClean="0"/>
          </a:p>
          <a:p>
            <a:r>
              <a:rPr lang="en-US" dirty="0" smtClean="0"/>
              <a:t>Annual plants</a:t>
            </a:r>
          </a:p>
          <a:p>
            <a:r>
              <a:rPr lang="en-US" dirty="0" smtClean="0"/>
              <a:t>Light:  sun to partial shade</a:t>
            </a:r>
          </a:p>
          <a:p>
            <a:r>
              <a:rPr lang="en-US" dirty="0" smtClean="0"/>
              <a:t>Growth rate: medium</a:t>
            </a:r>
          </a:p>
          <a:p>
            <a:r>
              <a:rPr lang="en-US" dirty="0" smtClean="0"/>
              <a:t>Mature plant size: 6 to 18 inches</a:t>
            </a:r>
          </a:p>
          <a:p>
            <a:r>
              <a:rPr lang="en-US" dirty="0" smtClean="0"/>
              <a:t>Moderate drought tolerance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905000"/>
            <a:ext cx="6400800" cy="47244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Zinnia </a:t>
            </a:r>
            <a:r>
              <a:rPr lang="en-US" sz="2800" i="1" dirty="0" smtClean="0">
                <a:solidFill>
                  <a:schemeClr val="tx1"/>
                </a:solidFill>
              </a:rPr>
              <a:t>angustifolia</a:t>
            </a:r>
          </a:p>
          <a:p>
            <a:endParaRPr lang="en-US" sz="2800" i="1" dirty="0" smtClean="0">
              <a:solidFill>
                <a:schemeClr val="tx1"/>
              </a:solidFill>
            </a:endParaRPr>
          </a:p>
          <a:p>
            <a:pPr algn="l"/>
            <a:r>
              <a:rPr lang="en-US" sz="2800" i="1" dirty="0" smtClean="0">
                <a:solidFill>
                  <a:schemeClr val="tx1"/>
                </a:solidFill>
              </a:rPr>
              <a:t>Zinnia </a:t>
            </a:r>
            <a:r>
              <a:rPr lang="en-US" sz="2800" i="1" dirty="0" err="1" smtClean="0">
                <a:solidFill>
                  <a:schemeClr val="tx1"/>
                </a:solidFill>
              </a:rPr>
              <a:t>angustifolia</a:t>
            </a:r>
            <a:r>
              <a:rPr lang="en-US" sz="2400" dirty="0" smtClean="0">
                <a:solidFill>
                  <a:schemeClr val="tx1"/>
                </a:solidFill>
              </a:rPr>
              <a:t>  native to the SW US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popular garden plant. 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It is an annual flower. 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Height of 6 to 12 inches. 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Light requirements sun/partial shade.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Flowers in late spring through early fall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Needs well drained soil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Attracts butterflies</a:t>
            </a:r>
          </a:p>
          <a:p>
            <a:pPr algn="l">
              <a:buFont typeface="Arial" pitchFamily="34" charset="0"/>
              <a:buChar char="•"/>
            </a:pPr>
            <a:endParaRPr lang="en-US" sz="2400" dirty="0" smtClean="0">
              <a:solidFill>
                <a:schemeClr val="tx1"/>
              </a:solidFill>
            </a:endParaRPr>
          </a:p>
          <a:p>
            <a:endParaRPr lang="en-US" sz="2800" i="1" dirty="0" smtClean="0">
              <a:solidFill>
                <a:schemeClr val="tx1"/>
              </a:solidFill>
            </a:endParaRPr>
          </a:p>
          <a:p>
            <a:endParaRPr lang="en-US" sz="2800" i="1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sz="2800" i="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Zinnia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 descr="Zinnia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3810000"/>
            <a:ext cx="1984061" cy="26424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Picture 6" descr="Zinn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304800"/>
            <a:ext cx="2540000" cy="2057400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74451" y="233459"/>
            <a:ext cx="2301283" cy="109805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/>
              <a:t>Wax Begonia</a:t>
            </a:r>
            <a:br>
              <a:rPr lang="en-US" sz="2400" dirty="0" smtClean="0"/>
            </a:br>
            <a:r>
              <a:rPr lang="en-US" sz="2400" i="1" dirty="0" smtClean="0"/>
              <a:t>Begonia </a:t>
            </a:r>
            <a:r>
              <a:rPr lang="en-US" sz="2400" i="1" dirty="0" err="1" smtClean="0"/>
              <a:t>semperflorens</a:t>
            </a:r>
            <a:endParaRPr lang="en-US" sz="2400" i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0" y="1600200"/>
            <a:ext cx="4038600" cy="47085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1800" dirty="0" smtClean="0"/>
              <a:t>Also know as a fibrous begonia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 smtClean="0"/>
              <a:t>It is an annual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 smtClean="0"/>
              <a:t>They should be in full or full but bright shade(trees pruned high).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 smtClean="0"/>
              <a:t>Wax Begonias grow from 6 to 12 inches tall with a spread of 6 to 12 inches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 smtClean="0"/>
              <a:t>They have pink, white, or red flowers.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 smtClean="0"/>
              <a:t>Blooms may be single or double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 smtClean="0"/>
              <a:t>Two kinds of flowers: male and female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1800" dirty="0" smtClean="0"/>
              <a:t>Males have a bright tuft or yellow pollen in the center and females have a three sided ovary behind the petals.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1800" dirty="0" smtClean="0"/>
              <a:t>Leaves are heart shaped and can be bright green, bronzy green, maroon, or variegated with green and white.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6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1600" dirty="0" smtClean="0"/>
          </a:p>
        </p:txBody>
      </p:sp>
      <p:pic>
        <p:nvPicPr>
          <p:cNvPr id="4100" name="Picture 6" descr="begonias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43425" y="914400"/>
            <a:ext cx="460057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mtClean="0">
                <a:solidFill>
                  <a:schemeClr val="accent1">
                    <a:lumMod val="75000"/>
                  </a:schemeClr>
                </a:solidFill>
                <a:latin typeface="Brush Script Std" pitchFamily="66" charset="0"/>
              </a:rPr>
              <a:t>Sweet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Brush Script Std" pitchFamily="66" charset="0"/>
              </a:rPr>
              <a:t>Alyssum</a:t>
            </a:r>
            <a:b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Brush Script Std" pitchFamily="66" charset="0"/>
              </a:rPr>
            </a:br>
            <a:r>
              <a:rPr lang="en-US" dirty="0" err="1" smtClean="0">
                <a:solidFill>
                  <a:schemeClr val="bg1"/>
                </a:solidFill>
                <a:latin typeface="Brush Script Std" pitchFamily="66" charset="0"/>
              </a:rPr>
              <a:t>AlyssumweetAlyssum</a:t>
            </a:r>
            <a:endParaRPr lang="en-US" dirty="0">
              <a:solidFill>
                <a:schemeClr val="bg1"/>
              </a:solidFill>
              <a:latin typeface="Brush Script Std" pitchFamily="66" charset="0"/>
            </a:endParaRPr>
          </a:p>
        </p:txBody>
      </p:sp>
      <p:pic>
        <p:nvPicPr>
          <p:cNvPr id="6" name="Content Placeholder 5" descr="sweet alyssum 2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5411787" y="4267200"/>
            <a:ext cx="2463800" cy="1847850"/>
          </a:xfrm>
        </p:spPr>
      </p:pic>
      <p:pic>
        <p:nvPicPr>
          <p:cNvPr id="5" name="Content Placeholder 4" descr="Sweet Alyssum.jpg"/>
          <p:cNvPicPr>
            <a:picLocks noGrp="1" noChangeAspect="1"/>
          </p:cNvPicPr>
          <p:nvPr>
            <p:ph sz="half" idx="2"/>
          </p:nvPr>
        </p:nvPicPr>
        <p:blipFill>
          <a:blip r:embed="rId4" cstate="print"/>
          <a:stretch>
            <a:fillRect/>
          </a:stretch>
        </p:blipFill>
        <p:spPr>
          <a:xfrm>
            <a:off x="5410200" y="1600200"/>
            <a:ext cx="2238375" cy="2047875"/>
          </a:xfrm>
        </p:spPr>
      </p:pic>
      <p:sp>
        <p:nvSpPr>
          <p:cNvPr id="7" name="TextBox 6"/>
          <p:cNvSpPr txBox="1"/>
          <p:nvPr/>
        </p:nvSpPr>
        <p:spPr>
          <a:xfrm>
            <a:off x="381000" y="1371600"/>
            <a:ext cx="44196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dirty="0" smtClean="0">
              <a:solidFill>
                <a:schemeClr val="bg1"/>
              </a:solidFill>
              <a:latin typeface="Brush Script Std" pitchFamily="66" charset="0"/>
            </a:endParaRPr>
          </a:p>
          <a:p>
            <a:pPr>
              <a:buFontTx/>
              <a:buChar char="-"/>
            </a:pPr>
            <a:r>
              <a:rPr lang="en-US" sz="2400" i="1" dirty="0" err="1" smtClean="0">
                <a:solidFill>
                  <a:schemeClr val="accent1">
                    <a:lumMod val="75000"/>
                  </a:schemeClr>
                </a:solidFill>
                <a:latin typeface="Brush Script Std" pitchFamily="66" charset="0"/>
              </a:rPr>
              <a:t>Lobularia</a:t>
            </a:r>
            <a:r>
              <a:rPr lang="en-US" sz="2400" i="1" dirty="0" smtClean="0">
                <a:solidFill>
                  <a:schemeClr val="accent1">
                    <a:lumMod val="75000"/>
                  </a:schemeClr>
                </a:solidFill>
                <a:latin typeface="Brush Script Std" pitchFamily="66" charset="0"/>
              </a:rPr>
              <a:t> </a:t>
            </a:r>
            <a:r>
              <a:rPr lang="en-US" sz="2400" i="1" dirty="0" err="1" smtClean="0">
                <a:solidFill>
                  <a:schemeClr val="accent1">
                    <a:lumMod val="75000"/>
                  </a:schemeClr>
                </a:solidFill>
                <a:latin typeface="Brush Script Std" pitchFamily="66" charset="0"/>
              </a:rPr>
              <a:t>maritima</a:t>
            </a:r>
            <a:endParaRPr lang="en-US" sz="2400" dirty="0" smtClean="0">
              <a:solidFill>
                <a:schemeClr val="accent1">
                  <a:lumMod val="75000"/>
                </a:schemeClr>
              </a:solidFill>
              <a:latin typeface="Brush Script Std" pitchFamily="66" charset="0"/>
            </a:endParaRPr>
          </a:p>
          <a:p>
            <a:pPr>
              <a:buFontTx/>
              <a:buChar char="-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Brush Script Std" pitchFamily="66" charset="0"/>
              </a:rPr>
              <a:t>Sweet Alyssum</a:t>
            </a:r>
          </a:p>
          <a:p>
            <a:pPr>
              <a:buFontTx/>
              <a:buChar char="-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Brush Script Std" pitchFamily="66" charset="0"/>
              </a:rPr>
              <a:t>Annual</a:t>
            </a:r>
          </a:p>
          <a:p>
            <a:pPr>
              <a:buFontTx/>
              <a:buChar char="-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Brush Script Std" pitchFamily="66" charset="0"/>
              </a:rPr>
              <a:t>Light- sun/partial shade</a:t>
            </a:r>
          </a:p>
          <a:p>
            <a:pPr>
              <a:buFontTx/>
              <a:buChar char="-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Brush Script Std" pitchFamily="66" charset="0"/>
              </a:rPr>
              <a:t>Rapid growing</a:t>
            </a:r>
          </a:p>
          <a:p>
            <a:pPr>
              <a:buFontTx/>
              <a:buChar char="-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Brush Script Std" pitchFamily="66" charset="0"/>
              </a:rPr>
              <a:t>8-12 inches tall at maturity</a:t>
            </a:r>
          </a:p>
          <a:p>
            <a:pPr>
              <a:buFontTx/>
              <a:buChar char="-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Brush Script Std" pitchFamily="66" charset="0"/>
              </a:rPr>
              <a:t>Blooms year round in frost free climates</a:t>
            </a:r>
          </a:p>
          <a:p>
            <a:pPr>
              <a:buFontTx/>
              <a:buChar char="-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Brush Script Std" pitchFamily="66" charset="0"/>
              </a:rPr>
              <a:t>Emits a sweet aroma when in full bloom</a:t>
            </a:r>
          </a:p>
          <a:p>
            <a:pPr>
              <a:buFontTx/>
              <a:buChar char="-"/>
            </a:pP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  <a:latin typeface="Brush Script Std" pitchFamily="66" charset="0"/>
              </a:rPr>
              <a:t>Requires very little attention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Salvia</a:t>
            </a:r>
            <a:endParaRPr lang="en-US" dirty="0"/>
          </a:p>
        </p:txBody>
      </p:sp>
      <p:pic>
        <p:nvPicPr>
          <p:cNvPr id="5" name="Content Placeholder 4" descr="salvia_summer_jewel_red_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5050" y="1395459"/>
            <a:ext cx="5111750" cy="3608294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 dirty="0" smtClean="0">
                <a:latin typeface="Comic Sans MS" pitchFamily="66" charset="0"/>
              </a:rPr>
              <a:t>Scientific Name: Salvia </a:t>
            </a:r>
            <a:r>
              <a:rPr lang="en-US" sz="2400" dirty="0" err="1" smtClean="0">
                <a:latin typeface="Comic Sans MS" pitchFamily="66" charset="0"/>
              </a:rPr>
              <a:t>coccinea</a:t>
            </a:r>
            <a:endParaRPr lang="en-US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Common Name: sag</a:t>
            </a:r>
          </a:p>
          <a:p>
            <a:r>
              <a:rPr lang="en-US" sz="2400" dirty="0" smtClean="0">
                <a:latin typeface="Comic Sans MS" pitchFamily="66" charset="0"/>
              </a:rPr>
              <a:t>Annual flower</a:t>
            </a:r>
            <a:endParaRPr lang="en-US" dirty="0" smtClean="0">
              <a:latin typeface="Comic Sans MS" pitchFamily="66" charset="0"/>
            </a:endParaRPr>
          </a:p>
          <a:p>
            <a:endParaRPr lang="en-US" sz="2400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1800" dirty="0" smtClean="0"/>
              <a:t>Growth rate: Fast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/>
              <a:t>Plant size:  1-3 feet.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/>
              <a:t>Light requirements:  full sun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/>
              <a:t>Drought and disease resistant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/>
              <a:t>Pull off spent blooms for continuous summer blooming</a:t>
            </a:r>
          </a:p>
          <a:p>
            <a:pPr>
              <a:buFont typeface="Wingdings" pitchFamily="2" charset="2"/>
              <a:buChar char="q"/>
            </a:pPr>
            <a:r>
              <a:rPr lang="en-US" sz="1800" dirty="0" smtClean="0"/>
              <a:t>Attract hummingbirds</a:t>
            </a:r>
          </a:p>
          <a:p>
            <a:pPr lvl="1"/>
            <a:endParaRPr lang="en-US" sz="1600" dirty="0" smtClean="0"/>
          </a:p>
          <a:p>
            <a:endParaRPr lang="en-US" sz="2400" dirty="0" smtClean="0">
              <a:latin typeface="Comic Sans MS" pitchFamily="66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Impatiens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Impatiens is an annual flower.</a:t>
            </a:r>
          </a:p>
          <a:p>
            <a:r>
              <a:rPr lang="en-US" sz="2400" dirty="0" smtClean="0"/>
              <a:t>Scientific Name: </a:t>
            </a:r>
            <a:r>
              <a:rPr lang="en-US" sz="2400" i="1" dirty="0" smtClean="0"/>
              <a:t>Impatiens </a:t>
            </a:r>
            <a:r>
              <a:rPr lang="en-US" sz="2400" i="1" dirty="0" err="1" smtClean="0"/>
              <a:t>wallerana</a:t>
            </a:r>
            <a:endParaRPr lang="en-US" sz="2400" i="1" dirty="0" smtClean="0"/>
          </a:p>
          <a:p>
            <a:r>
              <a:rPr lang="en-US" sz="2400" dirty="0" smtClean="0"/>
              <a:t>Common Name: </a:t>
            </a:r>
            <a:r>
              <a:rPr lang="en-US" sz="2400" i="1" dirty="0" smtClean="0"/>
              <a:t>Impatiens</a:t>
            </a:r>
          </a:p>
          <a:p>
            <a:r>
              <a:rPr lang="en-US" sz="2400" dirty="0" smtClean="0"/>
              <a:t>Light Requirements: Partial shade to shade</a:t>
            </a:r>
          </a:p>
          <a:p>
            <a:r>
              <a:rPr lang="en-US" sz="2400" dirty="0" smtClean="0"/>
              <a:t>No growth rate is given.</a:t>
            </a:r>
            <a:endParaRPr lang="en-US" sz="2400" dirty="0"/>
          </a:p>
          <a:p>
            <a:r>
              <a:rPr lang="en-US" sz="2400" dirty="0" smtClean="0"/>
              <a:t>Mature plant size:  Height: 8 to 24 inches</a:t>
            </a:r>
          </a:p>
          <a:p>
            <a:pPr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               Spacing: 10 to 12 inches </a:t>
            </a:r>
          </a:p>
          <a:p>
            <a:r>
              <a:rPr lang="en-US" sz="2400" dirty="0" smtClean="0"/>
              <a:t> Special requirements or facts:  Low drought tolerance</a:t>
            </a:r>
            <a:br>
              <a:rPr lang="en-US" sz="2400" dirty="0" smtClean="0"/>
            </a:br>
            <a:endParaRPr lang="en-US" sz="2400" dirty="0"/>
          </a:p>
        </p:txBody>
      </p:sp>
      <p:pic>
        <p:nvPicPr>
          <p:cNvPr id="3074" name="Picture 2" descr="http://t3.gstatic.com/images?q=tbn:ANd9GcQLWDtAF3O6R9emFQQpY-CuZ0qyQT59ldjZYkbg3HbKyQ9RCqz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9185" y="1447800"/>
            <a:ext cx="2441540" cy="243840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476</Words>
  <Application>Microsoft Office PowerPoint</Application>
  <PresentationFormat>On-screen Show (4:3)</PresentationFormat>
  <Paragraphs>108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Annual Flowers</vt:lpstr>
      <vt:lpstr>Ageratum </vt:lpstr>
      <vt:lpstr>Snap Dragons</vt:lpstr>
      <vt:lpstr>Petunias</vt:lpstr>
      <vt:lpstr>Zinnia</vt:lpstr>
      <vt:lpstr>Wax Begonia Begonia semperflorens</vt:lpstr>
      <vt:lpstr>Sweet Alyssum AlyssumweetAlyssum</vt:lpstr>
      <vt:lpstr>Salvia</vt:lpstr>
      <vt:lpstr>Impatiens</vt:lpstr>
      <vt:lpstr>         Celosia</vt:lpstr>
      <vt:lpstr>Verbena</vt:lpstr>
      <vt:lpstr>Lobelia Lobelia erinus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Flowers</dc:title>
  <dc:creator>Susan</dc:creator>
  <cp:lastModifiedBy>Susan</cp:lastModifiedBy>
  <cp:revision>26</cp:revision>
  <dcterms:created xsi:type="dcterms:W3CDTF">2011-03-21T00:16:19Z</dcterms:created>
  <dcterms:modified xsi:type="dcterms:W3CDTF">2011-03-21T05:15:47Z</dcterms:modified>
</cp:coreProperties>
</file>