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1" r:id="rId14"/>
    <p:sldId id="272" r:id="rId15"/>
    <p:sldId id="273" r:id="rId16"/>
    <p:sldId id="274" r:id="rId17"/>
    <p:sldId id="275" r:id="rId18"/>
    <p:sldId id="276" r:id="rId19"/>
    <p:sldId id="277" r:id="rId20"/>
    <p:sldId id="278" r:id="rId21"/>
    <p:sldId id="279" r:id="rId22"/>
    <p:sldId id="267" r:id="rId23"/>
    <p:sldId id="280" r:id="rId24"/>
    <p:sldId id="281" r:id="rId25"/>
    <p:sldId id="282" r:id="rId26"/>
    <p:sldId id="283" r:id="rId27"/>
    <p:sldId id="284" r:id="rId28"/>
    <p:sldId id="285" r:id="rId29"/>
    <p:sldId id="268" r:id="rId30"/>
    <p:sldId id="286" r:id="rId31"/>
    <p:sldId id="287" r:id="rId32"/>
    <p:sldId id="288" r:id="rId33"/>
    <p:sldId id="289" r:id="rId34"/>
    <p:sldId id="290" r:id="rId35"/>
    <p:sldId id="291" r:id="rId36"/>
    <p:sldId id="292" r:id="rId37"/>
    <p:sldId id="26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PH"/>
  <c:chart>
    <c:title>
      <c:layout/>
    </c:title>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firstSliceAng val="0"/>
      </c:pieChart>
    </c:plotArea>
    <c:legend>
      <c:legendPos val="r"/>
      <c:layout>
        <c:manualLayout>
          <c:xMode val="edge"/>
          <c:yMode val="edge"/>
          <c:x val="0.61051363371245249"/>
          <c:y val="0.29647665520683164"/>
          <c:w val="0.36170858850976972"/>
          <c:h val="0.64532106021958546"/>
        </c:manualLayout>
      </c:layout>
    </c:legend>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B51B00F-81AF-49E6-A6C5-62FA11EA493C}" type="datetimeFigureOut">
              <a:rPr lang="en-US" smtClean="0"/>
              <a:pPr/>
              <a:t>6/1/2009</a:t>
            </a:fld>
            <a:endParaRPr lang="en-PH"/>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PH"/>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0C6CEAA-AF89-4716-B642-DBB5E99A0134}" type="slidenum">
              <a:rPr lang="en-PH" smtClean="0"/>
              <a:pPr/>
              <a:t>‹#›</a:t>
            </a:fld>
            <a:endParaRPr lang="en-PH"/>
          </a:p>
        </p:txBody>
      </p:sp>
    </p:spTree>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51B00F-81AF-49E6-A6C5-62FA11EA493C}" type="datetimeFigureOut">
              <a:rPr lang="en-US" smtClean="0"/>
              <a:pPr/>
              <a:t>6/1/2009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0C6CEAA-AF89-4716-B642-DBB5E99A0134}" type="slidenum">
              <a:rPr lang="en-PH" smtClean="0"/>
              <a:pPr/>
              <a:t>‹#›</a:t>
            </a:fld>
            <a:endParaRPr lang="en-PH"/>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B51B00F-81AF-49E6-A6C5-62FA11EA493C}" type="datetimeFigureOut">
              <a:rPr lang="en-US" smtClean="0"/>
              <a:pPr/>
              <a:t>6/1/2009</a:t>
            </a:fld>
            <a:endParaRPr lang="en-PH"/>
          </a:p>
        </p:txBody>
      </p:sp>
      <p:sp>
        <p:nvSpPr>
          <p:cNvPr id="5" name="Footer Placeholder 4"/>
          <p:cNvSpPr>
            <a:spLocks noGrp="1"/>
          </p:cNvSpPr>
          <p:nvPr>
            <p:ph type="ftr" sz="quarter" idx="11"/>
          </p:nvPr>
        </p:nvSpPr>
        <p:spPr>
          <a:xfrm>
            <a:off x="457201" y="6248207"/>
            <a:ext cx="5573483" cy="365125"/>
          </a:xfrm>
        </p:spPr>
        <p:txBody>
          <a:bodyPr/>
          <a:lstStyle/>
          <a:p>
            <a:endParaRPr lang="en-PH"/>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0C6CEAA-AF89-4716-B642-DBB5E99A0134}" type="slidenum">
              <a:rPr lang="en-PH" smtClean="0"/>
              <a:pPr/>
              <a:t>‹#›</a:t>
            </a:fld>
            <a:endParaRPr lang="en-PH"/>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B51B00F-81AF-49E6-A6C5-62FA11EA493C}" type="datetimeFigureOut">
              <a:rPr lang="en-US" smtClean="0"/>
              <a:pPr/>
              <a:t>6/1/2009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0C6CEAA-AF89-4716-B642-DBB5E99A0134}" type="slidenum">
              <a:rPr lang="en-PH" smtClean="0"/>
              <a:pPr/>
              <a:t>‹#›</a:t>
            </a:fld>
            <a:endParaRPr lang="en-PH"/>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B51B00F-81AF-49E6-A6C5-62FA11EA493C}" type="datetimeFigureOut">
              <a:rPr lang="en-US" smtClean="0"/>
              <a:pPr/>
              <a:t>6/1/2009</a:t>
            </a:fld>
            <a:endParaRPr lang="en-PH"/>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0C6CEAA-AF89-4716-B642-DBB5E99A0134}" type="slidenum">
              <a:rPr lang="en-PH" smtClean="0"/>
              <a:pPr/>
              <a:t>‹#›</a:t>
            </a:fld>
            <a:endParaRPr lang="en-PH"/>
          </a:p>
        </p:txBody>
      </p:sp>
      <p:sp>
        <p:nvSpPr>
          <p:cNvPr id="14" name="Footer Placeholder 13"/>
          <p:cNvSpPr>
            <a:spLocks noGrp="1"/>
          </p:cNvSpPr>
          <p:nvPr>
            <p:ph type="ftr" sz="quarter" idx="12"/>
          </p:nvPr>
        </p:nvSpPr>
        <p:spPr/>
        <p:txBody>
          <a:bodyPr/>
          <a:lstStyle/>
          <a:p>
            <a:endParaRPr lang="en-PH"/>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B51B00F-81AF-49E6-A6C5-62FA11EA493C}" type="datetimeFigureOut">
              <a:rPr lang="en-US" smtClean="0"/>
              <a:pPr/>
              <a:t>6/1/2009</a:t>
            </a:fld>
            <a:endParaRPr lang="en-PH"/>
          </a:p>
        </p:txBody>
      </p:sp>
      <p:sp>
        <p:nvSpPr>
          <p:cNvPr id="10" name="Slide Number Placeholder 9"/>
          <p:cNvSpPr>
            <a:spLocks noGrp="1"/>
          </p:cNvSpPr>
          <p:nvPr>
            <p:ph type="sldNum" sz="quarter" idx="16"/>
          </p:nvPr>
        </p:nvSpPr>
        <p:spPr/>
        <p:txBody>
          <a:bodyPr rtlCol="0"/>
          <a:lstStyle/>
          <a:p>
            <a:fld id="{50C6CEAA-AF89-4716-B642-DBB5E99A0134}" type="slidenum">
              <a:rPr lang="en-PH" smtClean="0"/>
              <a:pPr/>
              <a:t>‹#›</a:t>
            </a:fld>
            <a:endParaRPr lang="en-PH"/>
          </a:p>
        </p:txBody>
      </p:sp>
      <p:sp>
        <p:nvSpPr>
          <p:cNvPr id="12" name="Footer Placeholder 11"/>
          <p:cNvSpPr>
            <a:spLocks noGrp="1"/>
          </p:cNvSpPr>
          <p:nvPr>
            <p:ph type="ftr" sz="quarter" idx="17"/>
          </p:nvPr>
        </p:nvSpPr>
        <p:spPr/>
        <p:txBody>
          <a:bodyPr rtlCol="0"/>
          <a:lstStyle/>
          <a:p>
            <a:endParaRPr lang="en-PH"/>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B51B00F-81AF-49E6-A6C5-62FA11EA493C}" type="datetimeFigureOut">
              <a:rPr lang="en-US" smtClean="0"/>
              <a:pPr/>
              <a:t>6/1/2009</a:t>
            </a:fld>
            <a:endParaRPr lang="en-PH"/>
          </a:p>
        </p:txBody>
      </p:sp>
      <p:sp>
        <p:nvSpPr>
          <p:cNvPr id="12" name="Slide Number Placeholder 11"/>
          <p:cNvSpPr>
            <a:spLocks noGrp="1"/>
          </p:cNvSpPr>
          <p:nvPr>
            <p:ph type="sldNum" sz="quarter" idx="16"/>
          </p:nvPr>
        </p:nvSpPr>
        <p:spPr/>
        <p:txBody>
          <a:bodyPr rtlCol="0"/>
          <a:lstStyle/>
          <a:p>
            <a:fld id="{50C6CEAA-AF89-4716-B642-DBB5E99A0134}" type="slidenum">
              <a:rPr lang="en-PH" smtClean="0"/>
              <a:pPr/>
              <a:t>‹#›</a:t>
            </a:fld>
            <a:endParaRPr lang="en-PH"/>
          </a:p>
        </p:txBody>
      </p:sp>
      <p:sp>
        <p:nvSpPr>
          <p:cNvPr id="14" name="Footer Placeholder 13"/>
          <p:cNvSpPr>
            <a:spLocks noGrp="1"/>
          </p:cNvSpPr>
          <p:nvPr>
            <p:ph type="ftr" sz="quarter" idx="17"/>
          </p:nvPr>
        </p:nvSpPr>
        <p:spPr/>
        <p:txBody>
          <a:bodyPr rtlCol="0"/>
          <a:lstStyle/>
          <a:p>
            <a:endParaRPr lang="en-PH"/>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51B00F-81AF-49E6-A6C5-62FA11EA493C}" type="datetimeFigureOut">
              <a:rPr lang="en-US" smtClean="0"/>
              <a:pPr/>
              <a:t>6/1/2009</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0C6CEAA-AF89-4716-B642-DBB5E99A0134}" type="slidenum">
              <a:rPr lang="en-PH" smtClean="0"/>
              <a:pPr/>
              <a:t>‹#›</a:t>
            </a:fld>
            <a:endParaRPr lang="en-PH"/>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1B00F-81AF-49E6-A6C5-62FA11EA493C}" type="datetimeFigureOut">
              <a:rPr lang="en-US" smtClean="0"/>
              <a:pPr/>
              <a:t>6/1/2009</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0C6CEAA-AF89-4716-B642-DBB5E99A0134}" type="slidenum">
              <a:rPr lang="en-PH" smtClean="0"/>
              <a:pPr/>
              <a:t>‹#›</a:t>
            </a:fld>
            <a:endParaRPr lang="en-PH"/>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51B00F-81AF-49E6-A6C5-62FA11EA493C}" type="datetimeFigureOut">
              <a:rPr lang="en-US" smtClean="0"/>
              <a:pPr/>
              <a:t>6/1/2009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0C6CEAA-AF89-4716-B642-DBB5E99A0134}" type="slidenum">
              <a:rPr lang="en-PH" smtClean="0"/>
              <a:pPr/>
              <a:t>‹#›</a:t>
            </a:fld>
            <a:endParaRPr lang="en-PH"/>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B51B00F-81AF-49E6-A6C5-62FA11EA493C}" type="datetimeFigureOut">
              <a:rPr lang="en-US" smtClean="0"/>
              <a:pPr/>
              <a:t>6/1/2009</a:t>
            </a:fld>
            <a:endParaRPr lang="en-PH"/>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0C6CEAA-AF89-4716-B642-DBB5E99A0134}" type="slidenum">
              <a:rPr lang="en-PH" smtClean="0"/>
              <a:pPr/>
              <a:t>‹#›</a:t>
            </a:fld>
            <a:endParaRPr lang="en-PH"/>
          </a:p>
        </p:txBody>
      </p:sp>
      <p:sp>
        <p:nvSpPr>
          <p:cNvPr id="14" name="Footer Placeholder 13"/>
          <p:cNvSpPr>
            <a:spLocks noGrp="1"/>
          </p:cNvSpPr>
          <p:nvPr>
            <p:ph type="ftr" sz="quarter" idx="12"/>
          </p:nvPr>
        </p:nvSpPr>
        <p:spPr>
          <a:xfrm>
            <a:off x="1600200" y="6248206"/>
            <a:ext cx="4572000" cy="365125"/>
          </a:xfrm>
        </p:spPr>
        <p:txBody>
          <a:bodyPr rtlCol="0"/>
          <a:lstStyle/>
          <a:p>
            <a:endParaRPr lang="en-PH"/>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B51B00F-81AF-49E6-A6C5-62FA11EA493C}" type="datetimeFigureOut">
              <a:rPr lang="en-US" smtClean="0"/>
              <a:pPr/>
              <a:t>6/1/2009</a:t>
            </a:fld>
            <a:endParaRPr lang="en-PH"/>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PH"/>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0C6CEAA-AF89-4716-B642-DBB5E99A0134}"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en.wikipedia.org/wiki/Map"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PH" dirty="0" smtClean="0"/>
              <a:t>Reference Books and Periodicals</a:t>
            </a:r>
            <a:endParaRPr lang="en-PH" dirty="0"/>
          </a:p>
        </p:txBody>
      </p:sp>
      <p:sp>
        <p:nvSpPr>
          <p:cNvPr id="5" name="Subtitle 4"/>
          <p:cNvSpPr>
            <a:spLocks noGrp="1"/>
          </p:cNvSpPr>
          <p:nvPr>
            <p:ph type="subTitle" idx="1"/>
          </p:nvPr>
        </p:nvSpPr>
        <p:spPr/>
        <p:txBody>
          <a:bodyPr/>
          <a:lstStyle/>
          <a:p>
            <a:r>
              <a:rPr lang="en-PH" dirty="0" smtClean="0"/>
              <a:t>Communication Skills 1</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r>
              <a:rPr lang="en-PH" dirty="0" smtClean="0"/>
              <a:t>It is a listing that provides:</a:t>
            </a:r>
          </a:p>
          <a:p>
            <a:r>
              <a:rPr lang="en-PH" dirty="0" smtClean="0"/>
              <a:t>bibliographic citations that include title, author name, degree- granting university, year awarded, number of pages, and </a:t>
            </a:r>
            <a:r>
              <a:rPr lang="en-PH" dirty="0" err="1" smtClean="0"/>
              <a:t>ProQuest</a:t>
            </a:r>
            <a:r>
              <a:rPr lang="en-PH" dirty="0" smtClean="0"/>
              <a:t> order number, the name of the dissertation adviser, committee chair, etc. </a:t>
            </a:r>
          </a:p>
          <a:p>
            <a:endParaRPr lang="en-PH" dirty="0"/>
          </a:p>
        </p:txBody>
      </p:sp>
      <p:sp>
        <p:nvSpPr>
          <p:cNvPr id="3" name="Title 2"/>
          <p:cNvSpPr>
            <a:spLocks noGrp="1"/>
          </p:cNvSpPr>
          <p:nvPr>
            <p:ph type="title"/>
          </p:nvPr>
        </p:nvSpPr>
        <p:spPr/>
        <p:txBody>
          <a:bodyPr>
            <a:normAutofit/>
          </a:bodyPr>
          <a:lstStyle/>
          <a:p>
            <a:r>
              <a:rPr lang="en-PH" dirty="0" smtClean="0"/>
              <a:t>Abstracts International</a:t>
            </a:r>
            <a:endParaRPr lang="en-PH" dirty="0"/>
          </a:p>
        </p:txBody>
      </p:sp>
      <p:pic>
        <p:nvPicPr>
          <p:cNvPr id="6147" name="Picture 3"/>
          <p:cNvPicPr>
            <a:picLocks noChangeAspect="1" noChangeArrowheads="1"/>
          </p:cNvPicPr>
          <p:nvPr/>
        </p:nvPicPr>
        <p:blipFill>
          <a:blip r:embed="rId2" cstate="print"/>
          <a:srcRect/>
          <a:stretch>
            <a:fillRect/>
          </a:stretch>
        </p:blipFill>
        <p:spPr bwMode="auto">
          <a:xfrm>
            <a:off x="5943600" y="4038600"/>
            <a:ext cx="3429000" cy="34290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p:cBhvr override="childStyle">
                                        <p:cTn id="6" dur="500" fill="hold"/>
                                        <p:tgtEl>
                                          <p:spTgt spid="6147"/>
                                        </p:tgtEl>
                                        <p:attrNameLst>
                                          <p:attrName>style.color</p:attrName>
                                        </p:attrNameLst>
                                      </p:cBhvr>
                                      <p:to>
                                        <a:schemeClr val="accent2"/>
                                      </p:to>
                                    </p:animClr>
                                    <p:animClr clrSpc="rgb">
                                      <p:cBhvr>
                                        <p:cTn id="7" dur="500" fill="hold"/>
                                        <p:tgtEl>
                                          <p:spTgt spid="6147"/>
                                        </p:tgtEl>
                                        <p:attrNameLst>
                                          <p:attrName>fillcolor</p:attrName>
                                        </p:attrNameLst>
                                      </p:cBhvr>
                                      <p:to>
                                        <a:schemeClr val="accent2"/>
                                      </p:to>
                                    </p:animClr>
                                    <p:set>
                                      <p:cBhvr>
                                        <p:cTn id="8" dur="500" fill="hold"/>
                                        <p:tgtEl>
                                          <p:spTgt spid="6147"/>
                                        </p:tgtEl>
                                        <p:attrNameLst>
                                          <p:attrName>fill.type</p:attrName>
                                        </p:attrNameLst>
                                      </p:cBhvr>
                                      <p:to>
                                        <p:strVal val="solid"/>
                                      </p:to>
                                    </p:set>
                                    <p:set>
                                      <p:cBhvr>
                                        <p:cTn id="9" dur="500" fill="hold"/>
                                        <p:tgtEl>
                                          <p:spTgt spid="614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ox(in)">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ox(in)">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Dictionary Entries</a:t>
            </a:r>
            <a:endParaRPr lang="en-PH" dirty="0"/>
          </a:p>
        </p:txBody>
      </p:sp>
      <p:sp>
        <p:nvSpPr>
          <p:cNvPr id="5" name="Content Placeholder 4"/>
          <p:cNvSpPr>
            <a:spLocks noGrp="1"/>
          </p:cNvSpPr>
          <p:nvPr>
            <p:ph sz="quarter" idx="1"/>
          </p:nvPr>
        </p:nvSpPr>
        <p:spPr>
          <a:xfrm>
            <a:off x="612648" y="1600200"/>
            <a:ext cx="8153400" cy="4953000"/>
          </a:xfrm>
        </p:spPr>
        <p:txBody>
          <a:bodyPr>
            <a:normAutofit/>
          </a:bodyPr>
          <a:lstStyle/>
          <a:p>
            <a:r>
              <a:rPr lang="en-PH" sz="2400" dirty="0" smtClean="0"/>
              <a:t>Abbreviation</a:t>
            </a:r>
          </a:p>
          <a:p>
            <a:r>
              <a:rPr lang="en-PH" sz="2400" dirty="0" smtClean="0"/>
              <a:t>Synonym</a:t>
            </a:r>
          </a:p>
          <a:p>
            <a:r>
              <a:rPr lang="en-PH" sz="2400" dirty="0" smtClean="0"/>
              <a:t>Inflection</a:t>
            </a:r>
          </a:p>
          <a:p>
            <a:r>
              <a:rPr lang="en-PH" sz="2400" dirty="0" smtClean="0"/>
              <a:t>Syllabication</a:t>
            </a:r>
          </a:p>
          <a:p>
            <a:r>
              <a:rPr lang="en-PH" sz="2400" dirty="0" smtClean="0"/>
              <a:t>Level of usage</a:t>
            </a:r>
          </a:p>
          <a:p>
            <a:r>
              <a:rPr lang="en-PH" sz="2400" dirty="0" smtClean="0"/>
              <a:t>Meaning</a:t>
            </a:r>
          </a:p>
          <a:p>
            <a:r>
              <a:rPr lang="en-PH" sz="2400" dirty="0" smtClean="0"/>
              <a:t>Etymology</a:t>
            </a:r>
          </a:p>
          <a:p>
            <a:r>
              <a:rPr lang="en-PH" sz="2400" dirty="0" smtClean="0"/>
              <a:t>Part of speech</a:t>
            </a:r>
          </a:p>
          <a:p>
            <a:r>
              <a:rPr lang="en-PH" sz="2400" dirty="0" smtClean="0"/>
              <a:t>Pronunciation</a:t>
            </a:r>
          </a:p>
          <a:p>
            <a:r>
              <a:rPr lang="en-PH" sz="2400" dirty="0" smtClean="0"/>
              <a:t>Spelling</a:t>
            </a:r>
          </a:p>
          <a:p>
            <a:endParaRPr lang="en-PH" sz="2400" dirty="0" smtClean="0"/>
          </a:p>
          <a:p>
            <a:endParaRPr lang="en-PH" sz="2400" dirty="0"/>
          </a:p>
        </p:txBody>
      </p:sp>
      <p:pic>
        <p:nvPicPr>
          <p:cNvPr id="7170" name="Picture 2"/>
          <p:cNvPicPr>
            <a:picLocks noChangeAspect="1" noChangeArrowheads="1"/>
          </p:cNvPicPr>
          <p:nvPr/>
        </p:nvPicPr>
        <p:blipFill>
          <a:blip r:embed="rId2" cstate="print"/>
          <a:srcRect/>
          <a:stretch>
            <a:fillRect/>
          </a:stretch>
        </p:blipFill>
        <p:spPr bwMode="auto">
          <a:xfrm>
            <a:off x="5029200" y="1828800"/>
            <a:ext cx="3657600" cy="40386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lnSpcReduction="10000"/>
          </a:bodyPr>
          <a:lstStyle/>
          <a:p>
            <a:r>
              <a:rPr lang="en-PH" dirty="0" smtClean="0"/>
              <a:t>a shortened or contracted form of a word or phrase, used to represent the whole, as </a:t>
            </a:r>
            <a:r>
              <a:rPr lang="en-PH" i="1" dirty="0" smtClean="0"/>
              <a:t>Dr.</a:t>
            </a:r>
            <a:r>
              <a:rPr lang="en-PH" dirty="0" smtClean="0"/>
              <a:t> for </a:t>
            </a:r>
            <a:r>
              <a:rPr lang="en-PH" i="1" dirty="0" smtClean="0"/>
              <a:t>Doctor,</a:t>
            </a:r>
            <a:r>
              <a:rPr lang="en-PH" dirty="0" smtClean="0"/>
              <a:t> </a:t>
            </a:r>
            <a:r>
              <a:rPr lang="en-PH" i="1" dirty="0" smtClean="0"/>
              <a:t>U.S.</a:t>
            </a:r>
            <a:r>
              <a:rPr lang="en-PH" dirty="0" smtClean="0"/>
              <a:t> for </a:t>
            </a:r>
            <a:r>
              <a:rPr lang="en-PH" i="1" dirty="0" smtClean="0"/>
              <a:t>United States,</a:t>
            </a:r>
            <a:r>
              <a:rPr lang="en-PH" dirty="0" smtClean="0"/>
              <a:t> </a:t>
            </a:r>
            <a:r>
              <a:rPr lang="en-PH" i="1" dirty="0" smtClean="0"/>
              <a:t>lb.</a:t>
            </a:r>
            <a:r>
              <a:rPr lang="en-PH" dirty="0" smtClean="0"/>
              <a:t> for </a:t>
            </a:r>
            <a:r>
              <a:rPr lang="en-PH" i="1" dirty="0" smtClean="0"/>
              <a:t>pound.</a:t>
            </a:r>
            <a:endParaRPr lang="en-PH" dirty="0"/>
          </a:p>
        </p:txBody>
      </p:sp>
      <p:sp>
        <p:nvSpPr>
          <p:cNvPr id="4" name="Title 3"/>
          <p:cNvSpPr>
            <a:spLocks noGrp="1"/>
          </p:cNvSpPr>
          <p:nvPr>
            <p:ph type="title"/>
          </p:nvPr>
        </p:nvSpPr>
        <p:spPr/>
        <p:txBody>
          <a:bodyPr/>
          <a:lstStyle/>
          <a:p>
            <a:r>
              <a:rPr lang="en-PH" dirty="0" smtClean="0"/>
              <a:t>Abbreviation</a:t>
            </a:r>
            <a:endParaRPr lang="en-PH"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a word having the same or nearly the same meaning as another in the language, as </a:t>
            </a:r>
            <a:r>
              <a:rPr lang="en-PH" i="1" dirty="0" smtClean="0"/>
              <a:t>joyful, elated, glad.</a:t>
            </a:r>
            <a:endParaRPr lang="en-PH" dirty="0"/>
          </a:p>
        </p:txBody>
      </p:sp>
      <p:sp>
        <p:nvSpPr>
          <p:cNvPr id="3" name="Title 2"/>
          <p:cNvSpPr>
            <a:spLocks noGrp="1"/>
          </p:cNvSpPr>
          <p:nvPr>
            <p:ph type="title"/>
          </p:nvPr>
        </p:nvSpPr>
        <p:spPr/>
        <p:txBody>
          <a:bodyPr/>
          <a:lstStyle/>
          <a:p>
            <a:r>
              <a:rPr lang="en-PH" dirty="0" smtClean="0"/>
              <a:t>Synonym</a:t>
            </a:r>
            <a:endParaRPr lang="en-PH"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PH" dirty="0" smtClean="0"/>
              <a:t>the change in the shape of a word, generally by affixation, by means of which a change of meaning or relationship to some other word or group of words is indicated.</a:t>
            </a:r>
            <a:endParaRPr lang="en-PH" dirty="0"/>
          </a:p>
        </p:txBody>
      </p:sp>
      <p:sp>
        <p:nvSpPr>
          <p:cNvPr id="3" name="Title 2"/>
          <p:cNvSpPr>
            <a:spLocks noGrp="1"/>
          </p:cNvSpPr>
          <p:nvPr>
            <p:ph type="title"/>
          </p:nvPr>
        </p:nvSpPr>
        <p:spPr/>
        <p:txBody>
          <a:bodyPr/>
          <a:lstStyle/>
          <a:p>
            <a:r>
              <a:rPr lang="en-PH" dirty="0" smtClean="0"/>
              <a:t>Inflection</a:t>
            </a:r>
            <a:endParaRPr lang="en-PH" dirty="0"/>
          </a:p>
        </p:txBody>
      </p:sp>
      <p:sp>
        <p:nvSpPr>
          <p:cNvPr id="4" name="TextBox 3"/>
          <p:cNvSpPr txBox="1"/>
          <p:nvPr/>
        </p:nvSpPr>
        <p:spPr>
          <a:xfrm>
            <a:off x="1447800" y="4724400"/>
            <a:ext cx="7086600" cy="1754326"/>
          </a:xfrm>
          <a:prstGeom prst="rect">
            <a:avLst/>
          </a:prstGeom>
          <a:noFill/>
        </p:spPr>
        <p:txBody>
          <a:bodyPr wrap="square" rtlCol="0">
            <a:spAutoFit/>
          </a:bodyPr>
          <a:lstStyle/>
          <a:p>
            <a:r>
              <a:rPr lang="en-PH" dirty="0" smtClean="0"/>
              <a:t>-</a:t>
            </a:r>
            <a:r>
              <a:rPr lang="en-PH" dirty="0" err="1" smtClean="0"/>
              <a:t>ed</a:t>
            </a:r>
            <a:endParaRPr lang="en-PH" dirty="0" smtClean="0"/>
          </a:p>
          <a:p>
            <a:r>
              <a:rPr lang="en-PH" dirty="0" smtClean="0"/>
              <a:t>-</a:t>
            </a:r>
            <a:r>
              <a:rPr lang="en-PH" dirty="0" err="1" smtClean="0"/>
              <a:t>tion</a:t>
            </a:r>
            <a:endParaRPr lang="en-PH" dirty="0"/>
          </a:p>
          <a:p>
            <a:r>
              <a:rPr lang="en-PH" dirty="0" smtClean="0"/>
              <a:t>-</a:t>
            </a:r>
            <a:r>
              <a:rPr lang="en-PH" dirty="0" err="1" smtClean="0"/>
              <a:t>ness</a:t>
            </a:r>
            <a:endParaRPr lang="en-PH" dirty="0" smtClean="0"/>
          </a:p>
          <a:p>
            <a:r>
              <a:rPr lang="en-PH" dirty="0" smtClean="0"/>
              <a:t>a-</a:t>
            </a:r>
          </a:p>
          <a:p>
            <a:r>
              <a:rPr lang="en-PH" dirty="0" err="1" smtClean="0"/>
              <a:t>il</a:t>
            </a:r>
            <a:r>
              <a:rPr lang="en-PH" dirty="0" smtClean="0"/>
              <a:t>-</a:t>
            </a:r>
          </a:p>
          <a:p>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Word division; To form or divide into syllables </a:t>
            </a:r>
            <a:endParaRPr lang="en-PH" dirty="0"/>
          </a:p>
        </p:txBody>
      </p:sp>
      <p:sp>
        <p:nvSpPr>
          <p:cNvPr id="3" name="Title 2"/>
          <p:cNvSpPr>
            <a:spLocks noGrp="1"/>
          </p:cNvSpPr>
          <p:nvPr>
            <p:ph type="title"/>
          </p:nvPr>
        </p:nvSpPr>
        <p:spPr/>
        <p:txBody>
          <a:bodyPr/>
          <a:lstStyle/>
          <a:p>
            <a:r>
              <a:rPr lang="en-PH" dirty="0" smtClean="0"/>
              <a:t>Syllabication</a:t>
            </a:r>
            <a:endParaRPr lang="en-PH"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743200"/>
            <a:ext cx="2667000" cy="3733800"/>
          </a:xfrm>
        </p:spPr>
        <p:txBody>
          <a:bodyPr>
            <a:normAutofit/>
          </a:bodyPr>
          <a:lstStyle/>
          <a:p>
            <a:pPr>
              <a:buFont typeface="Arial" pitchFamily="34" charset="0"/>
              <a:buChar char="•"/>
            </a:pPr>
            <a:r>
              <a:rPr lang="en-PH" dirty="0" smtClean="0"/>
              <a:t>Intimate</a:t>
            </a:r>
          </a:p>
          <a:p>
            <a:pPr>
              <a:buFont typeface="Arial" pitchFamily="34" charset="0"/>
              <a:buChar char="•"/>
            </a:pPr>
            <a:r>
              <a:rPr lang="en-PH" dirty="0" smtClean="0"/>
              <a:t>Casual</a:t>
            </a:r>
          </a:p>
          <a:p>
            <a:pPr>
              <a:buFont typeface="Arial" pitchFamily="34" charset="0"/>
              <a:buChar char="•"/>
            </a:pPr>
            <a:r>
              <a:rPr lang="en-PH" dirty="0" smtClean="0"/>
              <a:t>Impromptu</a:t>
            </a:r>
          </a:p>
          <a:p>
            <a:pPr>
              <a:buFont typeface="Arial" pitchFamily="34" charset="0"/>
              <a:buChar char="•"/>
            </a:pPr>
            <a:r>
              <a:rPr lang="en-PH" dirty="0" smtClean="0"/>
              <a:t>Planned</a:t>
            </a:r>
          </a:p>
          <a:p>
            <a:pPr>
              <a:buFont typeface="Arial" pitchFamily="34" charset="0"/>
              <a:buChar char="•"/>
            </a:pPr>
            <a:r>
              <a:rPr lang="en-PH" dirty="0" smtClean="0"/>
              <a:t>Oratorical </a:t>
            </a:r>
          </a:p>
          <a:p>
            <a:endParaRPr lang="en-PH" dirty="0"/>
          </a:p>
        </p:txBody>
      </p:sp>
      <p:sp>
        <p:nvSpPr>
          <p:cNvPr id="3" name="Title 2"/>
          <p:cNvSpPr>
            <a:spLocks noGrp="1"/>
          </p:cNvSpPr>
          <p:nvPr>
            <p:ph type="title"/>
          </p:nvPr>
        </p:nvSpPr>
        <p:spPr/>
        <p:txBody>
          <a:bodyPr>
            <a:normAutofit/>
          </a:bodyPr>
          <a:lstStyle/>
          <a:p>
            <a:r>
              <a:rPr lang="en-PH" dirty="0" smtClean="0"/>
              <a:t>Level of Usage</a:t>
            </a:r>
            <a:endParaRPr lang="en-PH" dirty="0"/>
          </a:p>
        </p:txBody>
      </p:sp>
      <p:sp>
        <p:nvSpPr>
          <p:cNvPr id="4" name="TextBox 3"/>
          <p:cNvSpPr txBox="1"/>
          <p:nvPr/>
        </p:nvSpPr>
        <p:spPr>
          <a:xfrm>
            <a:off x="4648200" y="2743200"/>
            <a:ext cx="3657600" cy="1472198"/>
          </a:xfrm>
          <a:prstGeom prst="rect">
            <a:avLst/>
          </a:prstGeom>
          <a:noFill/>
        </p:spPr>
        <p:txBody>
          <a:bodyPr wrap="square" rtlCol="0">
            <a:spAutoFit/>
          </a:bodyPr>
          <a:lstStyle/>
          <a:p>
            <a:pPr lvl="0">
              <a:spcBef>
                <a:spcPts val="700"/>
              </a:spcBef>
              <a:buClr>
                <a:srgbClr val="DD8047"/>
              </a:buClr>
              <a:buSzPct val="60000"/>
              <a:buFont typeface="Arial" pitchFamily="34" charset="0"/>
              <a:buChar char="•"/>
            </a:pPr>
            <a:r>
              <a:rPr lang="en-PH" sz="2600" dirty="0">
                <a:solidFill>
                  <a:srgbClr val="775F55"/>
                </a:solidFill>
              </a:rPr>
              <a:t>Informal, </a:t>
            </a:r>
          </a:p>
          <a:p>
            <a:pPr lvl="0">
              <a:spcBef>
                <a:spcPts val="700"/>
              </a:spcBef>
              <a:buClr>
                <a:srgbClr val="DD8047"/>
              </a:buClr>
              <a:buSzPct val="60000"/>
              <a:buFont typeface="Arial" pitchFamily="34" charset="0"/>
              <a:buChar char="•"/>
            </a:pPr>
            <a:r>
              <a:rPr lang="en-PH" sz="2600" dirty="0">
                <a:solidFill>
                  <a:srgbClr val="775F55"/>
                </a:solidFill>
              </a:rPr>
              <a:t>Semiformal, </a:t>
            </a:r>
          </a:p>
          <a:p>
            <a:pPr lvl="0">
              <a:spcBef>
                <a:spcPts val="700"/>
              </a:spcBef>
              <a:buClr>
                <a:srgbClr val="DD8047"/>
              </a:buClr>
              <a:buSzPct val="60000"/>
              <a:buFont typeface="Arial" pitchFamily="34" charset="0"/>
              <a:buChar char="•"/>
            </a:pPr>
            <a:r>
              <a:rPr lang="en-PH" sz="2600" dirty="0" smtClean="0">
                <a:solidFill>
                  <a:srgbClr val="775F55"/>
                </a:solidFill>
              </a:rPr>
              <a:t>Formal</a:t>
            </a:r>
            <a:r>
              <a:rPr lang="en-PH" sz="2600" dirty="0">
                <a:solidFill>
                  <a:srgbClr val="775F55"/>
                </a:solidFill>
              </a:rPr>
              <a:t> </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wd">
                                    <p:tmPct val="10000"/>
                                  </p:iterate>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1" y="2743200"/>
            <a:ext cx="5638800" cy="3581400"/>
          </a:xfrm>
        </p:spPr>
        <p:txBody>
          <a:bodyPr/>
          <a:lstStyle/>
          <a:p>
            <a:r>
              <a:rPr lang="en-PH" dirty="0" smtClean="0"/>
              <a:t>the formal statement of the meaning or significance of a word, phrase, etc. </a:t>
            </a:r>
            <a:endParaRPr lang="en-PH" dirty="0"/>
          </a:p>
        </p:txBody>
      </p:sp>
      <p:sp>
        <p:nvSpPr>
          <p:cNvPr id="3" name="Title 2"/>
          <p:cNvSpPr>
            <a:spLocks noGrp="1"/>
          </p:cNvSpPr>
          <p:nvPr>
            <p:ph type="title"/>
          </p:nvPr>
        </p:nvSpPr>
        <p:spPr/>
        <p:txBody>
          <a:bodyPr/>
          <a:lstStyle/>
          <a:p>
            <a:r>
              <a:rPr lang="en-PH" dirty="0" smtClean="0"/>
              <a:t>Meaning/Definition</a:t>
            </a:r>
            <a:endParaRPr lang="en-PH" dirty="0"/>
          </a:p>
        </p:txBody>
      </p:sp>
      <p:pic>
        <p:nvPicPr>
          <p:cNvPr id="12290" name="Picture 2"/>
          <p:cNvPicPr>
            <a:picLocks noChangeAspect="1" noChangeArrowheads="1"/>
          </p:cNvPicPr>
          <p:nvPr/>
        </p:nvPicPr>
        <p:blipFill>
          <a:blip r:embed="rId2" cstate="print"/>
          <a:srcRect/>
          <a:stretch>
            <a:fillRect/>
          </a:stretch>
        </p:blipFill>
        <p:spPr bwMode="auto">
          <a:xfrm>
            <a:off x="6477000" y="2819400"/>
            <a:ext cx="2505075" cy="313372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an account of the history of a particular word or element of a word. </a:t>
            </a:r>
            <a:endParaRPr lang="en-PH" dirty="0"/>
          </a:p>
        </p:txBody>
      </p:sp>
      <p:sp>
        <p:nvSpPr>
          <p:cNvPr id="3" name="Title 2"/>
          <p:cNvSpPr>
            <a:spLocks noGrp="1"/>
          </p:cNvSpPr>
          <p:nvPr>
            <p:ph type="title"/>
          </p:nvPr>
        </p:nvSpPr>
        <p:spPr/>
        <p:txBody>
          <a:bodyPr/>
          <a:lstStyle/>
          <a:p>
            <a:r>
              <a:rPr lang="en-PH" dirty="0" smtClean="0"/>
              <a:t>Etymology</a:t>
            </a:r>
            <a:endParaRPr lang="en-PH" dirty="0"/>
          </a:p>
        </p:txBody>
      </p:sp>
      <p:sp>
        <p:nvSpPr>
          <p:cNvPr id="4" name="TextBox 3"/>
          <p:cNvSpPr txBox="1"/>
          <p:nvPr/>
        </p:nvSpPr>
        <p:spPr>
          <a:xfrm>
            <a:off x="1447800" y="4191000"/>
            <a:ext cx="7162800" cy="1200329"/>
          </a:xfrm>
          <a:prstGeom prst="rect">
            <a:avLst/>
          </a:prstGeom>
          <a:noFill/>
        </p:spPr>
        <p:txBody>
          <a:bodyPr wrap="square" rtlCol="0">
            <a:spAutoFit/>
          </a:bodyPr>
          <a:lstStyle/>
          <a:p>
            <a:pPr marL="342900" indent="-342900"/>
            <a:r>
              <a:rPr lang="en-PH" dirty="0" smtClean="0"/>
              <a:t>L. 		Latin</a:t>
            </a:r>
          </a:p>
          <a:p>
            <a:pPr marL="342900" indent="-342900"/>
            <a:r>
              <a:rPr lang="en-PH" dirty="0" smtClean="0"/>
              <a:t>O.E. 	Old English</a:t>
            </a:r>
          </a:p>
          <a:p>
            <a:pPr marL="342900" indent="-342900"/>
            <a:r>
              <a:rPr lang="en-PH" dirty="0" smtClean="0"/>
              <a:t>Fr. 		French</a:t>
            </a:r>
          </a:p>
          <a:p>
            <a:pPr marL="342900" indent="-342900"/>
            <a:r>
              <a:rPr lang="en-PH" dirty="0" smtClean="0"/>
              <a:t>Ger. 	Germanic</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743200"/>
            <a:ext cx="2667000" cy="3886200"/>
          </a:xfrm>
        </p:spPr>
        <p:txBody>
          <a:bodyPr>
            <a:normAutofit fontScale="92500" lnSpcReduction="20000"/>
          </a:bodyPr>
          <a:lstStyle/>
          <a:p>
            <a:pPr>
              <a:buFont typeface="Arial" pitchFamily="34" charset="0"/>
              <a:buChar char="•"/>
            </a:pPr>
            <a:r>
              <a:rPr lang="en-PH" dirty="0" smtClean="0"/>
              <a:t>Noun </a:t>
            </a:r>
          </a:p>
          <a:p>
            <a:pPr>
              <a:buFont typeface="Arial" pitchFamily="34" charset="0"/>
              <a:buChar char="•"/>
            </a:pPr>
            <a:r>
              <a:rPr lang="en-PH" dirty="0" smtClean="0"/>
              <a:t>Pronoun</a:t>
            </a:r>
          </a:p>
          <a:p>
            <a:pPr>
              <a:buFont typeface="Arial" pitchFamily="34" charset="0"/>
              <a:buChar char="•"/>
            </a:pPr>
            <a:r>
              <a:rPr lang="en-PH" dirty="0" smtClean="0"/>
              <a:t>Adjective</a:t>
            </a:r>
          </a:p>
          <a:p>
            <a:pPr>
              <a:buFont typeface="Arial" pitchFamily="34" charset="0"/>
              <a:buChar char="•"/>
            </a:pPr>
            <a:r>
              <a:rPr lang="en-PH" dirty="0" smtClean="0"/>
              <a:t>Adverb</a:t>
            </a:r>
          </a:p>
          <a:p>
            <a:pPr>
              <a:buFont typeface="Arial" pitchFamily="34" charset="0"/>
              <a:buChar char="•"/>
            </a:pPr>
            <a:r>
              <a:rPr lang="en-PH" dirty="0" smtClean="0"/>
              <a:t>Verb</a:t>
            </a:r>
          </a:p>
          <a:p>
            <a:pPr>
              <a:buFont typeface="Arial" pitchFamily="34" charset="0"/>
              <a:buChar char="•"/>
            </a:pPr>
            <a:r>
              <a:rPr lang="en-PH" dirty="0" smtClean="0"/>
              <a:t>Conjunction</a:t>
            </a:r>
          </a:p>
          <a:p>
            <a:pPr>
              <a:buFont typeface="Arial" pitchFamily="34" charset="0"/>
              <a:buChar char="•"/>
            </a:pPr>
            <a:r>
              <a:rPr lang="en-PH" dirty="0" smtClean="0"/>
              <a:t>preposition</a:t>
            </a:r>
          </a:p>
          <a:p>
            <a:pPr>
              <a:buFont typeface="Arial" pitchFamily="34" charset="0"/>
              <a:buChar char="•"/>
            </a:pPr>
            <a:r>
              <a:rPr lang="en-PH" dirty="0" smtClean="0"/>
              <a:t>Article</a:t>
            </a:r>
          </a:p>
          <a:p>
            <a:pPr>
              <a:buFont typeface="Arial" pitchFamily="34" charset="0"/>
              <a:buChar char="•"/>
            </a:pPr>
            <a:r>
              <a:rPr lang="en-PH" dirty="0" smtClean="0"/>
              <a:t>Interjection</a:t>
            </a:r>
          </a:p>
          <a:p>
            <a:endParaRPr lang="en-PH" dirty="0" smtClean="0"/>
          </a:p>
          <a:p>
            <a:endParaRPr lang="en-PH" dirty="0"/>
          </a:p>
        </p:txBody>
      </p:sp>
      <p:sp>
        <p:nvSpPr>
          <p:cNvPr id="3" name="Title 2"/>
          <p:cNvSpPr>
            <a:spLocks noGrp="1"/>
          </p:cNvSpPr>
          <p:nvPr>
            <p:ph type="title"/>
          </p:nvPr>
        </p:nvSpPr>
        <p:spPr/>
        <p:txBody>
          <a:bodyPr/>
          <a:lstStyle/>
          <a:p>
            <a:r>
              <a:rPr lang="en-PH" dirty="0" smtClean="0"/>
              <a:t>Part of Speech</a:t>
            </a:r>
            <a:endParaRPr lang="en-PH" dirty="0"/>
          </a:p>
        </p:txBody>
      </p:sp>
      <p:sp>
        <p:nvSpPr>
          <p:cNvPr id="4" name="TextBox 3"/>
          <p:cNvSpPr txBox="1"/>
          <p:nvPr/>
        </p:nvSpPr>
        <p:spPr>
          <a:xfrm>
            <a:off x="4648200" y="2667000"/>
            <a:ext cx="4343400" cy="4154984"/>
          </a:xfrm>
          <a:prstGeom prst="rect">
            <a:avLst/>
          </a:prstGeom>
          <a:noFill/>
        </p:spPr>
        <p:txBody>
          <a:bodyPr wrap="square" rtlCol="0">
            <a:spAutoFit/>
          </a:bodyPr>
          <a:lstStyle/>
          <a:p>
            <a:r>
              <a:rPr lang="en-PH" sz="2400" dirty="0" smtClean="0"/>
              <a:t>n.</a:t>
            </a:r>
          </a:p>
          <a:p>
            <a:r>
              <a:rPr lang="en-PH" sz="2400" dirty="0" smtClean="0"/>
              <a:t>Pro.</a:t>
            </a:r>
          </a:p>
          <a:p>
            <a:r>
              <a:rPr lang="en-PH" sz="2400" dirty="0" smtClean="0"/>
              <a:t>Adj.</a:t>
            </a:r>
          </a:p>
          <a:p>
            <a:r>
              <a:rPr lang="en-PH" sz="2400" dirty="0" smtClean="0"/>
              <a:t>Adv</a:t>
            </a:r>
          </a:p>
          <a:p>
            <a:r>
              <a:rPr lang="en-PH" sz="2400" dirty="0" err="1" smtClean="0"/>
              <a:t>v.i</a:t>
            </a:r>
            <a:r>
              <a:rPr lang="en-PH" sz="2400" dirty="0" smtClean="0"/>
              <a:t>.</a:t>
            </a:r>
          </a:p>
          <a:p>
            <a:r>
              <a:rPr lang="en-PH" sz="2400" dirty="0" err="1" smtClean="0"/>
              <a:t>v.t</a:t>
            </a:r>
            <a:r>
              <a:rPr lang="en-PH" sz="2400" dirty="0" smtClean="0"/>
              <a:t>.</a:t>
            </a:r>
          </a:p>
          <a:p>
            <a:r>
              <a:rPr lang="en-PH" sz="2400" dirty="0" smtClean="0"/>
              <a:t>Conj.</a:t>
            </a:r>
          </a:p>
          <a:p>
            <a:r>
              <a:rPr lang="en-PH" sz="2400" dirty="0" smtClean="0"/>
              <a:t>Prep.</a:t>
            </a:r>
          </a:p>
          <a:p>
            <a:r>
              <a:rPr lang="en-PH" sz="2400" dirty="0" smtClean="0"/>
              <a:t>a.</a:t>
            </a:r>
          </a:p>
          <a:p>
            <a:r>
              <a:rPr lang="en-PH" sz="2400" dirty="0" smtClean="0"/>
              <a:t>Int.</a:t>
            </a:r>
          </a:p>
          <a:p>
            <a:endParaRPr lang="en-PH" sz="24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Reference Books</a:t>
            </a:r>
            <a:endParaRPr lang="en-PH" dirty="0"/>
          </a:p>
        </p:txBody>
      </p:sp>
      <p:sp>
        <p:nvSpPr>
          <p:cNvPr id="5" name="Content Placeholder 4"/>
          <p:cNvSpPr>
            <a:spLocks noGrp="1"/>
          </p:cNvSpPr>
          <p:nvPr>
            <p:ph sz="quarter" idx="1"/>
          </p:nvPr>
        </p:nvSpPr>
        <p:spPr/>
        <p:txBody>
          <a:bodyPr/>
          <a:lstStyle/>
          <a:p>
            <a:r>
              <a:rPr lang="en-PH" dirty="0" smtClean="0"/>
              <a:t>Dictionaries</a:t>
            </a:r>
          </a:p>
          <a:p>
            <a:r>
              <a:rPr lang="en-PH" dirty="0" err="1" smtClean="0"/>
              <a:t>Encyclopedias</a:t>
            </a:r>
            <a:endParaRPr lang="en-PH" dirty="0" smtClean="0"/>
          </a:p>
          <a:p>
            <a:r>
              <a:rPr lang="en-PH" dirty="0" smtClean="0"/>
              <a:t>Atlases</a:t>
            </a:r>
          </a:p>
          <a:p>
            <a:r>
              <a:rPr lang="en-PH" dirty="0" smtClean="0"/>
              <a:t>Yearbooks/Almanacs</a:t>
            </a:r>
          </a:p>
          <a:p>
            <a:r>
              <a:rPr lang="en-PH" dirty="0" smtClean="0"/>
              <a:t>Indexes</a:t>
            </a:r>
          </a:p>
          <a:p>
            <a:r>
              <a:rPr lang="en-PH" dirty="0" smtClean="0"/>
              <a:t>Biographies</a:t>
            </a:r>
          </a:p>
          <a:p>
            <a:r>
              <a:rPr lang="en-PH" dirty="0" smtClean="0"/>
              <a:t>Books of Quotations</a:t>
            </a:r>
          </a:p>
          <a:p>
            <a:r>
              <a:rPr lang="en-PH" dirty="0" smtClean="0"/>
              <a:t>Abstracts International</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4)">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4)">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4)">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4)">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heel(4)">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heel(4)">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heel(4)">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PH" dirty="0" smtClean="0"/>
              <a:t>Diacritical mark is a mark, point, or sign added or attached to a letter or character to distinguish it from another of similar form, to give it a particular phonetic value, to indicate stress, etc., as a cedilla, tilde, circumflex, or macron. </a:t>
            </a:r>
          </a:p>
          <a:p>
            <a:endParaRPr lang="en-PH" dirty="0" smtClean="0"/>
          </a:p>
          <a:p>
            <a:endParaRPr lang="en-PH" dirty="0"/>
          </a:p>
        </p:txBody>
      </p:sp>
      <p:sp>
        <p:nvSpPr>
          <p:cNvPr id="3" name="Title 2"/>
          <p:cNvSpPr>
            <a:spLocks noGrp="1"/>
          </p:cNvSpPr>
          <p:nvPr>
            <p:ph type="title"/>
          </p:nvPr>
        </p:nvSpPr>
        <p:spPr/>
        <p:txBody>
          <a:bodyPr/>
          <a:lstStyle/>
          <a:p>
            <a:r>
              <a:rPr lang="en-PH" dirty="0" smtClean="0"/>
              <a:t>Pronunciation</a:t>
            </a:r>
            <a:endParaRPr lang="en-PH" dirty="0"/>
          </a:p>
        </p:txBody>
      </p:sp>
      <p:sp>
        <p:nvSpPr>
          <p:cNvPr id="5" name="TextBox 4"/>
          <p:cNvSpPr txBox="1"/>
          <p:nvPr/>
        </p:nvSpPr>
        <p:spPr>
          <a:xfrm>
            <a:off x="1524000" y="4800600"/>
            <a:ext cx="6400800" cy="369332"/>
          </a:xfrm>
          <a:prstGeom prst="rect">
            <a:avLst/>
          </a:prstGeom>
          <a:noFill/>
        </p:spPr>
        <p:txBody>
          <a:bodyPr wrap="square" rtlCol="0">
            <a:spAutoFit/>
          </a:bodyPr>
          <a:lstStyle/>
          <a:p>
            <a:r>
              <a:rPr lang="en-PH" dirty="0"/>
              <a:t>[</a:t>
            </a:r>
            <a:r>
              <a:rPr lang="en-PH" dirty="0" err="1"/>
              <a:t>dahy</a:t>
            </a:r>
            <a:r>
              <a:rPr lang="en-PH" dirty="0"/>
              <a:t>-</a:t>
            </a:r>
            <a:r>
              <a:rPr lang="en-PH" i="1" dirty="0"/>
              <a:t>uh</a:t>
            </a:r>
            <a:r>
              <a:rPr lang="en-PH" dirty="0"/>
              <a:t>-</a:t>
            </a:r>
            <a:r>
              <a:rPr lang="en-PH" b="1" dirty="0" err="1"/>
              <a:t>krit</a:t>
            </a:r>
            <a:r>
              <a:rPr lang="en-PH" dirty="0"/>
              <a:t>-</a:t>
            </a:r>
            <a:r>
              <a:rPr lang="en-PH" dirty="0" err="1"/>
              <a:t>ik</a:t>
            </a:r>
            <a:r>
              <a:rPr lang="en-PH" dirty="0"/>
              <a:t>]</a:t>
            </a:r>
            <a:r>
              <a:rPr lang="en-PH" dirty="0" smtClean="0"/>
              <a:t> </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the manner in which words are spelled; orthography. </a:t>
            </a:r>
            <a:endParaRPr lang="en-PH" dirty="0"/>
          </a:p>
        </p:txBody>
      </p:sp>
      <p:sp>
        <p:nvSpPr>
          <p:cNvPr id="3" name="Title 2"/>
          <p:cNvSpPr>
            <a:spLocks noGrp="1"/>
          </p:cNvSpPr>
          <p:nvPr>
            <p:ph type="title"/>
          </p:nvPr>
        </p:nvSpPr>
        <p:spPr/>
        <p:txBody>
          <a:bodyPr/>
          <a:lstStyle/>
          <a:p>
            <a:r>
              <a:rPr lang="en-PH" dirty="0" smtClean="0"/>
              <a:t>Spelling/Alternative Spelling</a:t>
            </a:r>
            <a:endParaRPr lang="en-PH" dirty="0"/>
          </a:p>
        </p:txBody>
      </p:sp>
      <p:sp>
        <p:nvSpPr>
          <p:cNvPr id="4" name="TextBox 3"/>
          <p:cNvSpPr txBox="1"/>
          <p:nvPr/>
        </p:nvSpPr>
        <p:spPr>
          <a:xfrm>
            <a:off x="1524000" y="4114800"/>
            <a:ext cx="7086600" cy="1200329"/>
          </a:xfrm>
          <a:prstGeom prst="rect">
            <a:avLst/>
          </a:prstGeom>
          <a:noFill/>
        </p:spPr>
        <p:txBody>
          <a:bodyPr wrap="square" rtlCol="0">
            <a:spAutoFit/>
          </a:bodyPr>
          <a:lstStyle/>
          <a:p>
            <a:r>
              <a:rPr lang="en-PH" dirty="0" err="1" smtClean="0"/>
              <a:t>Liter</a:t>
            </a:r>
            <a:r>
              <a:rPr lang="en-PH" dirty="0" smtClean="0"/>
              <a:t> – Litre</a:t>
            </a:r>
          </a:p>
          <a:p>
            <a:r>
              <a:rPr lang="en-PH" dirty="0" err="1" smtClean="0"/>
              <a:t>Color</a:t>
            </a:r>
            <a:r>
              <a:rPr lang="en-PH" dirty="0" smtClean="0"/>
              <a:t>- Colour</a:t>
            </a:r>
          </a:p>
          <a:p>
            <a:r>
              <a:rPr lang="en-PH" dirty="0" smtClean="0"/>
              <a:t>Critic-Critique</a:t>
            </a:r>
          </a:p>
          <a:p>
            <a:r>
              <a:rPr lang="en-PH" dirty="0" smtClean="0"/>
              <a:t>Offense-Offence</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Parts of a Book (main parts)</a:t>
            </a:r>
            <a:endParaRPr lang="en-PH" dirty="0"/>
          </a:p>
        </p:txBody>
      </p:sp>
      <p:sp>
        <p:nvSpPr>
          <p:cNvPr id="3" name="Content Placeholder 2"/>
          <p:cNvSpPr>
            <a:spLocks noGrp="1"/>
          </p:cNvSpPr>
          <p:nvPr>
            <p:ph sz="quarter" idx="1"/>
          </p:nvPr>
        </p:nvSpPr>
        <p:spPr/>
        <p:txBody>
          <a:bodyPr/>
          <a:lstStyle/>
          <a:p>
            <a:r>
              <a:rPr lang="en-PH" dirty="0" smtClean="0"/>
              <a:t>Title Page</a:t>
            </a:r>
          </a:p>
          <a:p>
            <a:r>
              <a:rPr lang="en-PH" dirty="0" smtClean="0"/>
              <a:t>Copyright Page </a:t>
            </a:r>
          </a:p>
          <a:p>
            <a:r>
              <a:rPr lang="en-PH" dirty="0" smtClean="0"/>
              <a:t>Preface</a:t>
            </a:r>
          </a:p>
          <a:p>
            <a:r>
              <a:rPr lang="en-PH" dirty="0" smtClean="0"/>
              <a:t>Table of Contents</a:t>
            </a:r>
          </a:p>
          <a:p>
            <a:r>
              <a:rPr lang="en-PH" dirty="0" smtClean="0"/>
              <a:t>Body</a:t>
            </a:r>
          </a:p>
          <a:p>
            <a:r>
              <a:rPr lang="en-PH" dirty="0" smtClean="0"/>
              <a:t>Bibliography</a:t>
            </a:r>
          </a:p>
          <a:p>
            <a:endParaRPr lang="en-PH" dirty="0"/>
          </a:p>
        </p:txBody>
      </p:sp>
      <p:pic>
        <p:nvPicPr>
          <p:cNvPr id="8194" name="Picture 2"/>
          <p:cNvPicPr>
            <a:picLocks noChangeAspect="1" noChangeArrowheads="1"/>
          </p:cNvPicPr>
          <p:nvPr/>
        </p:nvPicPr>
        <p:blipFill>
          <a:blip r:embed="rId2" cstate="print"/>
          <a:srcRect/>
          <a:stretch>
            <a:fillRect/>
          </a:stretch>
        </p:blipFill>
        <p:spPr bwMode="auto">
          <a:xfrm>
            <a:off x="4724400" y="1743075"/>
            <a:ext cx="4191000" cy="427672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0"/>
            <a:ext cx="7123113" cy="3429000"/>
          </a:xfrm>
        </p:spPr>
        <p:txBody>
          <a:bodyPr/>
          <a:lstStyle/>
          <a:p>
            <a:pPr>
              <a:buFont typeface="Arial" pitchFamily="34" charset="0"/>
              <a:buChar char="•"/>
            </a:pPr>
            <a:r>
              <a:rPr lang="en-PH" dirty="0" smtClean="0"/>
              <a:t>Primary Title</a:t>
            </a:r>
          </a:p>
          <a:p>
            <a:pPr>
              <a:buFont typeface="Arial" pitchFamily="34" charset="0"/>
              <a:buChar char="•"/>
            </a:pPr>
            <a:r>
              <a:rPr lang="en-PH" dirty="0" smtClean="0"/>
              <a:t>Secondary title</a:t>
            </a:r>
          </a:p>
          <a:p>
            <a:pPr>
              <a:buFont typeface="Arial" pitchFamily="34" charset="0"/>
              <a:buChar char="•"/>
            </a:pPr>
            <a:r>
              <a:rPr lang="en-PH" dirty="0" smtClean="0"/>
              <a:t>Author/s</a:t>
            </a:r>
          </a:p>
          <a:p>
            <a:pPr>
              <a:buFont typeface="Arial" pitchFamily="34" charset="0"/>
              <a:buChar char="•"/>
            </a:pPr>
            <a:r>
              <a:rPr lang="en-PH" dirty="0" smtClean="0"/>
              <a:t>Place/Year of Publication</a:t>
            </a:r>
          </a:p>
          <a:p>
            <a:pPr>
              <a:buFont typeface="Arial" pitchFamily="34" charset="0"/>
              <a:buChar char="•"/>
            </a:pPr>
            <a:endParaRPr lang="en-PH" dirty="0"/>
          </a:p>
        </p:txBody>
      </p:sp>
      <p:sp>
        <p:nvSpPr>
          <p:cNvPr id="4" name="Title 3"/>
          <p:cNvSpPr>
            <a:spLocks noGrp="1"/>
          </p:cNvSpPr>
          <p:nvPr>
            <p:ph type="title"/>
          </p:nvPr>
        </p:nvSpPr>
        <p:spPr/>
        <p:txBody>
          <a:bodyPr>
            <a:normAutofit/>
          </a:bodyPr>
          <a:lstStyle/>
          <a:p>
            <a:r>
              <a:rPr lang="en-PH" dirty="0" smtClean="0"/>
              <a:t>Title Page</a:t>
            </a:r>
            <a:endParaRPr lang="en-PH" dirty="0"/>
          </a:p>
        </p:txBody>
      </p:sp>
      <p:pic>
        <p:nvPicPr>
          <p:cNvPr id="13314" name="Picture 2"/>
          <p:cNvPicPr>
            <a:picLocks noChangeAspect="1" noChangeArrowheads="1"/>
          </p:cNvPicPr>
          <p:nvPr/>
        </p:nvPicPr>
        <p:blipFill>
          <a:blip r:embed="rId2" cstate="print"/>
          <a:srcRect/>
          <a:stretch>
            <a:fillRect/>
          </a:stretch>
        </p:blipFill>
        <p:spPr bwMode="auto">
          <a:xfrm>
            <a:off x="6324600" y="1981200"/>
            <a:ext cx="1952625" cy="39624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886200"/>
          </a:xfrm>
        </p:spPr>
        <p:txBody>
          <a:bodyPr>
            <a:normAutofit/>
          </a:bodyPr>
          <a:lstStyle/>
          <a:p>
            <a:r>
              <a:rPr lang="en-PH" dirty="0" smtClean="0"/>
              <a:t>It contains the statement of the exclusive right to make copies, license, and otherwise exploit a literary, musical, or artistic work, whether printed, audio, video, etc.: works granted such right by law on or after January 1, 1978, are protected for the lifetime of the author or creator and for a period of 50 years after his or her death. </a:t>
            </a:r>
            <a:endParaRPr lang="en-PH" dirty="0"/>
          </a:p>
        </p:txBody>
      </p:sp>
      <p:sp>
        <p:nvSpPr>
          <p:cNvPr id="3" name="Title 2"/>
          <p:cNvSpPr>
            <a:spLocks noGrp="1"/>
          </p:cNvSpPr>
          <p:nvPr>
            <p:ph type="title"/>
          </p:nvPr>
        </p:nvSpPr>
        <p:spPr/>
        <p:txBody>
          <a:bodyPr>
            <a:normAutofit/>
          </a:bodyPr>
          <a:lstStyle/>
          <a:p>
            <a:r>
              <a:rPr lang="en-PH" dirty="0" smtClean="0"/>
              <a:t>© Copyright Page</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PH" dirty="0" smtClean="0"/>
              <a:t>The author/s’ message to the readers about the content of the book, the </a:t>
            </a:r>
            <a:r>
              <a:rPr lang="en-PH" dirty="0" err="1" smtClean="0"/>
              <a:t>objetives</a:t>
            </a:r>
            <a:r>
              <a:rPr lang="en-PH" dirty="0" smtClean="0"/>
              <a:t> of the writers, and the arrangement of topics within the text.</a:t>
            </a:r>
            <a:endParaRPr lang="en-PH" dirty="0"/>
          </a:p>
        </p:txBody>
      </p:sp>
      <p:sp>
        <p:nvSpPr>
          <p:cNvPr id="3" name="Title 2"/>
          <p:cNvSpPr>
            <a:spLocks noGrp="1"/>
          </p:cNvSpPr>
          <p:nvPr>
            <p:ph type="title"/>
          </p:nvPr>
        </p:nvSpPr>
        <p:spPr/>
        <p:txBody>
          <a:bodyPr>
            <a:normAutofit/>
          </a:bodyPr>
          <a:lstStyle/>
          <a:p>
            <a:r>
              <a:rPr lang="en-PH" dirty="0" smtClean="0"/>
              <a:t>Preface</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It is the outline of the major topics in the book with their corresponding page numbers.</a:t>
            </a:r>
            <a:endParaRPr lang="en-PH" dirty="0"/>
          </a:p>
        </p:txBody>
      </p:sp>
      <p:sp>
        <p:nvSpPr>
          <p:cNvPr id="3" name="Title 2"/>
          <p:cNvSpPr>
            <a:spLocks noGrp="1"/>
          </p:cNvSpPr>
          <p:nvPr>
            <p:ph type="title"/>
          </p:nvPr>
        </p:nvSpPr>
        <p:spPr/>
        <p:txBody>
          <a:bodyPr/>
          <a:lstStyle/>
          <a:p>
            <a:r>
              <a:rPr lang="en-PH" dirty="0" smtClean="0"/>
              <a:t>Table of Contents</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Contains the main bulk of the text. Includes textual and graphical explanations of the concepts in the book.</a:t>
            </a:r>
            <a:endParaRPr lang="en-PH" dirty="0"/>
          </a:p>
        </p:txBody>
      </p:sp>
      <p:sp>
        <p:nvSpPr>
          <p:cNvPr id="3" name="Title 2"/>
          <p:cNvSpPr>
            <a:spLocks noGrp="1"/>
          </p:cNvSpPr>
          <p:nvPr>
            <p:ph type="title"/>
          </p:nvPr>
        </p:nvSpPr>
        <p:spPr/>
        <p:txBody>
          <a:bodyPr/>
          <a:lstStyle/>
          <a:p>
            <a:r>
              <a:rPr lang="en-PH" dirty="0" smtClean="0"/>
              <a:t>Body</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a list of source materials that are used or consulted in the preparation of a work or that are referred to in the text. </a:t>
            </a:r>
            <a:endParaRPr lang="en-PH" dirty="0"/>
          </a:p>
        </p:txBody>
      </p:sp>
      <p:sp>
        <p:nvSpPr>
          <p:cNvPr id="3" name="Title 2"/>
          <p:cNvSpPr>
            <a:spLocks noGrp="1"/>
          </p:cNvSpPr>
          <p:nvPr>
            <p:ph type="title"/>
          </p:nvPr>
        </p:nvSpPr>
        <p:spPr/>
        <p:txBody>
          <a:bodyPr/>
          <a:lstStyle/>
          <a:p>
            <a:r>
              <a:rPr lang="en-PH" dirty="0" smtClean="0"/>
              <a:t>Bibliography</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Parts of Book (additional parts)</a:t>
            </a:r>
            <a:endParaRPr lang="en-PH" dirty="0"/>
          </a:p>
        </p:txBody>
      </p:sp>
      <p:sp>
        <p:nvSpPr>
          <p:cNvPr id="3" name="Content Placeholder 2"/>
          <p:cNvSpPr>
            <a:spLocks noGrp="1"/>
          </p:cNvSpPr>
          <p:nvPr>
            <p:ph sz="quarter" idx="1"/>
          </p:nvPr>
        </p:nvSpPr>
        <p:spPr/>
        <p:txBody>
          <a:bodyPr/>
          <a:lstStyle/>
          <a:p>
            <a:r>
              <a:rPr lang="en-PH" dirty="0" smtClean="0"/>
              <a:t>Dedication</a:t>
            </a:r>
          </a:p>
          <a:p>
            <a:r>
              <a:rPr lang="en-PH" dirty="0" smtClean="0"/>
              <a:t>Acknowledgment</a:t>
            </a:r>
          </a:p>
          <a:p>
            <a:r>
              <a:rPr lang="en-PH" dirty="0" smtClean="0"/>
              <a:t>Introduction</a:t>
            </a:r>
          </a:p>
          <a:p>
            <a:r>
              <a:rPr lang="en-PH" dirty="0" smtClean="0"/>
              <a:t>List of Illustrations, Maps, Charts</a:t>
            </a:r>
          </a:p>
          <a:p>
            <a:r>
              <a:rPr lang="en-PH" dirty="0" smtClean="0"/>
              <a:t>Appendix</a:t>
            </a:r>
          </a:p>
          <a:p>
            <a:r>
              <a:rPr lang="en-PH" dirty="0" smtClean="0"/>
              <a:t>Glossary</a:t>
            </a:r>
          </a:p>
          <a:p>
            <a:r>
              <a:rPr lang="en-PH" dirty="0" smtClean="0"/>
              <a:t>Index</a:t>
            </a:r>
            <a:endParaRPr lang="en-PH" dirty="0"/>
          </a:p>
        </p:txBody>
      </p:sp>
      <p:pic>
        <p:nvPicPr>
          <p:cNvPr id="9218" name="Picture 2"/>
          <p:cNvPicPr>
            <a:picLocks noChangeAspect="1" noChangeArrowheads="1"/>
          </p:cNvPicPr>
          <p:nvPr/>
        </p:nvPicPr>
        <p:blipFill>
          <a:blip r:embed="rId2" cstate="print"/>
          <a:srcRect/>
          <a:stretch>
            <a:fillRect/>
          </a:stretch>
        </p:blipFill>
        <p:spPr bwMode="auto">
          <a:xfrm>
            <a:off x="3657600" y="3725862"/>
            <a:ext cx="5029880" cy="267493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371600" y="2743200"/>
            <a:ext cx="6553199" cy="3276600"/>
          </a:xfrm>
        </p:spPr>
        <p:txBody>
          <a:bodyPr>
            <a:normAutofit/>
          </a:bodyPr>
          <a:lstStyle/>
          <a:p>
            <a:r>
              <a:rPr lang="en-PH" dirty="0" smtClean="0"/>
              <a:t>Provide spelling, pronunciation, diacritical marks, parts of speech, etymology, meaning, level of usage, syllabication, inflection, synonym and abbreviation of a word.</a:t>
            </a:r>
            <a:endParaRPr lang="en-PH" dirty="0"/>
          </a:p>
        </p:txBody>
      </p:sp>
      <p:sp>
        <p:nvSpPr>
          <p:cNvPr id="2" name="Title 1"/>
          <p:cNvSpPr>
            <a:spLocks noGrp="1"/>
          </p:cNvSpPr>
          <p:nvPr>
            <p:ph type="title"/>
          </p:nvPr>
        </p:nvSpPr>
        <p:spPr/>
        <p:txBody>
          <a:bodyPr/>
          <a:lstStyle/>
          <a:p>
            <a:r>
              <a:rPr lang="en-PH" dirty="0" smtClean="0"/>
              <a:t>Dictionaries</a:t>
            </a:r>
            <a:endParaRPr lang="en-PH" dirty="0"/>
          </a:p>
        </p:txBody>
      </p:sp>
      <p:pic>
        <p:nvPicPr>
          <p:cNvPr id="1028" name="Picture 4" descr="C:\Users\Sir Richard\AppData\Local\Microsoft\Windows\Temporary Internet Files\Content.IE5\92Y0HH2O\MPj03096160000[1].jpg"/>
          <p:cNvPicPr>
            <a:picLocks noChangeAspect="1" noChangeArrowheads="1"/>
          </p:cNvPicPr>
          <p:nvPr/>
        </p:nvPicPr>
        <p:blipFill>
          <a:blip r:embed="rId2" cstate="print"/>
          <a:srcRect/>
          <a:stretch>
            <a:fillRect/>
          </a:stretch>
        </p:blipFill>
        <p:spPr bwMode="auto">
          <a:xfrm>
            <a:off x="4724400" y="152400"/>
            <a:ext cx="4114800" cy="2228088"/>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strips(downLeft)">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PH" dirty="0" smtClean="0"/>
              <a:t>Mentions the name/s of person/s and/or institutions to whom the book is dedicated</a:t>
            </a:r>
            <a:endParaRPr lang="en-PH" dirty="0"/>
          </a:p>
        </p:txBody>
      </p:sp>
      <p:sp>
        <p:nvSpPr>
          <p:cNvPr id="4" name="Title 3"/>
          <p:cNvSpPr>
            <a:spLocks noGrp="1"/>
          </p:cNvSpPr>
          <p:nvPr>
            <p:ph type="title"/>
          </p:nvPr>
        </p:nvSpPr>
        <p:spPr/>
        <p:txBody>
          <a:bodyPr/>
          <a:lstStyle/>
          <a:p>
            <a:r>
              <a:rPr lang="en-PH" dirty="0" smtClean="0"/>
              <a:t>Dedication</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Expresses the author/s gratitude to person/s and/or institution for their contribution to the publication of the book.</a:t>
            </a:r>
            <a:endParaRPr lang="en-PH" dirty="0"/>
          </a:p>
        </p:txBody>
      </p:sp>
      <p:sp>
        <p:nvSpPr>
          <p:cNvPr id="3" name="Title 2"/>
          <p:cNvSpPr>
            <a:spLocks noGrp="1"/>
          </p:cNvSpPr>
          <p:nvPr>
            <p:ph type="title"/>
          </p:nvPr>
        </p:nvSpPr>
        <p:spPr/>
        <p:txBody>
          <a:bodyPr/>
          <a:lstStyle/>
          <a:p>
            <a:r>
              <a:rPr lang="en-PH" dirty="0" smtClean="0"/>
              <a:t>Acknowledgment</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PH" dirty="0" smtClean="0"/>
              <a:t>Presents a bird’s eye view of the topic before it is thoroughly explained. It mentions whether prior knowledge is required before reading the text.</a:t>
            </a:r>
            <a:endParaRPr lang="en-PH" dirty="0"/>
          </a:p>
        </p:txBody>
      </p:sp>
      <p:sp>
        <p:nvSpPr>
          <p:cNvPr id="3" name="Title 2"/>
          <p:cNvSpPr>
            <a:spLocks noGrp="1"/>
          </p:cNvSpPr>
          <p:nvPr>
            <p:ph type="title"/>
          </p:nvPr>
        </p:nvSpPr>
        <p:spPr/>
        <p:txBody>
          <a:bodyPr/>
          <a:lstStyle/>
          <a:p>
            <a:r>
              <a:rPr lang="en-PH" dirty="0" smtClean="0"/>
              <a:t>Introduction</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Like a table of contents, but only shows where graphic representations are located in the book</a:t>
            </a:r>
            <a:endParaRPr lang="en-PH" dirty="0"/>
          </a:p>
        </p:txBody>
      </p:sp>
      <p:sp>
        <p:nvSpPr>
          <p:cNvPr id="3" name="Title 2"/>
          <p:cNvSpPr>
            <a:spLocks noGrp="1"/>
          </p:cNvSpPr>
          <p:nvPr>
            <p:ph type="title"/>
          </p:nvPr>
        </p:nvSpPr>
        <p:spPr/>
        <p:txBody>
          <a:bodyPr>
            <a:normAutofit fontScale="90000"/>
          </a:bodyPr>
          <a:lstStyle/>
          <a:p>
            <a:r>
              <a:rPr lang="en-PH" dirty="0" smtClean="0"/>
              <a:t>List of Illustrations, Maps, Charts</a:t>
            </a:r>
            <a:endParaRPr lang="en-PH" dirty="0"/>
          </a:p>
        </p:txBody>
      </p:sp>
      <p:graphicFrame>
        <p:nvGraphicFramePr>
          <p:cNvPr id="5" name="Chart 4"/>
          <p:cNvGraphicFramePr/>
          <p:nvPr/>
        </p:nvGraphicFramePr>
        <p:xfrm>
          <a:off x="5334000" y="4191000"/>
          <a:ext cx="2743200" cy="180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PH" dirty="0" smtClean="0"/>
              <a:t>It refers to a supplementary material at the end of a book, article, document, or other text, usually of an explanatory, statistical, or bibliographic nature </a:t>
            </a:r>
            <a:endParaRPr lang="en-PH" dirty="0"/>
          </a:p>
        </p:txBody>
      </p:sp>
      <p:sp>
        <p:nvSpPr>
          <p:cNvPr id="3" name="Title 2"/>
          <p:cNvSpPr>
            <a:spLocks noGrp="1"/>
          </p:cNvSpPr>
          <p:nvPr>
            <p:ph type="title"/>
          </p:nvPr>
        </p:nvSpPr>
        <p:spPr/>
        <p:txBody>
          <a:bodyPr/>
          <a:lstStyle/>
          <a:p>
            <a:r>
              <a:rPr lang="en-PH" dirty="0" smtClean="0"/>
              <a:t>Appendix</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PH" dirty="0" smtClean="0"/>
              <a:t>It is like a mini- dictionary; a list at the back of a book, explaining or defining difficult or unusual words and expressions used in the text </a:t>
            </a:r>
            <a:endParaRPr lang="en-PH" dirty="0"/>
          </a:p>
        </p:txBody>
      </p:sp>
      <p:sp>
        <p:nvSpPr>
          <p:cNvPr id="3" name="Title 2"/>
          <p:cNvSpPr>
            <a:spLocks noGrp="1"/>
          </p:cNvSpPr>
          <p:nvPr>
            <p:ph type="title"/>
          </p:nvPr>
        </p:nvSpPr>
        <p:spPr/>
        <p:txBody>
          <a:bodyPr/>
          <a:lstStyle/>
          <a:p>
            <a:r>
              <a:rPr lang="en-PH" dirty="0" smtClean="0"/>
              <a:t>Glossary</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PH" dirty="0" smtClean="0"/>
              <a:t>(in a nonfiction book, monograph, etc.) a more or less detailed alphabetical listing of names, places, and topics along with the numbers of the pages on which they are mentioned or discussed, usually included in or constituting the back matter. </a:t>
            </a:r>
            <a:endParaRPr lang="en-PH" dirty="0"/>
          </a:p>
        </p:txBody>
      </p:sp>
      <p:sp>
        <p:nvSpPr>
          <p:cNvPr id="3" name="Title 2"/>
          <p:cNvSpPr>
            <a:spLocks noGrp="1"/>
          </p:cNvSpPr>
          <p:nvPr>
            <p:ph type="title"/>
          </p:nvPr>
        </p:nvSpPr>
        <p:spPr/>
        <p:txBody>
          <a:bodyPr/>
          <a:lstStyle/>
          <a:p>
            <a:r>
              <a:rPr lang="en-PH" dirty="0" smtClean="0"/>
              <a:t>Index</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Sections of Newspaper</a:t>
            </a:r>
            <a:endParaRPr lang="en-PH" dirty="0"/>
          </a:p>
        </p:txBody>
      </p:sp>
      <p:sp>
        <p:nvSpPr>
          <p:cNvPr id="3" name="Content Placeholder 2"/>
          <p:cNvSpPr>
            <a:spLocks noGrp="1"/>
          </p:cNvSpPr>
          <p:nvPr>
            <p:ph sz="quarter" idx="1"/>
          </p:nvPr>
        </p:nvSpPr>
        <p:spPr/>
        <p:txBody>
          <a:bodyPr>
            <a:normAutofit lnSpcReduction="10000"/>
          </a:bodyPr>
          <a:lstStyle/>
          <a:p>
            <a:r>
              <a:rPr lang="en-PH" sz="2400" dirty="0" smtClean="0"/>
              <a:t>Front Page</a:t>
            </a:r>
          </a:p>
          <a:p>
            <a:r>
              <a:rPr lang="en-PH" sz="2400" dirty="0" smtClean="0"/>
              <a:t>World News</a:t>
            </a:r>
          </a:p>
          <a:p>
            <a:r>
              <a:rPr lang="en-PH" sz="2400" dirty="0" smtClean="0"/>
              <a:t>Local News</a:t>
            </a:r>
          </a:p>
          <a:p>
            <a:r>
              <a:rPr lang="en-PH" sz="2400" dirty="0" smtClean="0"/>
              <a:t>Editorial</a:t>
            </a:r>
          </a:p>
          <a:p>
            <a:r>
              <a:rPr lang="en-PH" sz="2400" dirty="0" smtClean="0"/>
              <a:t>Entertainment</a:t>
            </a:r>
          </a:p>
          <a:p>
            <a:r>
              <a:rPr lang="en-PH" sz="2400" dirty="0" smtClean="0"/>
              <a:t>Business</a:t>
            </a:r>
          </a:p>
          <a:p>
            <a:r>
              <a:rPr lang="en-PH" sz="2400" dirty="0" smtClean="0"/>
              <a:t>Classified Ads</a:t>
            </a:r>
          </a:p>
          <a:p>
            <a:r>
              <a:rPr lang="en-PH" sz="2400" dirty="0" smtClean="0"/>
              <a:t>Obituaries</a:t>
            </a:r>
          </a:p>
          <a:p>
            <a:r>
              <a:rPr lang="en-PH" sz="2400" dirty="0" smtClean="0"/>
              <a:t>Lifestyle</a:t>
            </a:r>
          </a:p>
          <a:p>
            <a:r>
              <a:rPr lang="en-PH" sz="2400" dirty="0" smtClean="0"/>
              <a:t>Sports</a:t>
            </a:r>
          </a:p>
          <a:p>
            <a:endParaRPr lang="en-PH" sz="2400" dirty="0"/>
          </a:p>
        </p:txBody>
      </p:sp>
      <p:pic>
        <p:nvPicPr>
          <p:cNvPr id="10242" name="Picture 2"/>
          <p:cNvPicPr>
            <a:picLocks noChangeAspect="1" noChangeArrowheads="1"/>
          </p:cNvPicPr>
          <p:nvPr/>
        </p:nvPicPr>
        <p:blipFill>
          <a:blip r:embed="rId2" cstate="print"/>
          <a:srcRect/>
          <a:stretch>
            <a:fillRect/>
          </a:stretch>
        </p:blipFill>
        <p:spPr bwMode="auto">
          <a:xfrm>
            <a:off x="4648200" y="2057400"/>
            <a:ext cx="3377556" cy="297021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10000"/>
          </a:bodyPr>
          <a:lstStyle/>
          <a:p>
            <a:r>
              <a:rPr lang="en-PH" dirty="0" smtClean="0"/>
              <a:t>a book or set of books containing articles on various topics, usually in alphabetical arrangement, covering all branches of knowledge or, less commonly, all aspects of one subject.</a:t>
            </a:r>
            <a:endParaRPr lang="en-PH" dirty="0"/>
          </a:p>
        </p:txBody>
      </p:sp>
      <p:sp>
        <p:nvSpPr>
          <p:cNvPr id="3" name="Title 2"/>
          <p:cNvSpPr>
            <a:spLocks noGrp="1"/>
          </p:cNvSpPr>
          <p:nvPr>
            <p:ph type="title"/>
          </p:nvPr>
        </p:nvSpPr>
        <p:spPr/>
        <p:txBody>
          <a:bodyPr/>
          <a:lstStyle/>
          <a:p>
            <a:r>
              <a:rPr lang="en-PH" dirty="0" smtClean="0"/>
              <a:t>Encyclopaedias</a:t>
            </a:r>
            <a:endParaRPr lang="en-PH" dirty="0"/>
          </a:p>
        </p:txBody>
      </p:sp>
      <p:pic>
        <p:nvPicPr>
          <p:cNvPr id="2051" name="Picture 3"/>
          <p:cNvPicPr>
            <a:picLocks noChangeAspect="1" noChangeArrowheads="1"/>
          </p:cNvPicPr>
          <p:nvPr/>
        </p:nvPicPr>
        <p:blipFill>
          <a:blip r:embed="rId2" cstate="print"/>
          <a:srcRect/>
          <a:stretch>
            <a:fillRect/>
          </a:stretch>
        </p:blipFill>
        <p:spPr bwMode="auto">
          <a:xfrm>
            <a:off x="5791200" y="228600"/>
            <a:ext cx="2241550" cy="23622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strips(downLeft)">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743200"/>
          </a:xfrm>
        </p:spPr>
        <p:txBody>
          <a:bodyPr>
            <a:normAutofit/>
          </a:bodyPr>
          <a:lstStyle/>
          <a:p>
            <a:r>
              <a:rPr lang="en-PH" dirty="0" smtClean="0"/>
              <a:t>An </a:t>
            </a:r>
            <a:r>
              <a:rPr lang="en-PH" b="1" dirty="0" smtClean="0"/>
              <a:t>atlas</a:t>
            </a:r>
            <a:r>
              <a:rPr lang="en-PH" dirty="0" smtClean="0"/>
              <a:t> is a collection of </a:t>
            </a:r>
            <a:r>
              <a:rPr lang="en-PH" dirty="0" smtClean="0">
                <a:hlinkClick r:id="rId2" tooltip="Map"/>
              </a:rPr>
              <a:t>maps</a:t>
            </a:r>
            <a:r>
              <a:rPr lang="en-PH" dirty="0" smtClean="0"/>
              <a:t>, typically of Earth or a region of Earth, presenting geographic features and political </a:t>
            </a:r>
            <a:r>
              <a:rPr lang="en-PH" dirty="0" smtClean="0"/>
              <a:t>boundaries</a:t>
            </a:r>
            <a:r>
              <a:rPr lang="en-PH" dirty="0" smtClean="0"/>
              <a:t>.</a:t>
            </a:r>
            <a:endParaRPr lang="en-PH" dirty="0" smtClean="0"/>
          </a:p>
          <a:p>
            <a:r>
              <a:rPr lang="en-PH" dirty="0" smtClean="0"/>
              <a:t>Many atlases often feature geopolitical, social, religious and economic statistics.</a:t>
            </a:r>
            <a:endParaRPr lang="en-PH" dirty="0"/>
          </a:p>
        </p:txBody>
      </p:sp>
      <p:sp>
        <p:nvSpPr>
          <p:cNvPr id="3" name="Title 2"/>
          <p:cNvSpPr>
            <a:spLocks noGrp="1"/>
          </p:cNvSpPr>
          <p:nvPr>
            <p:ph type="title"/>
          </p:nvPr>
        </p:nvSpPr>
        <p:spPr/>
        <p:txBody>
          <a:bodyPr/>
          <a:lstStyle/>
          <a:p>
            <a:r>
              <a:rPr lang="en-PH" dirty="0" smtClean="0"/>
              <a:t>Atlases</a:t>
            </a:r>
            <a:endParaRPr lang="en-PH" dirty="0"/>
          </a:p>
        </p:txBody>
      </p:sp>
      <p:pic>
        <p:nvPicPr>
          <p:cNvPr id="3074" name="Picture 2"/>
          <p:cNvPicPr>
            <a:picLocks noChangeAspect="1" noChangeArrowheads="1"/>
          </p:cNvPicPr>
          <p:nvPr/>
        </p:nvPicPr>
        <p:blipFill>
          <a:blip r:embed="rId3" cstate="print"/>
          <a:srcRect/>
          <a:stretch>
            <a:fillRect/>
          </a:stretch>
        </p:blipFill>
        <p:spPr bwMode="auto">
          <a:xfrm>
            <a:off x="5257800" y="76200"/>
            <a:ext cx="2705100" cy="25146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4)">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4)">
                                      <p:cBhvr>
                                        <p:cTn id="1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It is an annual reference book of useful and interesting facts relating to countries of the world, sports, entertainment, etc.</a:t>
            </a:r>
            <a:endParaRPr lang="en-PH" dirty="0"/>
          </a:p>
        </p:txBody>
      </p:sp>
      <p:sp>
        <p:nvSpPr>
          <p:cNvPr id="3" name="Title 2"/>
          <p:cNvSpPr>
            <a:spLocks noGrp="1"/>
          </p:cNvSpPr>
          <p:nvPr>
            <p:ph type="title"/>
          </p:nvPr>
        </p:nvSpPr>
        <p:spPr/>
        <p:txBody>
          <a:bodyPr/>
          <a:lstStyle/>
          <a:p>
            <a:r>
              <a:rPr lang="en-PH" dirty="0" smtClean="0"/>
              <a:t>Almanac</a:t>
            </a:r>
            <a:endParaRPr lang="en-PH" dirty="0"/>
          </a:p>
        </p:txBody>
      </p:sp>
      <p:pic>
        <p:nvPicPr>
          <p:cNvPr id="4098" name="Picture 2"/>
          <p:cNvPicPr>
            <a:picLocks noChangeAspect="1" noChangeArrowheads="1"/>
          </p:cNvPicPr>
          <p:nvPr/>
        </p:nvPicPr>
        <p:blipFill>
          <a:blip r:embed="rId2" cstate="print"/>
          <a:srcRect/>
          <a:stretch>
            <a:fillRect/>
          </a:stretch>
        </p:blipFill>
        <p:spPr bwMode="auto">
          <a:xfrm>
            <a:off x="4800600" y="536244"/>
            <a:ext cx="3009900" cy="1987882"/>
          </a:xfrm>
          <a:prstGeom prst="rect">
            <a:avLst/>
          </a:prstGeom>
          <a:noFill/>
          <a:ln w="9525">
            <a:noFill/>
            <a:miter lim="800000"/>
            <a:headEnd/>
            <a:tailEnd/>
          </a:ln>
          <a:effectLst/>
        </p:spPr>
      </p:pic>
      <p:sp>
        <p:nvSpPr>
          <p:cNvPr id="5" name="TextBox 4"/>
          <p:cNvSpPr txBox="1"/>
          <p:nvPr/>
        </p:nvSpPr>
        <p:spPr>
          <a:xfrm>
            <a:off x="609600" y="4419600"/>
            <a:ext cx="8077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PH" dirty="0" smtClean="0"/>
              <a:t>TIME Almanac with Information Please </a:t>
            </a:r>
          </a:p>
          <a:p>
            <a:pPr>
              <a:buFont typeface="Arial" pitchFamily="34" charset="0"/>
              <a:buChar char="•"/>
            </a:pPr>
            <a:r>
              <a:rPr lang="en-PH" dirty="0" smtClean="0"/>
              <a:t>World Almanac and Book of Facts</a:t>
            </a:r>
          </a:p>
          <a:p>
            <a:pPr>
              <a:buFont typeface="Arial" pitchFamily="34" charset="0"/>
              <a:buChar char="•"/>
            </a:pPr>
            <a:r>
              <a:rPr lang="en-PH" dirty="0" smtClean="0"/>
              <a:t>The Farmer's Almanac </a:t>
            </a:r>
          </a:p>
          <a:p>
            <a:pPr>
              <a:buFont typeface="Arial" pitchFamily="34" charset="0"/>
              <a:buChar char="•"/>
            </a:pPr>
            <a:r>
              <a:rPr lang="en-PH" dirty="0" smtClean="0"/>
              <a:t>The Old Farmer's Almanac. </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amond(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It is a detailed list, usually arranged alphabetically, of the specific information in a publication. </a:t>
            </a:r>
            <a:endParaRPr lang="en-PH" dirty="0"/>
          </a:p>
        </p:txBody>
      </p:sp>
      <p:sp>
        <p:nvSpPr>
          <p:cNvPr id="3" name="Title 2"/>
          <p:cNvSpPr>
            <a:spLocks noGrp="1"/>
          </p:cNvSpPr>
          <p:nvPr>
            <p:ph type="title"/>
          </p:nvPr>
        </p:nvSpPr>
        <p:spPr/>
        <p:txBody>
          <a:bodyPr/>
          <a:lstStyle/>
          <a:p>
            <a:r>
              <a:rPr lang="en-PH" dirty="0" smtClean="0"/>
              <a:t>Index</a:t>
            </a:r>
            <a:endParaRPr lang="en-PH"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PH" dirty="0" smtClean="0"/>
              <a:t>It is a description or account of someone's life, which is usually published in the form of a book or essay, or in some other form, such as a film. </a:t>
            </a:r>
            <a:endParaRPr lang="en-PH" dirty="0"/>
          </a:p>
        </p:txBody>
      </p:sp>
      <p:sp>
        <p:nvSpPr>
          <p:cNvPr id="3" name="Title 2"/>
          <p:cNvSpPr>
            <a:spLocks noGrp="1"/>
          </p:cNvSpPr>
          <p:nvPr>
            <p:ph type="title"/>
          </p:nvPr>
        </p:nvSpPr>
        <p:spPr/>
        <p:txBody>
          <a:bodyPr/>
          <a:lstStyle/>
          <a:p>
            <a:r>
              <a:rPr lang="en-PH" dirty="0" smtClean="0"/>
              <a:t>Biography</a:t>
            </a:r>
            <a:endParaRPr lang="en-PH" dirty="0"/>
          </a:p>
        </p:txBody>
      </p:sp>
      <p:pic>
        <p:nvPicPr>
          <p:cNvPr id="5122" name="Picture 2"/>
          <p:cNvPicPr>
            <a:picLocks noChangeAspect="1" noChangeArrowheads="1"/>
          </p:cNvPicPr>
          <p:nvPr/>
        </p:nvPicPr>
        <p:blipFill>
          <a:blip r:embed="rId3" cstate="print"/>
          <a:srcRect/>
          <a:stretch>
            <a:fillRect/>
          </a:stretch>
        </p:blipFill>
        <p:spPr bwMode="auto">
          <a:xfrm>
            <a:off x="3657600" y="4191000"/>
            <a:ext cx="3294932" cy="242728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PH" dirty="0" smtClean="0"/>
              <a:t>Famous quotations are frequently collected in books that are sometimes called quotation dictionaries or treasuries. </a:t>
            </a:r>
            <a:endParaRPr lang="en-PH" dirty="0"/>
          </a:p>
        </p:txBody>
      </p:sp>
      <p:sp>
        <p:nvSpPr>
          <p:cNvPr id="3" name="Title 2"/>
          <p:cNvSpPr>
            <a:spLocks noGrp="1"/>
          </p:cNvSpPr>
          <p:nvPr>
            <p:ph type="title"/>
          </p:nvPr>
        </p:nvSpPr>
        <p:spPr/>
        <p:txBody>
          <a:bodyPr/>
          <a:lstStyle/>
          <a:p>
            <a:r>
              <a:rPr lang="en-PH" dirty="0" smtClean="0"/>
              <a:t>Books of Quotations</a:t>
            </a:r>
            <a:endParaRPr lang="en-PH" dirty="0"/>
          </a:p>
        </p:txBody>
      </p:sp>
      <p:sp>
        <p:nvSpPr>
          <p:cNvPr id="4" name="TextBox 3"/>
          <p:cNvSpPr txBox="1"/>
          <p:nvPr/>
        </p:nvSpPr>
        <p:spPr>
          <a:xfrm>
            <a:off x="1219200" y="4572000"/>
            <a:ext cx="7162799" cy="1477328"/>
          </a:xfrm>
          <a:prstGeom prst="rect">
            <a:avLst/>
          </a:prstGeom>
          <a:noFill/>
        </p:spPr>
        <p:txBody>
          <a:bodyPr wrap="square" rtlCol="0">
            <a:spAutoFit/>
          </a:bodyPr>
          <a:lstStyle/>
          <a:p>
            <a:pPr>
              <a:buFont typeface="Arial" pitchFamily="34" charset="0"/>
              <a:buChar char="•"/>
            </a:pPr>
            <a:r>
              <a:rPr lang="en-PH" dirty="0" smtClean="0"/>
              <a:t>Bartlett's Familiar Quotations, </a:t>
            </a:r>
          </a:p>
          <a:p>
            <a:pPr>
              <a:buFont typeface="Arial" pitchFamily="34" charset="0"/>
              <a:buChar char="•"/>
            </a:pPr>
            <a:r>
              <a:rPr lang="en-PH" dirty="0" smtClean="0"/>
              <a:t>The Oxford Dictionary of Quotations, </a:t>
            </a:r>
          </a:p>
          <a:p>
            <a:pPr>
              <a:buFont typeface="Arial" pitchFamily="34" charset="0"/>
              <a:buChar char="•"/>
            </a:pPr>
            <a:r>
              <a:rPr lang="en-PH" dirty="0" smtClean="0"/>
              <a:t>The Columbia Dictionary of Quotations, </a:t>
            </a:r>
          </a:p>
          <a:p>
            <a:pPr>
              <a:buFont typeface="Arial" pitchFamily="34" charset="0"/>
              <a:buChar char="•"/>
            </a:pPr>
            <a:r>
              <a:rPr lang="en-PH" dirty="0" smtClean="0"/>
              <a:t>The Yale Book of Quotations </a:t>
            </a:r>
          </a:p>
          <a:p>
            <a:pPr>
              <a:buFont typeface="Arial" pitchFamily="34" charset="0"/>
              <a:buChar char="•"/>
            </a:pPr>
            <a:r>
              <a:rPr lang="en-PH" dirty="0" smtClean="0"/>
              <a:t>The MacMillan Book of Proverbs, Maxims, and Famous Phrases</a:t>
            </a:r>
            <a:endParaRPr lang="en-PH" dirty="0"/>
          </a:p>
        </p:txBody>
      </p:sp>
      <p:pic>
        <p:nvPicPr>
          <p:cNvPr id="5" name="Picture 2"/>
          <p:cNvPicPr>
            <a:picLocks noChangeAspect="1" noChangeArrowheads="1"/>
          </p:cNvPicPr>
          <p:nvPr/>
        </p:nvPicPr>
        <p:blipFill>
          <a:blip r:embed="rId2" cstate="print"/>
          <a:srcRect/>
          <a:stretch>
            <a:fillRect/>
          </a:stretch>
        </p:blipFill>
        <p:spPr bwMode="auto">
          <a:xfrm>
            <a:off x="6172200" y="0"/>
            <a:ext cx="2743200" cy="27432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p:cBhvr override="childStyle">
                                        <p:cTn id="6" dur="500" fill="hold"/>
                                        <p:tgtEl>
                                          <p:spTgt spid="5"/>
                                        </p:tgtEl>
                                        <p:attrNameLst>
                                          <p:attrName>style.color</p:attrName>
                                        </p:attrNameLst>
                                      </p:cBhvr>
                                      <p:to>
                                        <a:schemeClr val="accent2"/>
                                      </p:to>
                                    </p:animClr>
                                    <p:animClr clrSpc="rgb">
                                      <p:cBhvr>
                                        <p:cTn id="7" dur="500" fill="hold"/>
                                        <p:tgtEl>
                                          <p:spTgt spid="5"/>
                                        </p:tgtEl>
                                        <p:attrNameLst>
                                          <p:attrName>fillcolor</p:attrName>
                                        </p:attrNameLst>
                                      </p:cBhvr>
                                      <p:to>
                                        <a:schemeClr val="accent2"/>
                                      </p:to>
                                    </p:animClr>
                                    <p:set>
                                      <p:cBhvr>
                                        <p:cTn id="8" dur="500" fill="hold"/>
                                        <p:tgtEl>
                                          <p:spTgt spid="5"/>
                                        </p:tgtEl>
                                        <p:attrNameLst>
                                          <p:attrName>fill.type</p:attrName>
                                        </p:attrNameLst>
                                      </p:cBhvr>
                                      <p:to>
                                        <p:strVal val="solid"/>
                                      </p:to>
                                    </p:set>
                                    <p:set>
                                      <p:cBhvr>
                                        <p:cTn id="9" dur="500" fill="hold"/>
                                        <p:tgtEl>
                                          <p:spTgt spid="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linds(horizont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920</TotalTime>
  <Words>1011</Words>
  <Application>Microsoft Office PowerPoint</Application>
  <PresentationFormat>On-screen Show (4:3)</PresentationFormat>
  <Paragraphs>164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Median</vt:lpstr>
      <vt:lpstr>Reference Books and Periodicals</vt:lpstr>
      <vt:lpstr>Reference Books</vt:lpstr>
      <vt:lpstr>Dictionaries</vt:lpstr>
      <vt:lpstr>Encyclopaedias</vt:lpstr>
      <vt:lpstr>Atlases</vt:lpstr>
      <vt:lpstr>Almanac</vt:lpstr>
      <vt:lpstr>Index</vt:lpstr>
      <vt:lpstr>Biography</vt:lpstr>
      <vt:lpstr>Books of Quotations</vt:lpstr>
      <vt:lpstr>Abstracts International</vt:lpstr>
      <vt:lpstr>Dictionary Entries</vt:lpstr>
      <vt:lpstr>Abbreviation</vt:lpstr>
      <vt:lpstr>Synonym</vt:lpstr>
      <vt:lpstr>Inflection</vt:lpstr>
      <vt:lpstr>Syllabication</vt:lpstr>
      <vt:lpstr>Level of Usage</vt:lpstr>
      <vt:lpstr>Meaning/Definition</vt:lpstr>
      <vt:lpstr>Etymology</vt:lpstr>
      <vt:lpstr>Part of Speech</vt:lpstr>
      <vt:lpstr>Pronunciation</vt:lpstr>
      <vt:lpstr>Spelling/Alternative Spelling</vt:lpstr>
      <vt:lpstr>Parts of a Book (main parts)</vt:lpstr>
      <vt:lpstr>Title Page</vt:lpstr>
      <vt:lpstr>© Copyright Page</vt:lpstr>
      <vt:lpstr>Preface</vt:lpstr>
      <vt:lpstr>Table of Contents</vt:lpstr>
      <vt:lpstr>Body</vt:lpstr>
      <vt:lpstr>Bibliography</vt:lpstr>
      <vt:lpstr>Parts of Book (additional parts)</vt:lpstr>
      <vt:lpstr>Dedication</vt:lpstr>
      <vt:lpstr>Acknowledgment</vt:lpstr>
      <vt:lpstr>Introduction</vt:lpstr>
      <vt:lpstr>List of Illustrations, Maps, Charts</vt:lpstr>
      <vt:lpstr>Appendix</vt:lpstr>
      <vt:lpstr>Glossary</vt:lpstr>
      <vt:lpstr>Index</vt:lpstr>
      <vt:lpstr>Sections of Newspaper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Books and Periodicals</dc:title>
  <dc:creator>Sir Richard</dc:creator>
  <cp:lastModifiedBy>Sir Richard</cp:lastModifiedBy>
  <cp:revision>28</cp:revision>
  <dcterms:created xsi:type="dcterms:W3CDTF">2009-05-30T09:48:55Z</dcterms:created>
  <dcterms:modified xsi:type="dcterms:W3CDTF">2009-06-01T11:35:40Z</dcterms:modified>
</cp:coreProperties>
</file>