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9758CE-D924-4C4D-B656-D91C9D3FE68F}" type="datetimeFigureOut">
              <a:rPr lang="en-US" smtClean="0"/>
              <a:t>1/26/2010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F168B6-E232-46DC-A94E-E8FCBD28AD2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9758CE-D924-4C4D-B656-D91C9D3FE68F}" type="datetimeFigureOut">
              <a:rPr lang="en-US" smtClean="0"/>
              <a:t>1/26/2010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F168B6-E232-46DC-A94E-E8FCBD28AD2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9758CE-D924-4C4D-B656-D91C9D3FE68F}" type="datetimeFigureOut">
              <a:rPr lang="en-US" smtClean="0"/>
              <a:t>1/26/2010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F168B6-E232-46DC-A94E-E8FCBD28AD2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9758CE-D924-4C4D-B656-D91C9D3FE68F}" type="datetimeFigureOut">
              <a:rPr lang="en-US" smtClean="0"/>
              <a:t>1/26/2010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F168B6-E232-46DC-A94E-E8FCBD28AD2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9758CE-D924-4C4D-B656-D91C9D3FE68F}" type="datetimeFigureOut">
              <a:rPr lang="en-US" smtClean="0"/>
              <a:t>1/26/2010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F168B6-E232-46DC-A94E-E8FCBD28AD2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9758CE-D924-4C4D-B656-D91C9D3FE68F}" type="datetimeFigureOut">
              <a:rPr lang="en-US" smtClean="0"/>
              <a:t>1/26/2010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F168B6-E232-46DC-A94E-E8FCBD28AD2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9758CE-D924-4C4D-B656-D91C9D3FE68F}" type="datetimeFigureOut">
              <a:rPr lang="en-US" smtClean="0"/>
              <a:t>1/26/2010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F168B6-E232-46DC-A94E-E8FCBD28AD2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9758CE-D924-4C4D-B656-D91C9D3FE68F}" type="datetimeFigureOut">
              <a:rPr lang="en-US" smtClean="0"/>
              <a:t>1/26/2010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F168B6-E232-46DC-A94E-E8FCBD28AD2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9758CE-D924-4C4D-B656-D91C9D3FE68F}" type="datetimeFigureOut">
              <a:rPr lang="en-US" smtClean="0"/>
              <a:t>1/26/2010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F168B6-E232-46DC-A94E-E8FCBD28AD2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9758CE-D924-4C4D-B656-D91C9D3FE68F}" type="datetimeFigureOut">
              <a:rPr lang="en-US" smtClean="0"/>
              <a:t>1/26/2010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F168B6-E232-46DC-A94E-E8FCBD28AD2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9758CE-D924-4C4D-B656-D91C9D3FE68F}" type="datetimeFigureOut">
              <a:rPr lang="en-US" smtClean="0"/>
              <a:t>1/26/2010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F168B6-E232-46DC-A94E-E8FCBD28AD2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9758CE-D924-4C4D-B656-D91C9D3FE68F}" type="datetimeFigureOut">
              <a:rPr lang="en-US" smtClean="0"/>
              <a:t>1/26/2010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F168B6-E232-46DC-A94E-E8FCBD28AD2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wfu.edu/~matthetl/perspectives/twentysix.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Developing a Biography</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55000" lnSpcReduction="20000"/>
          </a:bodyPr>
          <a:lstStyle/>
          <a:p>
            <a:pPr>
              <a:buNone/>
            </a:pPr>
            <a:r>
              <a:rPr lang="en-US" b="1" dirty="0" smtClean="0"/>
              <a:t>Influences</a:t>
            </a:r>
            <a:r>
              <a:rPr lang="en-US" dirty="0" smtClean="0"/>
              <a:t> </a:t>
            </a:r>
            <a:endParaRPr lang="en-US" dirty="0" smtClean="0">
              <a:solidFill>
                <a:srgbClr val="FFFF00"/>
              </a:solidFill>
            </a:endParaRPr>
          </a:p>
          <a:p>
            <a:pPr>
              <a:buNone/>
            </a:pPr>
            <a:r>
              <a:rPr lang="en-US" dirty="0" smtClean="0"/>
              <a:t>King's strategy of civil disobedience and his philosophy of non-violence was shaped by four major influences. </a:t>
            </a:r>
          </a:p>
          <a:p>
            <a:pPr>
              <a:buNone/>
            </a:pPr>
            <a:r>
              <a:rPr lang="en-US" dirty="0" smtClean="0"/>
              <a:t>First, King was deeply influenced by </a:t>
            </a:r>
            <a:r>
              <a:rPr lang="en-US" u="sng" dirty="0" err="1" smtClean="0"/>
              <a:t>Ghandi's</a:t>
            </a:r>
            <a:r>
              <a:rPr lang="en-US" u="sng" dirty="0" smtClean="0"/>
              <a:t> concept of </a:t>
            </a:r>
            <a:r>
              <a:rPr lang="en-US" b="1" u="sng" dirty="0" err="1" smtClean="0"/>
              <a:t>satyagrapha</a:t>
            </a:r>
            <a:r>
              <a:rPr lang="en-US" u="sng" dirty="0" smtClean="0"/>
              <a:t> or true force</a:t>
            </a:r>
            <a:r>
              <a:rPr lang="en-US" dirty="0" smtClean="0"/>
              <a:t>. He was introduced to this concept while at </a:t>
            </a:r>
            <a:r>
              <a:rPr lang="en-US" dirty="0" err="1" smtClean="0"/>
              <a:t>Crozier</a:t>
            </a:r>
            <a:r>
              <a:rPr lang="en-US" dirty="0" smtClean="0"/>
              <a:t>. As he reflected on </a:t>
            </a:r>
            <a:r>
              <a:rPr lang="en-US" dirty="0" err="1" smtClean="0"/>
              <a:t>Ghandi's</a:t>
            </a:r>
            <a:r>
              <a:rPr lang="en-US" dirty="0" smtClean="0"/>
              <a:t> teaching, he began to sense that there is in the </a:t>
            </a:r>
            <a:r>
              <a:rPr lang="en-US" u="sng" dirty="0" smtClean="0"/>
              <a:t>natural order of things an eternal truth</a:t>
            </a:r>
            <a:r>
              <a:rPr lang="en-US" dirty="0" smtClean="0"/>
              <a:t>, and that once one has </a:t>
            </a:r>
            <a:r>
              <a:rPr lang="en-US" u="sng" dirty="0" smtClean="0"/>
              <a:t>glimpsed that truth, one can never again be the same</a:t>
            </a:r>
            <a:r>
              <a:rPr lang="en-US" dirty="0" smtClean="0"/>
              <a:t>. </a:t>
            </a:r>
            <a:r>
              <a:rPr lang="en-US" b="1" u="sng" dirty="0" smtClean="0"/>
              <a:t>One is compelled to act on it</a:t>
            </a:r>
            <a:r>
              <a:rPr lang="en-US" dirty="0" smtClean="0"/>
              <a:t>. For King the essence of this truth was non-violence. The force of one's moral character--not acts of violence--can change even ingrained social institutions like segregation. </a:t>
            </a:r>
          </a:p>
          <a:p>
            <a:pPr>
              <a:buNone/>
            </a:pPr>
            <a:r>
              <a:rPr lang="en-US" dirty="0" smtClean="0"/>
              <a:t>The second influence was the </a:t>
            </a:r>
            <a:r>
              <a:rPr lang="en-US" u="sng" dirty="0" smtClean="0"/>
              <a:t>Sermon on the Mount</a:t>
            </a:r>
            <a:r>
              <a:rPr lang="en-US" dirty="0" smtClean="0"/>
              <a:t>. This served as the bedrock of King's philosophy of non-violence. He believed that </a:t>
            </a:r>
            <a:r>
              <a:rPr lang="en-US" u="sng" dirty="0" smtClean="0"/>
              <a:t>Christian love was valid not only for individual relationships, but social relationships as well</a:t>
            </a:r>
            <a:r>
              <a:rPr lang="en-US" dirty="0" smtClean="0"/>
              <a:t>. More importantly, Christian love could become the instrument for reforming the social order. </a:t>
            </a:r>
          </a:p>
          <a:p>
            <a:pPr>
              <a:buNone/>
            </a:pPr>
            <a:r>
              <a:rPr lang="en-US" dirty="0" smtClean="0"/>
              <a:t>The third influence on King was </a:t>
            </a:r>
            <a:r>
              <a:rPr lang="en-US" u="sng" dirty="0" smtClean="0"/>
              <a:t>Reinhold Niebuhr's concept of social evil</a:t>
            </a:r>
            <a:r>
              <a:rPr lang="en-US" dirty="0" smtClean="0"/>
              <a:t>. King studied Niebuhr in seminary and graduate school, and was impressed with his "Christian Realism." King, like Niebuhr, was not so naive or simplistic to assume that love in simple terms would ever be sufficient to the reform social order. But this </a:t>
            </a:r>
            <a:r>
              <a:rPr lang="en-US" u="sng" dirty="0" smtClean="0"/>
              <a:t>love could be expressed in tangible, real ways that would have a social and political impact</a:t>
            </a:r>
            <a:r>
              <a:rPr lang="en-US" dirty="0" smtClean="0"/>
              <a:t>. In the Montgomery Bus Boycott, for instance, King had learned about the "real" impact of such measures on the finances of a community, and how that impact could be leveraged to bring about needed social reform. </a:t>
            </a:r>
          </a:p>
          <a:p>
            <a:pPr>
              <a:buNone/>
            </a:pPr>
            <a:r>
              <a:rPr lang="en-US" dirty="0" smtClean="0"/>
              <a:t>Fourth, King was shaped by </a:t>
            </a:r>
            <a:r>
              <a:rPr lang="en-US" u="sng" dirty="0" smtClean="0"/>
              <a:t>Hegel's dialectic</a:t>
            </a:r>
            <a:r>
              <a:rPr lang="en-US" dirty="0" smtClean="0"/>
              <a:t>. He learned from Hegel about the </a:t>
            </a:r>
            <a:r>
              <a:rPr lang="en-US" u="sng" dirty="0" smtClean="0"/>
              <a:t>possibilities for growth through conflict and struggle</a:t>
            </a:r>
            <a:r>
              <a:rPr lang="en-US" dirty="0" smtClean="0"/>
              <a:t>. </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it mean?</a:t>
            </a:r>
            <a:endParaRPr lang="en-US" dirty="0"/>
          </a:p>
        </p:txBody>
      </p:sp>
      <p:sp>
        <p:nvSpPr>
          <p:cNvPr id="3" name="Content Placeholder 2"/>
          <p:cNvSpPr>
            <a:spLocks noGrp="1"/>
          </p:cNvSpPr>
          <p:nvPr>
            <p:ph idx="1"/>
          </p:nvPr>
        </p:nvSpPr>
        <p:spPr/>
        <p:txBody>
          <a:bodyPr/>
          <a:lstStyle/>
          <a:p>
            <a:pPr>
              <a:buNone/>
            </a:pPr>
            <a:r>
              <a:rPr lang="en-US" dirty="0" smtClean="0"/>
              <a:t>As I read the information this site gives on Martin Luther King </a:t>
            </a:r>
            <a:r>
              <a:rPr lang="en-US" dirty="0" err="1" smtClean="0"/>
              <a:t>jr.’s</a:t>
            </a:r>
            <a:r>
              <a:rPr lang="en-US" dirty="0" smtClean="0"/>
              <a:t>  influences I don’t understand some of what is being said or who is saying it so I need to do further research.</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research</a:t>
            </a:r>
            <a:endParaRPr lang="en-US" dirty="0"/>
          </a:p>
        </p:txBody>
      </p:sp>
      <p:sp>
        <p:nvSpPr>
          <p:cNvPr id="3" name="Content Placeholder 2"/>
          <p:cNvSpPr>
            <a:spLocks noGrp="1"/>
          </p:cNvSpPr>
          <p:nvPr>
            <p:ph idx="1"/>
          </p:nvPr>
        </p:nvSpPr>
        <p:spPr/>
        <p:txBody>
          <a:bodyPr/>
          <a:lstStyle/>
          <a:p>
            <a:r>
              <a:rPr lang="en-US" dirty="0" smtClean="0"/>
              <a:t>What is </a:t>
            </a:r>
            <a:r>
              <a:rPr lang="en-US" dirty="0" err="1" smtClean="0"/>
              <a:t>satyagrapha</a:t>
            </a:r>
            <a:r>
              <a:rPr lang="en-US" dirty="0" smtClean="0"/>
              <a:t> ?</a:t>
            </a:r>
          </a:p>
          <a:p>
            <a:r>
              <a:rPr lang="en-US" dirty="0" smtClean="0"/>
              <a:t>Who is </a:t>
            </a:r>
            <a:r>
              <a:rPr lang="en-US" dirty="0" smtClean="0"/>
              <a:t>Reinhold Niebuhr?</a:t>
            </a:r>
          </a:p>
          <a:p>
            <a:r>
              <a:rPr lang="en-US" dirty="0" smtClean="0"/>
              <a:t>What is </a:t>
            </a:r>
            <a:r>
              <a:rPr lang="en-US" dirty="0" smtClean="0"/>
              <a:t>the Sermon on the Mount?</a:t>
            </a:r>
          </a:p>
          <a:p>
            <a:r>
              <a:rPr lang="en-US" dirty="0" smtClean="0"/>
              <a:t>Who is </a:t>
            </a:r>
            <a:r>
              <a:rPr lang="en-US" dirty="0" smtClean="0"/>
              <a:t>Hegel? </a:t>
            </a:r>
          </a:p>
          <a:p>
            <a:endParaRPr lang="en-US" dirty="0"/>
          </a:p>
          <a:p>
            <a:r>
              <a:rPr lang="en-US" dirty="0" smtClean="0"/>
              <a:t>But MOST important: </a:t>
            </a:r>
            <a:r>
              <a:rPr lang="en-US" b="1" dirty="0" smtClean="0"/>
              <a:t>What else is there?</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else is there?</a:t>
            </a:r>
            <a:endParaRPr lang="en-US" dirty="0"/>
          </a:p>
        </p:txBody>
      </p:sp>
      <p:sp>
        <p:nvSpPr>
          <p:cNvPr id="3" name="Content Placeholder 2"/>
          <p:cNvSpPr>
            <a:spLocks noGrp="1"/>
          </p:cNvSpPr>
          <p:nvPr>
            <p:ph idx="1"/>
          </p:nvPr>
        </p:nvSpPr>
        <p:spPr/>
        <p:txBody>
          <a:bodyPr/>
          <a:lstStyle/>
          <a:p>
            <a:pPr>
              <a:buNone/>
            </a:pPr>
            <a:r>
              <a:rPr lang="en-US" dirty="0" smtClean="0"/>
              <a:t>The information that I have gathered is only from one site. </a:t>
            </a:r>
          </a:p>
          <a:p>
            <a:pPr>
              <a:buNone/>
            </a:pPr>
            <a:r>
              <a:rPr lang="en-US" dirty="0" smtClean="0"/>
              <a:t>What do other sites say? </a:t>
            </a:r>
          </a:p>
          <a:p>
            <a:pPr>
              <a:buNone/>
            </a:pPr>
            <a:r>
              <a:rPr lang="en-US" dirty="0" smtClean="0"/>
              <a:t>After reading about Martin Luther King Jr., what conclusions do I draw about the man and his influences? Can I find support?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disagree</a:t>
            </a:r>
            <a:endParaRPr lang="en-US" dirty="0"/>
          </a:p>
        </p:txBody>
      </p:sp>
      <p:sp>
        <p:nvSpPr>
          <p:cNvPr id="3" name="Content Placeholder 2"/>
          <p:cNvSpPr>
            <a:spLocks noGrp="1"/>
          </p:cNvSpPr>
          <p:nvPr>
            <p:ph idx="1"/>
          </p:nvPr>
        </p:nvSpPr>
        <p:spPr/>
        <p:txBody>
          <a:bodyPr>
            <a:normAutofit/>
          </a:bodyPr>
          <a:lstStyle/>
          <a:p>
            <a:pPr>
              <a:buNone/>
            </a:pPr>
            <a:r>
              <a:rPr lang="en-US" sz="4400" dirty="0" smtClean="0"/>
              <a:t>The most powerful thesis is one that has been developed by your understanding of the topic, not by what others say. </a:t>
            </a:r>
          </a:p>
          <a:p>
            <a:pPr>
              <a:buNone/>
            </a:pPr>
            <a:r>
              <a:rPr lang="en-US" sz="4400" dirty="0" smtClean="0"/>
              <a:t>Be an individual! Find and support your own ideas! </a:t>
            </a:r>
            <a:endParaRPr lang="en-US" sz="4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example:</a:t>
            </a:r>
            <a:endParaRPr lang="en-US" dirty="0"/>
          </a:p>
        </p:txBody>
      </p:sp>
      <p:sp>
        <p:nvSpPr>
          <p:cNvPr id="3" name="Content Placeholder 2"/>
          <p:cNvSpPr>
            <a:spLocks noGrp="1"/>
          </p:cNvSpPr>
          <p:nvPr>
            <p:ph idx="1"/>
          </p:nvPr>
        </p:nvSpPr>
        <p:spPr/>
        <p:txBody>
          <a:bodyPr/>
          <a:lstStyle/>
          <a:p>
            <a:r>
              <a:rPr lang="en-US" dirty="0" smtClean="0"/>
              <a:t>Maybe you think Martin Luther King </a:t>
            </a:r>
            <a:r>
              <a:rPr lang="en-US" dirty="0" err="1" smtClean="0"/>
              <a:t>Jr.’s</a:t>
            </a:r>
            <a:r>
              <a:rPr lang="en-US" dirty="0" smtClean="0"/>
              <a:t> mom was his most powerful influence and no matter how hard you tried you cant find one web source that can support that idea.</a:t>
            </a:r>
          </a:p>
          <a:p>
            <a:r>
              <a:rPr lang="en-US" dirty="0" smtClean="0"/>
              <a:t>You need to build your own argument </a:t>
            </a:r>
            <a:r>
              <a:rPr lang="en-US" u="sng" dirty="0" smtClean="0"/>
              <a:t>and</a:t>
            </a:r>
            <a:r>
              <a:rPr lang="en-US" dirty="0" smtClean="0"/>
              <a:t> support it!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Pick a person</a:t>
            </a:r>
            <a:endParaRPr lang="en-US" dirty="0"/>
          </a:p>
        </p:txBody>
      </p:sp>
      <p:sp>
        <p:nvSpPr>
          <p:cNvPr id="3" name="Content Placeholder 2"/>
          <p:cNvSpPr>
            <a:spLocks noGrp="1"/>
          </p:cNvSpPr>
          <p:nvPr>
            <p:ph idx="1"/>
          </p:nvPr>
        </p:nvSpPr>
        <p:spPr/>
        <p:txBody>
          <a:bodyPr/>
          <a:lstStyle/>
          <a:p>
            <a:r>
              <a:rPr lang="en-US" dirty="0" smtClean="0"/>
              <a:t>Select a person whom you are curious about- a person whom you may have heard of but don’t know a lot about.</a:t>
            </a:r>
            <a:endParaRPr lang="en-US" dirty="0"/>
          </a:p>
        </p:txBody>
      </p:sp>
      <p:sp>
        <p:nvSpPr>
          <p:cNvPr id="4" name="TextBox 3"/>
          <p:cNvSpPr txBox="1"/>
          <p:nvPr/>
        </p:nvSpPr>
        <p:spPr>
          <a:xfrm>
            <a:off x="990600" y="3657600"/>
            <a:ext cx="7239000" cy="1015663"/>
          </a:xfrm>
          <a:prstGeom prst="rect">
            <a:avLst/>
          </a:prstGeom>
          <a:noFill/>
        </p:spPr>
        <p:txBody>
          <a:bodyPr wrap="square" rtlCol="0">
            <a:spAutoFit/>
          </a:bodyPr>
          <a:lstStyle/>
          <a:p>
            <a:r>
              <a:rPr lang="en-US" sz="6000" dirty="0" smtClean="0"/>
              <a:t>Martin Luther King Jr.</a:t>
            </a:r>
            <a:endParaRPr lang="en-US" sz="6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Brainstorming</a:t>
            </a:r>
            <a:endParaRPr lang="en-US" dirty="0"/>
          </a:p>
        </p:txBody>
      </p:sp>
      <p:sp>
        <p:nvSpPr>
          <p:cNvPr id="3" name="Content Placeholder 2"/>
          <p:cNvSpPr>
            <a:spLocks noGrp="1"/>
          </p:cNvSpPr>
          <p:nvPr>
            <p:ph idx="1"/>
          </p:nvPr>
        </p:nvSpPr>
        <p:spPr/>
        <p:txBody>
          <a:bodyPr/>
          <a:lstStyle/>
          <a:p>
            <a:r>
              <a:rPr lang="en-US" dirty="0" smtClean="0"/>
              <a:t>In a word processing program start </a:t>
            </a:r>
            <a:r>
              <a:rPr lang="en-US" u="sng" dirty="0" smtClean="0"/>
              <a:t>listing </a:t>
            </a:r>
            <a:r>
              <a:rPr lang="en-US" dirty="0" smtClean="0"/>
              <a:t>things you want to know about the person.</a:t>
            </a:r>
            <a:endParaRPr lang="en-US" u="sng" dirty="0"/>
          </a:p>
        </p:txBody>
      </p:sp>
      <p:sp>
        <p:nvSpPr>
          <p:cNvPr id="4" name="TextBox 3"/>
          <p:cNvSpPr txBox="1"/>
          <p:nvPr/>
        </p:nvSpPr>
        <p:spPr>
          <a:xfrm>
            <a:off x="609600" y="2667000"/>
            <a:ext cx="8001000" cy="4308872"/>
          </a:xfrm>
          <a:prstGeom prst="rect">
            <a:avLst/>
          </a:prstGeom>
          <a:noFill/>
        </p:spPr>
        <p:txBody>
          <a:bodyPr wrap="square" rtlCol="0">
            <a:spAutoFit/>
          </a:bodyPr>
          <a:lstStyle/>
          <a:p>
            <a:pPr lvl="0"/>
            <a:r>
              <a:rPr lang="en-US" sz="1400" dirty="0"/>
              <a:t>Childhood</a:t>
            </a:r>
          </a:p>
          <a:p>
            <a:pPr lvl="1"/>
            <a:r>
              <a:rPr lang="en-US" sz="1400" dirty="0"/>
              <a:t>Environment</a:t>
            </a:r>
          </a:p>
          <a:p>
            <a:pPr lvl="2"/>
            <a:r>
              <a:rPr lang="en-US" sz="1400" dirty="0"/>
              <a:t>Home environment</a:t>
            </a:r>
          </a:p>
          <a:p>
            <a:pPr lvl="3"/>
            <a:r>
              <a:rPr lang="en-US" sz="1400" dirty="0"/>
              <a:t>Where?</a:t>
            </a:r>
          </a:p>
          <a:p>
            <a:pPr lvl="3"/>
            <a:r>
              <a:rPr lang="en-US" sz="1400" dirty="0"/>
              <a:t>How?</a:t>
            </a:r>
          </a:p>
          <a:p>
            <a:pPr lvl="2"/>
            <a:r>
              <a:rPr lang="en-US" sz="1400" dirty="0"/>
              <a:t>Political environment</a:t>
            </a:r>
          </a:p>
          <a:p>
            <a:pPr lvl="2"/>
            <a:r>
              <a:rPr lang="en-US" sz="1400" dirty="0"/>
              <a:t>Religious </a:t>
            </a:r>
            <a:r>
              <a:rPr lang="en-US" sz="1400" dirty="0" smtClean="0"/>
              <a:t>environment</a:t>
            </a:r>
          </a:p>
          <a:p>
            <a:pPr lvl="0"/>
            <a:r>
              <a:rPr lang="en-US" sz="1400" dirty="0"/>
              <a:t>Education</a:t>
            </a:r>
          </a:p>
          <a:p>
            <a:pPr lvl="1"/>
            <a:r>
              <a:rPr lang="en-US" sz="1400" dirty="0"/>
              <a:t>Colleges</a:t>
            </a:r>
          </a:p>
          <a:p>
            <a:pPr lvl="2"/>
            <a:r>
              <a:rPr lang="en-US" sz="1400" dirty="0"/>
              <a:t>Classes taken?</a:t>
            </a:r>
          </a:p>
          <a:p>
            <a:pPr lvl="2"/>
            <a:r>
              <a:rPr lang="en-US" sz="1400" dirty="0"/>
              <a:t>Influences?</a:t>
            </a:r>
          </a:p>
          <a:p>
            <a:pPr lvl="1"/>
            <a:r>
              <a:rPr lang="en-US" sz="1400" dirty="0"/>
              <a:t>Minister school?</a:t>
            </a:r>
          </a:p>
          <a:p>
            <a:pPr lvl="0"/>
            <a:r>
              <a:rPr lang="en-US" sz="1400" dirty="0"/>
              <a:t>Influences? </a:t>
            </a:r>
          </a:p>
          <a:p>
            <a:pPr lvl="1"/>
            <a:r>
              <a:rPr lang="en-US" sz="1400" dirty="0"/>
              <a:t>Family</a:t>
            </a:r>
          </a:p>
          <a:p>
            <a:pPr lvl="1"/>
            <a:r>
              <a:rPr lang="en-US" sz="1400" dirty="0"/>
              <a:t>Political?</a:t>
            </a:r>
          </a:p>
          <a:p>
            <a:pPr lvl="1"/>
            <a:r>
              <a:rPr lang="en-US" sz="1400" dirty="0"/>
              <a:t>Religious?</a:t>
            </a:r>
          </a:p>
          <a:p>
            <a:pPr lvl="1"/>
            <a:r>
              <a:rPr lang="en-US" sz="1400" dirty="0"/>
              <a:t>Social?</a:t>
            </a:r>
          </a:p>
          <a:p>
            <a:pPr lvl="2"/>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Pick a focus</a:t>
            </a:r>
            <a:endParaRPr lang="en-US" dirty="0"/>
          </a:p>
        </p:txBody>
      </p:sp>
      <p:sp>
        <p:nvSpPr>
          <p:cNvPr id="3" name="Content Placeholder 2"/>
          <p:cNvSpPr>
            <a:spLocks noGrp="1"/>
          </p:cNvSpPr>
          <p:nvPr>
            <p:ph idx="1"/>
          </p:nvPr>
        </p:nvSpPr>
        <p:spPr/>
        <p:txBody>
          <a:bodyPr/>
          <a:lstStyle/>
          <a:p>
            <a:r>
              <a:rPr lang="en-US" dirty="0" smtClean="0"/>
              <a:t>Find something in your brainstorming and form a sentence that defines your focus.</a:t>
            </a:r>
            <a:endParaRPr lang="en-US" dirty="0"/>
          </a:p>
        </p:txBody>
      </p:sp>
      <p:sp>
        <p:nvSpPr>
          <p:cNvPr id="4" name="TextBox 3"/>
          <p:cNvSpPr txBox="1"/>
          <p:nvPr/>
        </p:nvSpPr>
        <p:spPr>
          <a:xfrm>
            <a:off x="457200" y="2971800"/>
            <a:ext cx="8077200" cy="4031873"/>
          </a:xfrm>
          <a:prstGeom prst="rect">
            <a:avLst/>
          </a:prstGeom>
          <a:noFill/>
        </p:spPr>
        <p:txBody>
          <a:bodyPr wrap="square" rtlCol="0">
            <a:spAutoFit/>
          </a:bodyPr>
          <a:lstStyle/>
          <a:p>
            <a:pPr lvl="0"/>
            <a:r>
              <a:rPr lang="en-US" sz="1400" dirty="0" smtClean="0"/>
              <a:t>Childhood</a:t>
            </a:r>
          </a:p>
          <a:p>
            <a:pPr lvl="1"/>
            <a:r>
              <a:rPr lang="en-US" sz="1400" dirty="0" smtClean="0"/>
              <a:t>Environment</a:t>
            </a:r>
          </a:p>
          <a:p>
            <a:pPr lvl="2"/>
            <a:r>
              <a:rPr lang="en-US" sz="1400" dirty="0" smtClean="0"/>
              <a:t>Home environment</a:t>
            </a:r>
          </a:p>
          <a:p>
            <a:pPr lvl="3"/>
            <a:r>
              <a:rPr lang="en-US" sz="1400" dirty="0" smtClean="0"/>
              <a:t>Where?</a:t>
            </a:r>
          </a:p>
          <a:p>
            <a:pPr lvl="3"/>
            <a:r>
              <a:rPr lang="en-US" sz="1400" dirty="0" smtClean="0"/>
              <a:t>How?</a:t>
            </a:r>
          </a:p>
          <a:p>
            <a:pPr lvl="2"/>
            <a:r>
              <a:rPr lang="en-US" sz="1400" dirty="0" smtClean="0"/>
              <a:t>Political environment</a:t>
            </a:r>
          </a:p>
          <a:p>
            <a:pPr lvl="2"/>
            <a:r>
              <a:rPr lang="en-US" sz="1400" dirty="0" smtClean="0"/>
              <a:t>Religious environment</a:t>
            </a:r>
          </a:p>
          <a:p>
            <a:pPr lvl="0"/>
            <a:r>
              <a:rPr lang="en-US" sz="1400" dirty="0" smtClean="0"/>
              <a:t>Education</a:t>
            </a:r>
          </a:p>
          <a:p>
            <a:pPr lvl="1"/>
            <a:r>
              <a:rPr lang="en-US" sz="1400" dirty="0" smtClean="0"/>
              <a:t>Colleges</a:t>
            </a:r>
          </a:p>
          <a:p>
            <a:pPr lvl="2"/>
            <a:r>
              <a:rPr lang="en-US" sz="1400" dirty="0" smtClean="0"/>
              <a:t>Classes taken?</a:t>
            </a:r>
          </a:p>
          <a:p>
            <a:pPr lvl="2"/>
            <a:r>
              <a:rPr lang="en-US" sz="1400" dirty="0" smtClean="0"/>
              <a:t>Influences?</a:t>
            </a:r>
          </a:p>
          <a:p>
            <a:pPr lvl="1"/>
            <a:r>
              <a:rPr lang="en-US" sz="1400" dirty="0" smtClean="0"/>
              <a:t>Minister school?</a:t>
            </a:r>
          </a:p>
          <a:p>
            <a:pPr lvl="0"/>
            <a:r>
              <a:rPr lang="en-US" sz="1400" b="1" i="1" dirty="0" smtClean="0"/>
              <a:t>Influences? </a:t>
            </a:r>
          </a:p>
          <a:p>
            <a:pPr lvl="1"/>
            <a:r>
              <a:rPr lang="en-US" sz="1400" b="1" i="1" dirty="0" smtClean="0"/>
              <a:t>Family</a:t>
            </a:r>
          </a:p>
          <a:p>
            <a:pPr lvl="1"/>
            <a:r>
              <a:rPr lang="en-US" sz="1400" b="1" i="1" dirty="0" smtClean="0"/>
              <a:t>Political?</a:t>
            </a:r>
          </a:p>
          <a:p>
            <a:pPr lvl="1"/>
            <a:r>
              <a:rPr lang="en-US" sz="1400" b="1" i="1" dirty="0" smtClean="0"/>
              <a:t>Religious?</a:t>
            </a:r>
          </a:p>
          <a:p>
            <a:pPr lvl="1"/>
            <a:r>
              <a:rPr lang="en-US" sz="1400" b="1" i="1" dirty="0" smtClean="0"/>
              <a:t>Social?</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 a thesis</a:t>
            </a:r>
            <a:endParaRPr lang="en-US" dirty="0"/>
          </a:p>
        </p:txBody>
      </p:sp>
      <p:sp>
        <p:nvSpPr>
          <p:cNvPr id="3" name="Content Placeholder 2"/>
          <p:cNvSpPr>
            <a:spLocks noGrp="1"/>
          </p:cNvSpPr>
          <p:nvPr>
            <p:ph idx="1"/>
          </p:nvPr>
        </p:nvSpPr>
        <p:spPr/>
        <p:txBody>
          <a:bodyPr/>
          <a:lstStyle/>
          <a:p>
            <a:pPr>
              <a:buNone/>
            </a:pPr>
            <a:r>
              <a:rPr lang="en-US" sz="4800" b="1" dirty="0"/>
              <a:t>Martin Luther King </a:t>
            </a:r>
            <a:r>
              <a:rPr lang="en-US" sz="4800" b="1" dirty="0" err="1"/>
              <a:t>jr</a:t>
            </a:r>
            <a:r>
              <a:rPr lang="en-US" sz="4800" b="1" dirty="0"/>
              <a:t>. was a great leader and political activist; he had many influences. </a:t>
            </a:r>
            <a:endParaRPr lang="en-US" sz="4800"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Rework your outline to focus on your thesis and its support.</a:t>
            </a:r>
            <a:endParaRPr lang="en-US" dirty="0"/>
          </a:p>
        </p:txBody>
      </p:sp>
      <p:sp>
        <p:nvSpPr>
          <p:cNvPr id="3" name="Content Placeholder 2"/>
          <p:cNvSpPr>
            <a:spLocks noGrp="1"/>
          </p:cNvSpPr>
          <p:nvPr>
            <p:ph idx="1"/>
          </p:nvPr>
        </p:nvSpPr>
        <p:spPr/>
        <p:txBody>
          <a:bodyPr>
            <a:normAutofit fontScale="55000" lnSpcReduction="20000"/>
          </a:bodyPr>
          <a:lstStyle/>
          <a:p>
            <a:pPr lvl="0"/>
            <a:r>
              <a:rPr lang="en-US" dirty="0"/>
              <a:t>Influences? </a:t>
            </a:r>
          </a:p>
          <a:p>
            <a:pPr lvl="1"/>
            <a:r>
              <a:rPr lang="en-US" dirty="0" smtClean="0"/>
              <a:t>Family</a:t>
            </a:r>
          </a:p>
          <a:p>
            <a:pPr lvl="2"/>
            <a:r>
              <a:rPr lang="en-US" dirty="0" smtClean="0"/>
              <a:t>Mentors</a:t>
            </a:r>
          </a:p>
          <a:p>
            <a:pPr lvl="2"/>
            <a:r>
              <a:rPr lang="en-US" dirty="0"/>
              <a:t>Childhood</a:t>
            </a:r>
          </a:p>
          <a:p>
            <a:pPr lvl="3"/>
            <a:r>
              <a:rPr lang="en-US" dirty="0"/>
              <a:t>Environment</a:t>
            </a:r>
          </a:p>
          <a:p>
            <a:pPr lvl="4"/>
            <a:r>
              <a:rPr lang="en-US" dirty="0"/>
              <a:t>Home environment</a:t>
            </a:r>
          </a:p>
          <a:p>
            <a:pPr lvl="5"/>
            <a:r>
              <a:rPr lang="en-US" dirty="0"/>
              <a:t>Where?</a:t>
            </a:r>
          </a:p>
          <a:p>
            <a:pPr lvl="5"/>
            <a:r>
              <a:rPr lang="en-US" dirty="0"/>
              <a:t>How?</a:t>
            </a:r>
          </a:p>
          <a:p>
            <a:pPr lvl="2"/>
            <a:endParaRPr lang="en-US" dirty="0"/>
          </a:p>
          <a:p>
            <a:pPr lvl="1"/>
            <a:r>
              <a:rPr lang="en-US" dirty="0"/>
              <a:t>Political</a:t>
            </a:r>
            <a:r>
              <a:rPr lang="en-US" dirty="0" smtClean="0"/>
              <a:t>?</a:t>
            </a:r>
          </a:p>
          <a:p>
            <a:pPr lvl="2"/>
            <a:r>
              <a:rPr lang="en-US" dirty="0"/>
              <a:t>Political environment</a:t>
            </a:r>
          </a:p>
          <a:p>
            <a:pPr lvl="2"/>
            <a:r>
              <a:rPr lang="en-US" dirty="0" smtClean="0"/>
              <a:t>Political climate</a:t>
            </a:r>
          </a:p>
          <a:p>
            <a:pPr lvl="2"/>
            <a:r>
              <a:rPr lang="en-US" dirty="0" smtClean="0"/>
              <a:t>Mentors</a:t>
            </a:r>
            <a:endParaRPr lang="en-US" dirty="0"/>
          </a:p>
          <a:p>
            <a:pPr lvl="1"/>
            <a:r>
              <a:rPr lang="en-US" dirty="0"/>
              <a:t>Religious</a:t>
            </a:r>
            <a:r>
              <a:rPr lang="en-US" dirty="0" smtClean="0"/>
              <a:t>?</a:t>
            </a:r>
          </a:p>
          <a:p>
            <a:pPr lvl="2"/>
            <a:r>
              <a:rPr lang="en-US" dirty="0"/>
              <a:t>Religious environment</a:t>
            </a:r>
          </a:p>
          <a:p>
            <a:pPr lvl="2"/>
            <a:r>
              <a:rPr lang="en-US" dirty="0" smtClean="0"/>
              <a:t>Mentors</a:t>
            </a:r>
            <a:endParaRPr lang="en-US" dirty="0"/>
          </a:p>
          <a:p>
            <a:pPr lvl="1"/>
            <a:r>
              <a:rPr lang="en-US" dirty="0"/>
              <a:t>Social</a:t>
            </a:r>
            <a:r>
              <a:rPr lang="en-US" dirty="0" smtClean="0"/>
              <a:t>?</a:t>
            </a:r>
          </a:p>
          <a:p>
            <a:pPr lvl="2"/>
            <a:r>
              <a:rPr lang="en-US" dirty="0" smtClean="0"/>
              <a:t>Social climate</a:t>
            </a:r>
          </a:p>
          <a:p>
            <a:pPr lvl="2"/>
            <a:r>
              <a:rPr lang="en-US" dirty="0" smtClean="0"/>
              <a:t>Friends</a:t>
            </a:r>
          </a:p>
          <a:p>
            <a:pPr lvl="2"/>
            <a:r>
              <a:rPr lang="en-US" dirty="0" smtClean="0"/>
              <a:t>Mentors </a:t>
            </a:r>
            <a:endParaRPr lang="en-US" dirty="0"/>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Begin research</a:t>
            </a:r>
            <a:endParaRPr lang="en-US" dirty="0"/>
          </a:p>
        </p:txBody>
      </p:sp>
      <p:sp>
        <p:nvSpPr>
          <p:cNvPr id="3" name="Content Placeholder 2"/>
          <p:cNvSpPr>
            <a:spLocks noGrp="1"/>
          </p:cNvSpPr>
          <p:nvPr>
            <p:ph idx="1"/>
          </p:nvPr>
        </p:nvSpPr>
        <p:spPr/>
        <p:txBody>
          <a:bodyPr/>
          <a:lstStyle/>
          <a:p>
            <a:r>
              <a:rPr lang="en-US" dirty="0" smtClean="0"/>
              <a:t>Pick one aspect of your outline to start researching. Make sure your source is credible and documented.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47500" lnSpcReduction="20000"/>
          </a:bodyPr>
          <a:lstStyle/>
          <a:p>
            <a:pPr>
              <a:buNone/>
            </a:pPr>
            <a:r>
              <a:rPr lang="en-US" b="1" dirty="0"/>
              <a:t>Influences</a:t>
            </a:r>
            <a:r>
              <a:rPr lang="en-US" dirty="0"/>
              <a:t> </a:t>
            </a:r>
          </a:p>
          <a:p>
            <a:pPr>
              <a:buNone/>
            </a:pPr>
            <a:r>
              <a:rPr lang="en-US" dirty="0"/>
              <a:t>King's strategy of civil disobedience and his philosophy of non-violence was shaped by four major influences. </a:t>
            </a:r>
          </a:p>
          <a:p>
            <a:pPr>
              <a:buNone/>
            </a:pPr>
            <a:r>
              <a:rPr lang="en-US" dirty="0"/>
              <a:t>First, King was deeply influenced by </a:t>
            </a:r>
            <a:r>
              <a:rPr lang="en-US" dirty="0" err="1"/>
              <a:t>Ghandi's</a:t>
            </a:r>
            <a:r>
              <a:rPr lang="en-US" dirty="0"/>
              <a:t> concept of </a:t>
            </a:r>
            <a:r>
              <a:rPr lang="en-US" b="1" dirty="0" err="1"/>
              <a:t>satyagrapha</a:t>
            </a:r>
            <a:r>
              <a:rPr lang="en-US" dirty="0"/>
              <a:t> or true force. He was introduced to this concept while at </a:t>
            </a:r>
            <a:r>
              <a:rPr lang="en-US" dirty="0" err="1"/>
              <a:t>Crozier</a:t>
            </a:r>
            <a:r>
              <a:rPr lang="en-US" dirty="0"/>
              <a:t>. As he reflected on </a:t>
            </a:r>
            <a:r>
              <a:rPr lang="en-US" dirty="0" err="1"/>
              <a:t>Ghandi's</a:t>
            </a:r>
            <a:r>
              <a:rPr lang="en-US" dirty="0"/>
              <a:t> teaching, he began to sense that there is in the natural order of things an eternal truth, and that once one has glimpsed that truth, one can never again be the same. One is compelled to act on it. For King the essence of this truth was non-violence. The force of one's moral character--not acts of violence--can change even ingrained social institutions like segregation. </a:t>
            </a:r>
          </a:p>
          <a:p>
            <a:pPr>
              <a:buNone/>
            </a:pPr>
            <a:r>
              <a:rPr lang="en-US" dirty="0"/>
              <a:t>The second influence was the Sermon on the Mount. This served as the bedrock of King's philosophy of non-violence. He believed that Christian love was valid not only for individual relationships, but social relationships as well. More importantly, Christian love could become the instrument for reforming the social order. </a:t>
            </a:r>
          </a:p>
          <a:p>
            <a:pPr>
              <a:buNone/>
            </a:pPr>
            <a:r>
              <a:rPr lang="en-US" dirty="0"/>
              <a:t>The third influence on King was Reinhold Niebuhr's concept of social evil. King studied Niebuhr in seminary and graduate school, and was impressed with his "Christian Realism." King, like Niebuhr, was not so naive or simplistic to assume that love in simple terms would ever be sufficient to the reform social order. But this love could be expressed in tangible, real ways that would have a social and political impact. In the Montgomery Bus Boycott, for instance, King had learned about the "real" impact of such measures on the finances of a community, and how that impact could be leveraged to bring about needed social reform. </a:t>
            </a:r>
          </a:p>
          <a:p>
            <a:pPr>
              <a:buNone/>
            </a:pPr>
            <a:r>
              <a:rPr lang="en-US" dirty="0"/>
              <a:t>Fourth, King was shaped by Hegel's dialectic. He learned from Hegel about the </a:t>
            </a:r>
            <a:r>
              <a:rPr lang="en-US" dirty="0" err="1"/>
              <a:t>possiblities</a:t>
            </a:r>
            <a:r>
              <a:rPr lang="en-US" dirty="0"/>
              <a:t> for growth through conflict and struggle. </a:t>
            </a:r>
          </a:p>
          <a:p>
            <a:pPr>
              <a:buNone/>
            </a:pPr>
            <a:r>
              <a:rPr lang="en-US" b="1" u="sng" dirty="0">
                <a:hlinkClick r:id="rId2"/>
              </a:rPr>
              <a:t>http://www.wfu.edu/~matthetl/perspectives/twentysix.html</a:t>
            </a:r>
            <a:r>
              <a:rPr lang="en-US" b="1" dirty="0"/>
              <a:t> 26 Jan 2010</a:t>
            </a:r>
            <a:endParaRPr lang="en-US" dirty="0"/>
          </a:p>
          <a:p>
            <a:pPr>
              <a:buNone/>
            </a:pPr>
            <a:endParaRPr lang="en-US" dirty="0"/>
          </a:p>
        </p:txBody>
      </p:sp>
      <p:sp>
        <p:nvSpPr>
          <p:cNvPr id="4" name="TextBox 3"/>
          <p:cNvSpPr txBox="1"/>
          <p:nvPr/>
        </p:nvSpPr>
        <p:spPr>
          <a:xfrm>
            <a:off x="1676400" y="5181600"/>
            <a:ext cx="5410200" cy="1200329"/>
          </a:xfrm>
          <a:prstGeom prst="rect">
            <a:avLst/>
          </a:prstGeom>
          <a:noFill/>
        </p:spPr>
        <p:txBody>
          <a:bodyPr wrap="square" rtlCol="0">
            <a:spAutoFit/>
          </a:bodyPr>
          <a:lstStyle/>
          <a:p>
            <a:r>
              <a:rPr lang="en-US" dirty="0" smtClean="0"/>
              <a:t>This information was found on the website sited. Please note the date accessed is listed as well. The date is needed in case any information changes after the date accessed.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 relevant material</a:t>
            </a:r>
            <a:endParaRPr lang="en-US" dirty="0"/>
          </a:p>
        </p:txBody>
      </p:sp>
      <p:sp>
        <p:nvSpPr>
          <p:cNvPr id="3" name="Content Placeholder 2"/>
          <p:cNvSpPr>
            <a:spLocks noGrp="1"/>
          </p:cNvSpPr>
          <p:nvPr>
            <p:ph idx="1"/>
          </p:nvPr>
        </p:nvSpPr>
        <p:spPr/>
        <p:txBody>
          <a:bodyPr/>
          <a:lstStyle/>
          <a:p>
            <a:r>
              <a:rPr lang="en-US" dirty="0" smtClean="0"/>
              <a:t>As you research the amount of information you find will be overwhelming. It is very important to shave down the information to pertinent (on topic) material. </a:t>
            </a:r>
          </a:p>
          <a:p>
            <a:pPr lvl="1"/>
            <a:r>
              <a:rPr lang="en-US" dirty="0" smtClean="0"/>
              <a:t>I have underlined the information that I MAY use in my paper.</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1327</TotalTime>
  <Words>1152</Words>
  <Application>Microsoft Office PowerPoint</Application>
  <PresentationFormat>On-screen Show (4:3)</PresentationFormat>
  <Paragraphs>103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Developing a Biography</vt:lpstr>
      <vt:lpstr>Pick a person</vt:lpstr>
      <vt:lpstr>Brainstorming</vt:lpstr>
      <vt:lpstr>Pick a focus</vt:lpstr>
      <vt:lpstr>Develop a thesis</vt:lpstr>
      <vt:lpstr>Rework your outline to focus on your thesis and its support.</vt:lpstr>
      <vt:lpstr>Begin research</vt:lpstr>
      <vt:lpstr>Slide 8</vt:lpstr>
      <vt:lpstr>Find relevant material</vt:lpstr>
      <vt:lpstr>Slide 10</vt:lpstr>
      <vt:lpstr>What does it mean?</vt:lpstr>
      <vt:lpstr>Further research</vt:lpstr>
      <vt:lpstr>What else is there?</vt:lpstr>
      <vt:lpstr>I disagree</vt:lpstr>
      <vt:lpstr>For example:</vt:lpstr>
    </vt:vector>
  </TitlesOfParts>
  <Company>Washington Unified School District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a Biography</dc:title>
  <dc:creator>Administrator</dc:creator>
  <cp:lastModifiedBy>Administrator</cp:lastModifiedBy>
  <cp:revision>133</cp:revision>
  <dcterms:created xsi:type="dcterms:W3CDTF">2010-01-26T19:22:19Z</dcterms:created>
  <dcterms:modified xsi:type="dcterms:W3CDTF">2010-01-27T17:29:20Z</dcterms:modified>
</cp:coreProperties>
</file>