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8596E5-FC57-4AD0-89AB-8CE6EE4DCB72}" type="datetimeFigureOut">
              <a:rPr lang="en-US" smtClean="0"/>
              <a:t>1/28/2010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B98CF-BBD9-4818-A47C-F02DDF7AD72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8596E5-FC57-4AD0-89AB-8CE6EE4DCB72}" type="datetimeFigureOut">
              <a:rPr lang="en-US" smtClean="0"/>
              <a:t>1/28/2010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B98CF-BBD9-4818-A47C-F02DDF7AD7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8596E5-FC57-4AD0-89AB-8CE6EE4DCB72}" type="datetimeFigureOut">
              <a:rPr lang="en-US" smtClean="0"/>
              <a:t>1/28/2010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B98CF-BBD9-4818-A47C-F02DDF7AD7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8596E5-FC57-4AD0-89AB-8CE6EE4DCB72}" type="datetimeFigureOut">
              <a:rPr lang="en-US" smtClean="0"/>
              <a:t>1/28/2010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B98CF-BBD9-4818-A47C-F02DDF7AD7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8596E5-FC57-4AD0-89AB-8CE6EE4DCB72}" type="datetimeFigureOut">
              <a:rPr lang="en-US" smtClean="0"/>
              <a:t>1/28/2010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B98CF-BBD9-4818-A47C-F02DDF7AD72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8596E5-FC57-4AD0-89AB-8CE6EE4DCB72}" type="datetimeFigureOut">
              <a:rPr lang="en-US" smtClean="0"/>
              <a:t>1/28/2010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FB98CF-BBD9-4818-A47C-F02DDF7AD7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8596E5-FC57-4AD0-89AB-8CE6EE4DCB72}" type="datetimeFigureOut">
              <a:rPr lang="en-US" smtClean="0"/>
              <a:t>1/28/2010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FB98CF-BBD9-4818-A47C-F02DDF7AD72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8596E5-FC57-4AD0-89AB-8CE6EE4DCB72}" type="datetimeFigureOut">
              <a:rPr lang="en-US" smtClean="0"/>
              <a:t>1/28/2010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FB98CF-BBD9-4818-A47C-F02DDF7AD7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8596E5-FC57-4AD0-89AB-8CE6EE4DCB72}" type="datetimeFigureOut">
              <a:rPr lang="en-US" smtClean="0"/>
              <a:t>1/28/2010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FB98CF-BBD9-4818-A47C-F02DDF7AD7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8596E5-FC57-4AD0-89AB-8CE6EE4DCB72}" type="datetimeFigureOut">
              <a:rPr lang="en-US" smtClean="0"/>
              <a:t>1/28/2010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FB98CF-BBD9-4818-A47C-F02DDF7AD72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8596E5-FC57-4AD0-89AB-8CE6EE4DCB72}" type="datetimeFigureOut">
              <a:rPr lang="en-US" smtClean="0"/>
              <a:t>1/28/2010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FB98CF-BBD9-4818-A47C-F02DDF7AD72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8596E5-FC57-4AD0-89AB-8CE6EE4DCB72}" type="datetimeFigureOut">
              <a:rPr lang="en-US" smtClean="0"/>
              <a:t>1/28/2010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FB98CF-BBD9-4818-A47C-F02DDF7AD72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THE ELEMENTS OF EFFECTIVE EXPOSITORY WRITING</a:t>
            </a:r>
            <a:br>
              <a:rPr lang="en-US" dirty="0" smtClean="0"/>
            </a:b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Word Choice</a:t>
            </a:r>
            <a:endParaRPr lang="en-US" dirty="0"/>
          </a:p>
        </p:txBody>
      </p:sp>
      <p:sp>
        <p:nvSpPr>
          <p:cNvPr id="3" name="Content Placeholder 2"/>
          <p:cNvSpPr>
            <a:spLocks noGrp="1"/>
          </p:cNvSpPr>
          <p:nvPr>
            <p:ph idx="1"/>
          </p:nvPr>
        </p:nvSpPr>
        <p:spPr/>
        <p:txBody>
          <a:bodyPr/>
          <a:lstStyle/>
          <a:p>
            <a:pPr>
              <a:buNone/>
            </a:pPr>
            <a:r>
              <a:rPr lang="en-US" dirty="0" smtClean="0"/>
              <a:t>Writers should choose words that are consistent with standard English usage and appropriate for the context. They should also be sure that the words they choose convey the meaning intended. Slang, clichés, vague words (nice, fine) and the overuse of any one term should not appear in the writing.</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Sentence Variety</a:t>
            </a:r>
            <a:endParaRPr lang="en-US" dirty="0"/>
          </a:p>
        </p:txBody>
      </p:sp>
      <p:sp>
        <p:nvSpPr>
          <p:cNvPr id="3" name="Content Placeholder 2"/>
          <p:cNvSpPr>
            <a:spLocks noGrp="1"/>
          </p:cNvSpPr>
          <p:nvPr>
            <p:ph idx="1"/>
          </p:nvPr>
        </p:nvSpPr>
        <p:spPr/>
        <p:txBody>
          <a:bodyPr/>
          <a:lstStyle/>
          <a:p>
            <a:pPr>
              <a:buNone/>
            </a:pPr>
            <a:r>
              <a:rPr lang="en-US" dirty="0" smtClean="0"/>
              <a:t>Writers who use the same length and type of sentence to express each thought miss two vital points: variety helps convey meaning and increases reader interest. In the paragraph below, the writer uses a variety of sentence lengths and types to convey an important message.</a:t>
            </a:r>
          </a:p>
          <a:p>
            <a:pPr>
              <a:buNone/>
            </a:pPr>
            <a:endParaRPr lang="en-US" dirty="0" smtClean="0"/>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The best students are not always those who memorize every fact in their school books, score well on multiple-choice tests, and raise their hands during every lecture to pin down each definition. The best students are thinkers. These are the students who grasp the larger picture, filling in details as they relate to the whole. They look for connections, differences, patterns, and analogies among ideas. They ask about causes and effects, never consider any answer complete or final, and never stop wondering. The best students combine logic and imagination to propose, test, and refine ideas; they are constantly revising their picture of the world. The best students understand that learning how to think is the most important thing to know.</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Tone</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The tone of an essay conveys the writer's attitude toward the subject and the audience. The tone may be enthusiastic, optimistic, humorous, friendly, matter-of-fact, serious, sincere, concerned, impassioned, cynical, pessimistic, or hostile, to name just a few possibilities. Tone results from the combined effect of word choice, sentence style, imagery, emphasis, and rhythm. It is important for writers to be aware of their tone because tone is often a deciding factor in how well their ideas are received.</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Emphasis and Rhythm</a:t>
            </a:r>
            <a:endParaRPr lang="en-US" dirty="0"/>
          </a:p>
        </p:txBody>
      </p:sp>
      <p:sp>
        <p:nvSpPr>
          <p:cNvPr id="3" name="Content Placeholder 2"/>
          <p:cNvSpPr>
            <a:spLocks noGrp="1"/>
          </p:cNvSpPr>
          <p:nvPr>
            <p:ph idx="1"/>
          </p:nvPr>
        </p:nvSpPr>
        <p:spPr/>
        <p:txBody>
          <a:bodyPr>
            <a:normAutofit fontScale="55000" lnSpcReduction="20000"/>
          </a:bodyPr>
          <a:lstStyle/>
          <a:p>
            <a:pPr>
              <a:buNone/>
            </a:pPr>
            <a:r>
              <a:rPr lang="en-US" b="1" dirty="0" smtClean="0"/>
              <a:t>Emphasis </a:t>
            </a:r>
          </a:p>
          <a:p>
            <a:pPr>
              <a:buNone/>
            </a:pPr>
            <a:r>
              <a:rPr lang="en-US" dirty="0" smtClean="0"/>
              <a:t>Writers emphasize their most important ideas by developing them well . They also</a:t>
            </a:r>
          </a:p>
          <a:p>
            <a:pPr>
              <a:buNone/>
            </a:pPr>
            <a:r>
              <a:rPr lang="en-US" dirty="0" smtClean="0"/>
              <a:t>use the three rules below to their advantage.</a:t>
            </a:r>
          </a:p>
          <a:p>
            <a:pPr>
              <a:buNone/>
            </a:pPr>
            <a:r>
              <a:rPr lang="en-US" dirty="0" smtClean="0"/>
              <a:t>1. The sentence or paragraph that contrasts most in length or structure usually receives more emphasis than surrounding sentences or paragraphs.</a:t>
            </a:r>
          </a:p>
          <a:p>
            <a:pPr>
              <a:buNone/>
            </a:pPr>
            <a:r>
              <a:rPr lang="en-US" dirty="0" smtClean="0"/>
              <a:t>2. When Ideas are arranged in climactic (ascending) order, the resulting contrast underscores the importance of the final point. Notice the difference in the following two sentences:</a:t>
            </a:r>
          </a:p>
          <a:p>
            <a:pPr lvl="1">
              <a:buNone/>
            </a:pPr>
            <a:r>
              <a:rPr lang="en-US" dirty="0" smtClean="0"/>
              <a:t>a. The hurricane ravaged the beaches, destroyed hundreds of homes, and took at least fifty lives.</a:t>
            </a:r>
          </a:p>
          <a:p>
            <a:pPr lvl="1">
              <a:buNone/>
            </a:pPr>
            <a:r>
              <a:rPr lang="en-US" dirty="0" smtClean="0"/>
              <a:t>b. The hurricane took at least fifty lives, destroyed hundreds of homes, and ravaged the beaches.</a:t>
            </a:r>
          </a:p>
          <a:p>
            <a:pPr>
              <a:buNone/>
            </a:pPr>
            <a:r>
              <a:rPr lang="en-US" dirty="0" smtClean="0"/>
              <a:t>3. Independent clauses receive more stress than dependent clauses. Notice the shift in</a:t>
            </a:r>
          </a:p>
          <a:p>
            <a:pPr>
              <a:buNone/>
            </a:pPr>
            <a:r>
              <a:rPr lang="en-US" dirty="0" smtClean="0"/>
              <a:t>emphasis in the two sentences that follow.</a:t>
            </a:r>
          </a:p>
          <a:p>
            <a:pPr lvl="1">
              <a:buNone/>
            </a:pPr>
            <a:r>
              <a:rPr lang="en-US" dirty="0" smtClean="0"/>
              <a:t>a. The supporting actors, who seldom get the recognition or pay they deserve, received excellent reviews from the critics.</a:t>
            </a:r>
          </a:p>
          <a:p>
            <a:pPr lvl="1">
              <a:buNone/>
            </a:pPr>
            <a:r>
              <a:rPr lang="en-US" dirty="0" smtClean="0"/>
              <a:t>b. The supporting actors, who received excellent reviews from the critics, seldom get the recognition or pay they deserve.</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None/>
            </a:pPr>
            <a:r>
              <a:rPr lang="en-US" b="1" dirty="0" smtClean="0"/>
              <a:t>Rhythm</a:t>
            </a:r>
            <a:r>
              <a:rPr lang="en-US" dirty="0" smtClean="0"/>
              <a:t>: A rhythmic essay reads smoothly. Its pace may vary from quick to slow, but at all times the writing should flow gracefully. In addition to strong coherence and appropriate emphasis, other factors that interact to produce a pleasing rhythm are variations in word and sentence length, variations in sentence structure, and parallelism.</a:t>
            </a:r>
          </a:p>
          <a:p>
            <a:pPr>
              <a:buNone/>
            </a:pPr>
            <a:r>
              <a:rPr lang="en-US" dirty="0" smtClean="0"/>
              <a:t>Parallelism refers to the use of similar constructions to express equal or closely related ideas.</a:t>
            </a:r>
          </a:p>
          <a:p>
            <a:pPr>
              <a:buNone/>
            </a:pPr>
            <a:r>
              <a:rPr lang="en-US" b="1" dirty="0" smtClean="0"/>
              <a:t>Here are two examples:</a:t>
            </a:r>
          </a:p>
          <a:p>
            <a:pPr>
              <a:buNone/>
            </a:pPr>
            <a:r>
              <a:rPr lang="en-US" dirty="0" smtClean="0"/>
              <a:t>The author is clear, creative, and enthusiastic.</a:t>
            </a:r>
          </a:p>
          <a:p>
            <a:pPr>
              <a:buNone/>
            </a:pPr>
            <a:r>
              <a:rPr lang="en-US" dirty="0" smtClean="0"/>
              <a:t>Writing well involves understanding the audience, knowing the subject, and working</a:t>
            </a:r>
          </a:p>
          <a:p>
            <a:pPr>
              <a:buNone/>
            </a:pPr>
            <a:r>
              <a:rPr lang="en-US" dirty="0" smtClean="0"/>
              <a:t>hard to bring the two together.</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A Final Note: An essay should have a pleasing rhythm because readers are more likely to respond favorably to a clearly written, rhythmic essay than to one whose sentences are choppy and whose thoughts seem disconnected.</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Grammar and Sentence Clarity</a:t>
            </a:r>
            <a:endParaRPr lang="en-US" dirty="0"/>
          </a:p>
        </p:txBody>
      </p:sp>
      <p:sp>
        <p:nvSpPr>
          <p:cNvPr id="3" name="Content Placeholder 2"/>
          <p:cNvSpPr>
            <a:spLocks noGrp="1"/>
          </p:cNvSpPr>
          <p:nvPr>
            <p:ph idx="1"/>
          </p:nvPr>
        </p:nvSpPr>
        <p:spPr/>
        <p:txBody>
          <a:bodyPr>
            <a:normAutofit fontScale="47500" lnSpcReduction="20000"/>
          </a:bodyPr>
          <a:lstStyle/>
          <a:p>
            <a:pPr>
              <a:buNone/>
            </a:pPr>
            <a:r>
              <a:rPr lang="en-US" dirty="0" smtClean="0"/>
              <a:t>Grammatical errors, illogical constructions, and choppy sentences make writing difficult to read and, therefore, unconvincing. During the revision process, writers should attempt to make the intended meaning of each sentence clear by experimenting with a variety of sentence structures until the best structure by which to express each idea is found. During the proofreading process writers should look carefully for all of the errors listed below.</a:t>
            </a:r>
          </a:p>
          <a:p>
            <a:pPr>
              <a:buNone/>
            </a:pPr>
            <a:r>
              <a:rPr lang="en-US" dirty="0" smtClean="0"/>
              <a:t>Beginning writers should look for only one or two of these errors at a time, a task which unquestionably takes patience but which must be done if the writer is a serious student and wants his or her work to be effective.</a:t>
            </a:r>
          </a:p>
          <a:p>
            <a:pPr>
              <a:buNone/>
            </a:pPr>
            <a:r>
              <a:rPr lang="en-US" dirty="0" smtClean="0"/>
              <a:t>a. Sentence Fragments</a:t>
            </a:r>
          </a:p>
          <a:p>
            <a:pPr>
              <a:buNone/>
            </a:pPr>
            <a:r>
              <a:rPr lang="en-US" dirty="0" smtClean="0"/>
              <a:t>b. Run-Together Sentences (Comma Splices and Fused Sentences)</a:t>
            </a:r>
          </a:p>
          <a:p>
            <a:pPr>
              <a:buNone/>
            </a:pPr>
            <a:r>
              <a:rPr lang="en-US" dirty="0" smtClean="0"/>
              <a:t>c. Subject-Verb/Pronoun-Antecedent Agreement Errors</a:t>
            </a:r>
          </a:p>
          <a:p>
            <a:pPr>
              <a:buNone/>
            </a:pPr>
            <a:r>
              <a:rPr lang="en-US" dirty="0" smtClean="0"/>
              <a:t>d. Incorrect Verb Forms</a:t>
            </a:r>
          </a:p>
          <a:p>
            <a:pPr>
              <a:buNone/>
            </a:pPr>
            <a:r>
              <a:rPr lang="en-US" dirty="0" smtClean="0"/>
              <a:t>e. Pronoun Usage Errors</a:t>
            </a:r>
          </a:p>
          <a:p>
            <a:pPr>
              <a:buNone/>
            </a:pPr>
            <a:r>
              <a:rPr lang="en-US" dirty="0" smtClean="0"/>
              <a:t>f. Adjective and Adverb Errors</a:t>
            </a:r>
          </a:p>
          <a:p>
            <a:pPr>
              <a:buNone/>
            </a:pPr>
            <a:r>
              <a:rPr lang="en-US" dirty="0" smtClean="0"/>
              <a:t>g. Lack of Sentence Variety</a:t>
            </a:r>
          </a:p>
          <a:p>
            <a:pPr>
              <a:buNone/>
            </a:pPr>
            <a:r>
              <a:rPr lang="en-US" dirty="0" smtClean="0"/>
              <a:t>h. Wordiness</a:t>
            </a:r>
          </a:p>
          <a:p>
            <a:pPr>
              <a:buNone/>
            </a:pPr>
            <a:r>
              <a:rPr lang="en-US" dirty="0" smtClean="0"/>
              <a:t>I. Awkward or Confusing Constructions</a:t>
            </a:r>
          </a:p>
          <a:p>
            <a:pPr>
              <a:buNone/>
            </a:pPr>
            <a:r>
              <a:rPr lang="en-US" dirty="0" smtClean="0"/>
              <a:t>j. Parallelism Errors</a:t>
            </a:r>
          </a:p>
          <a:p>
            <a:pPr>
              <a:buNone/>
            </a:pPr>
            <a:r>
              <a:rPr lang="en-US" dirty="0" smtClean="0"/>
              <a:t>k. Misplaced or D</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Punctuation and Mechanics</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The use of proper punctuation is important not because it reflects the writer’s sophistication, but because it serves as a guide to the reader by conveying intended meaning. A period, for example, tells a reader that a thought has been completed. Similarly, a semicolon (;) indicates that two thoughts are closely related, and a colon (:) tells the reader that an explanation of the previous thought is to follow. Commas are especially important in keeping thoughts from becoming confusing. Notice the difference between the two following statements:</a:t>
            </a:r>
          </a:p>
          <a:p>
            <a:pPr>
              <a:buNone/>
            </a:pPr>
            <a:r>
              <a:rPr lang="en-US" dirty="0" smtClean="0"/>
              <a:t>a. After everyone sang the song that won first place in the contest was announced.</a:t>
            </a:r>
          </a:p>
          <a:p>
            <a:pPr>
              <a:buNone/>
            </a:pPr>
            <a:r>
              <a:rPr lang="en-US" dirty="0" smtClean="0"/>
              <a:t>b. After everyone sang, the song that won first place in the contest was announced.</a:t>
            </a:r>
          </a:p>
          <a:p>
            <a:pPr>
              <a:buNone/>
            </a:pPr>
            <a:r>
              <a:rPr lang="en-US" dirty="0" smtClean="0"/>
              <a:t>Proofreading for correct punctuation and mechanics should include the items listed below.</a:t>
            </a:r>
          </a:p>
          <a:p>
            <a:pPr>
              <a:buNone/>
            </a:pPr>
            <a:endParaRPr lang="en-US" dirty="0" smtClean="0"/>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a:buNone/>
            </a:pPr>
            <a:r>
              <a:rPr lang="en-US" dirty="0" smtClean="0"/>
              <a:t>Punctuation Mechanics</a:t>
            </a:r>
          </a:p>
          <a:p>
            <a:pPr marL="514350" indent="-514350">
              <a:buAutoNum type="alphaLcPeriod"/>
            </a:pPr>
            <a:r>
              <a:rPr lang="en-US" dirty="0" smtClean="0"/>
              <a:t>The Comma </a:t>
            </a:r>
          </a:p>
          <a:p>
            <a:pPr marL="514350" indent="-514350">
              <a:buAutoNum type="alphaLcPeriod"/>
            </a:pPr>
            <a:r>
              <a:rPr lang="en-US" dirty="0" smtClean="0"/>
              <a:t>a. Capitalization</a:t>
            </a:r>
          </a:p>
          <a:p>
            <a:pPr>
              <a:buNone/>
            </a:pPr>
            <a:r>
              <a:rPr lang="en-US" dirty="0" smtClean="0"/>
              <a:t>b. The Semicolon </a:t>
            </a:r>
          </a:p>
          <a:p>
            <a:pPr>
              <a:buNone/>
            </a:pPr>
            <a:r>
              <a:rPr lang="en-US" dirty="0" smtClean="0"/>
              <a:t>b. Abbreviations</a:t>
            </a:r>
          </a:p>
          <a:p>
            <a:pPr>
              <a:buNone/>
            </a:pPr>
            <a:r>
              <a:rPr lang="en-US" dirty="0" smtClean="0"/>
              <a:t>c. The Colon </a:t>
            </a:r>
          </a:p>
          <a:p>
            <a:pPr>
              <a:buNone/>
            </a:pPr>
            <a:r>
              <a:rPr lang="en-US" dirty="0" smtClean="0"/>
              <a:t>c. Numbers</a:t>
            </a:r>
          </a:p>
          <a:p>
            <a:pPr>
              <a:buNone/>
            </a:pPr>
            <a:r>
              <a:rPr lang="en-US" dirty="0" smtClean="0"/>
              <a:t>d. The Apostrophe </a:t>
            </a:r>
          </a:p>
          <a:p>
            <a:pPr>
              <a:buNone/>
            </a:pPr>
            <a:r>
              <a:rPr lang="en-US" dirty="0" smtClean="0"/>
              <a:t>d. Italics (Underlining)</a:t>
            </a:r>
          </a:p>
          <a:p>
            <a:pPr>
              <a:buNone/>
            </a:pPr>
            <a:r>
              <a:rPr lang="en-US" dirty="0" smtClean="0"/>
              <a:t>e. Quotation Marks </a:t>
            </a:r>
          </a:p>
          <a:p>
            <a:pPr>
              <a:buNone/>
            </a:pPr>
            <a:r>
              <a:rPr lang="en-US" dirty="0" smtClean="0"/>
              <a:t>e. Spelling</a:t>
            </a:r>
          </a:p>
          <a:p>
            <a:pPr>
              <a:buNone/>
            </a:pPr>
            <a:r>
              <a:rPr lang="en-US" dirty="0" smtClean="0"/>
              <a:t>f. The Dash, Parentheses, </a:t>
            </a:r>
          </a:p>
          <a:p>
            <a:pPr>
              <a:buNone/>
            </a:pPr>
            <a:r>
              <a:rPr lang="en-US" dirty="0" smtClean="0"/>
              <a:t>f. The Hyphen</a:t>
            </a:r>
          </a:p>
          <a:p>
            <a:pPr>
              <a:buNone/>
            </a:pPr>
            <a:r>
              <a:rPr lang="en-US" dirty="0" smtClean="0"/>
              <a:t>Brackets, Ellipsis Marks </a:t>
            </a:r>
          </a:p>
          <a:p>
            <a:pPr>
              <a:buNone/>
            </a:pPr>
            <a:r>
              <a:rPr lang="en-US" dirty="0" smtClean="0"/>
              <a:t>g. Manuscript Form</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92500" lnSpcReduction="10000"/>
          </a:bodyPr>
          <a:lstStyle/>
          <a:p>
            <a:pPr>
              <a:buNone/>
            </a:pPr>
            <a:r>
              <a:rPr lang="en-US" dirty="0" smtClean="0"/>
              <a:t>1. Quality of Content</a:t>
            </a:r>
          </a:p>
          <a:p>
            <a:pPr>
              <a:buNone/>
            </a:pPr>
            <a:r>
              <a:rPr lang="en-US" dirty="0" smtClean="0"/>
              <a:t>2. Clarity of Thesis</a:t>
            </a:r>
          </a:p>
          <a:p>
            <a:pPr>
              <a:buNone/>
            </a:pPr>
            <a:r>
              <a:rPr lang="en-US" dirty="0" smtClean="0"/>
              <a:t>3. Organization</a:t>
            </a:r>
          </a:p>
          <a:p>
            <a:pPr>
              <a:buNone/>
            </a:pPr>
            <a:r>
              <a:rPr lang="en-US" dirty="0" smtClean="0"/>
              <a:t>4. Development</a:t>
            </a:r>
          </a:p>
          <a:p>
            <a:pPr>
              <a:buNone/>
            </a:pPr>
            <a:r>
              <a:rPr lang="en-US" dirty="0" smtClean="0"/>
              <a:t>5. Unity and Coherence</a:t>
            </a:r>
          </a:p>
          <a:p>
            <a:pPr>
              <a:buNone/>
            </a:pPr>
            <a:r>
              <a:rPr lang="en-US" dirty="0" smtClean="0"/>
              <a:t>6. Word Choice </a:t>
            </a:r>
          </a:p>
          <a:p>
            <a:pPr>
              <a:buNone/>
            </a:pPr>
            <a:r>
              <a:rPr lang="en-US" dirty="0" smtClean="0"/>
              <a:t>7. Sentence Variety</a:t>
            </a:r>
          </a:p>
          <a:p>
            <a:pPr>
              <a:buNone/>
            </a:pPr>
            <a:r>
              <a:rPr lang="en-US" dirty="0" smtClean="0"/>
              <a:t>8. Tone</a:t>
            </a:r>
          </a:p>
          <a:p>
            <a:pPr>
              <a:buNone/>
            </a:pPr>
            <a:r>
              <a:rPr lang="en-US" dirty="0" smtClean="0"/>
              <a:t>9. Emphasis and Rhythm</a:t>
            </a:r>
          </a:p>
          <a:p>
            <a:pPr>
              <a:buNone/>
            </a:pPr>
            <a:r>
              <a:rPr lang="en-US" dirty="0" smtClean="0"/>
              <a:t>10. Grammar and Sentence Clarity</a:t>
            </a:r>
          </a:p>
          <a:p>
            <a:pPr>
              <a:buNone/>
            </a:pPr>
            <a:r>
              <a:rPr lang="en-US" dirty="0" smtClean="0"/>
              <a:t>11. Punctuation and Mechanics</a:t>
            </a:r>
            <a:endParaRPr lang="en-US" dirty="0" smtClean="0"/>
          </a:p>
          <a:p>
            <a:pPr>
              <a:buNone/>
            </a:pPr>
            <a:r>
              <a:rPr lang="en-US" dirty="0" smtClean="0"/>
              <a:t>12. Reader Adaptation</a:t>
            </a:r>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Reader Adaptation</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If a paper is well adapted to the reader, it provides all needed information and states that information in a clear, convincing manner that is appropriate for the intended audience.</a:t>
            </a:r>
          </a:p>
          <a:p>
            <a:pPr>
              <a:buNone/>
            </a:pPr>
            <a:r>
              <a:rPr lang="en-US" dirty="0" smtClean="0"/>
              <a:t>All too often beginning writers insist that what they have written is perfectly clear, not realizing that they possess much more knowledge about what they intended to say than their readers do. Remember this rule:</a:t>
            </a:r>
          </a:p>
          <a:p>
            <a:pPr>
              <a:buNone/>
            </a:pPr>
            <a:r>
              <a:rPr lang="en-US" b="1" u="sng" dirty="0" smtClean="0"/>
              <a:t>All good writers learn to look at their work from the reader’s point of view.</a:t>
            </a:r>
          </a:p>
          <a:p>
            <a:pPr>
              <a:buNone/>
            </a:pP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Quality of Content</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The purpose of expository writing is to explain something, that is, to provide readers with information worth knowing and thinking about. Thus, the phrase "quality of content" refers to the significance of the writer's topic, the depth of the writer’s knowledge and analysis of the topic,* and the appropriateness of the writer’s discussion and treatment of the topic.</a:t>
            </a:r>
          </a:p>
          <a:p>
            <a:pPr>
              <a:buNone/>
            </a:pPr>
            <a:r>
              <a:rPr lang="en-US" dirty="0" smtClean="0"/>
              <a:t>*Depth of analysis is also the main feature of strong development.</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Clarity of Thesis</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A thesis concisely states the central point of the essay. It is often called the controlling idea or main idea because every subsequent part of the essay should support it. The thesis usually appears in an essay's opening paragraphs so that the reader will know exactly what point the essay will discuss. Often, professional writers state their topic and direction in the introduction but reveal the full thesis as the essay progresses.</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Organization</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Introductory Paragraph with Thesis Statement</a:t>
            </a:r>
          </a:p>
          <a:p>
            <a:pPr>
              <a:buNone/>
            </a:pPr>
            <a:r>
              <a:rPr lang="en-US" dirty="0" smtClean="0"/>
              <a:t>Introductory paragraphs attempt to arouse reader interest by providing background information on the topic, stressing the significance of the topic, or presenting one or more startling facts. Introductory paragraphs should lead logically to the thesis, which usually appears at the end of the introductory paragraph or paragraphs, though not always.</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Organization cont.</a:t>
            </a:r>
            <a:endParaRPr lang="en-US" dirty="0"/>
          </a:p>
        </p:txBody>
      </p:sp>
      <p:sp>
        <p:nvSpPr>
          <p:cNvPr id="3" name="Content Placeholder 2"/>
          <p:cNvSpPr>
            <a:spLocks noGrp="1"/>
          </p:cNvSpPr>
          <p:nvPr>
            <p:ph idx="1"/>
          </p:nvPr>
        </p:nvSpPr>
        <p:spPr/>
        <p:txBody>
          <a:bodyPr/>
          <a:lstStyle/>
          <a:p>
            <a:pPr>
              <a:buNone/>
            </a:pPr>
            <a:r>
              <a:rPr lang="en-US" b="1" dirty="0" smtClean="0"/>
              <a:t>Middle (Supporting) Paragraphs</a:t>
            </a:r>
          </a:p>
          <a:p>
            <a:pPr>
              <a:buNone/>
            </a:pPr>
            <a:r>
              <a:rPr lang="en-US" dirty="0" smtClean="0"/>
              <a:t>Each middle paragraph has its own main point and supporting sentences that support that point. Often the main point can be found in a topic sentence, which may appear anywhere in the paragraph or be implied. Of course, all middle paragraphs must ultimately support the essay’s thesis.</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 cont.</a:t>
            </a:r>
            <a:endParaRPr lang="en-US" dirty="0"/>
          </a:p>
        </p:txBody>
      </p:sp>
      <p:sp>
        <p:nvSpPr>
          <p:cNvPr id="3" name="Content Placeholder 2"/>
          <p:cNvSpPr>
            <a:spLocks noGrp="1"/>
          </p:cNvSpPr>
          <p:nvPr>
            <p:ph idx="1"/>
          </p:nvPr>
        </p:nvSpPr>
        <p:spPr/>
        <p:txBody>
          <a:bodyPr/>
          <a:lstStyle/>
          <a:p>
            <a:pPr>
              <a:buNone/>
            </a:pPr>
            <a:r>
              <a:rPr lang="en-US" b="1" dirty="0" smtClean="0"/>
              <a:t>Concluding Paragraph</a:t>
            </a:r>
          </a:p>
          <a:p>
            <a:pPr>
              <a:buNone/>
            </a:pPr>
            <a:r>
              <a:rPr lang="en-US" dirty="0" smtClean="0"/>
              <a:t>The concluding paragraph of an essay may draw a conclusion, make a prediction, provide a summary, or use a combination of these strategies.</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Development</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A well-developed essay demonstrates depth of analysis and discussion. It includes a sufficient number of representative and accurate facts, examples, details, and explanations to convince readers that the thesis is significant and worth their consideration. The reasoning must be clear, logical, and free of error (no important information or assumptions are left out; compared things are comparable; generalizations are qualified and based on sufficient evidence).</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Unity and Coherence</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Unity</a:t>
            </a:r>
            <a:r>
              <a:rPr lang="en-US" dirty="0" smtClean="0"/>
              <a:t>: All sentences in a paragraph must relate to and support the point of the paragraph; all paragraphs in an essay must relate to and support the thesis of the essay. Irrelevant material disrupts the reader’s attention.</a:t>
            </a:r>
          </a:p>
          <a:p>
            <a:pPr>
              <a:buNone/>
            </a:pPr>
            <a:r>
              <a:rPr lang="en-US" b="1" dirty="0" smtClean="0"/>
              <a:t>Coherence</a:t>
            </a:r>
            <a:r>
              <a:rPr lang="en-US" dirty="0" smtClean="0"/>
              <a:t>:</a:t>
            </a:r>
          </a:p>
          <a:p>
            <a:pPr>
              <a:buNone/>
            </a:pPr>
            <a:r>
              <a:rPr lang="en-US" dirty="0" smtClean="0"/>
              <a:t>When paragraphs and essays have coherence, readers can easily understand the relationship between the ideas in one sentence and those in the next and between the ideas in one paragraph and those in the next. In order to achieve coherence, writers should always place their sentences and paragraphs in a logical order. In addition, writers should provide smooth transitions between two sentences or paragraphs in one or both of the following ways: (1) by using connective words and expressions, such as in addition to or in contrast and (2) by repeating or referring to key words, phrases, events, or ideas that have already been introduced.</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1785</Words>
  <Application>Microsoft Office PowerPoint</Application>
  <PresentationFormat>On-screen Show (4:3)</PresentationFormat>
  <Paragraphs>98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THE ELEMENTS OF EFFECTIVE EXPOSITORY WRITING </vt:lpstr>
      <vt:lpstr>Slide 2</vt:lpstr>
      <vt:lpstr>Quality of Content</vt:lpstr>
      <vt:lpstr>Clarity of Thesis</vt:lpstr>
      <vt:lpstr>Organization</vt:lpstr>
      <vt:lpstr>Organization cont.</vt:lpstr>
      <vt:lpstr>Organization cont.</vt:lpstr>
      <vt:lpstr>Development</vt:lpstr>
      <vt:lpstr>Unity and Coherence</vt:lpstr>
      <vt:lpstr>Word Choice</vt:lpstr>
      <vt:lpstr>Sentence Variety</vt:lpstr>
      <vt:lpstr>Example:</vt:lpstr>
      <vt:lpstr>Tone</vt:lpstr>
      <vt:lpstr>Emphasis and Rhythm</vt:lpstr>
      <vt:lpstr>Slide 15</vt:lpstr>
      <vt:lpstr>Slide 16</vt:lpstr>
      <vt:lpstr>Grammar and Sentence Clarity</vt:lpstr>
      <vt:lpstr>Punctuation and Mechanics</vt:lpstr>
      <vt:lpstr>Slide 19</vt:lpstr>
      <vt:lpstr>Reader Adaptation</vt:lpstr>
    </vt:vector>
  </TitlesOfParts>
  <Company>Washington Unified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ELEMENTS OF EFFECTIVE EXPOSITORY WRITING </dc:title>
  <dc:creator>Administrator</dc:creator>
  <cp:lastModifiedBy>Administrator</cp:lastModifiedBy>
  <cp:revision>5</cp:revision>
  <dcterms:created xsi:type="dcterms:W3CDTF">2010-01-28T17:22:00Z</dcterms:created>
  <dcterms:modified xsi:type="dcterms:W3CDTF">2010-01-28T18:26:02Z</dcterms:modified>
</cp:coreProperties>
</file>