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8"/>
  </p:notesMasterIdLst>
  <p:sldIdLst>
    <p:sldId id="256" r:id="rId2"/>
    <p:sldId id="260" r:id="rId3"/>
    <p:sldId id="299" r:id="rId4"/>
    <p:sldId id="261" r:id="rId5"/>
    <p:sldId id="360" r:id="rId6"/>
    <p:sldId id="361" r:id="rId7"/>
    <p:sldId id="300" r:id="rId8"/>
    <p:sldId id="362" r:id="rId9"/>
    <p:sldId id="363" r:id="rId10"/>
    <p:sldId id="364" r:id="rId11"/>
    <p:sldId id="372" r:id="rId12"/>
    <p:sldId id="304" r:id="rId13"/>
    <p:sldId id="373" r:id="rId14"/>
    <p:sldId id="374" r:id="rId15"/>
    <p:sldId id="305" r:id="rId16"/>
    <p:sldId id="375" r:id="rId17"/>
    <p:sldId id="376" r:id="rId18"/>
    <p:sldId id="306" r:id="rId19"/>
    <p:sldId id="377" r:id="rId20"/>
    <p:sldId id="262" r:id="rId21"/>
    <p:sldId id="310" r:id="rId22"/>
    <p:sldId id="317" r:id="rId23"/>
    <p:sldId id="307" r:id="rId24"/>
    <p:sldId id="263" r:id="rId25"/>
    <p:sldId id="366" r:id="rId26"/>
    <p:sldId id="367" r:id="rId27"/>
    <p:sldId id="368" r:id="rId28"/>
    <p:sldId id="369" r:id="rId29"/>
    <p:sldId id="316" r:id="rId30"/>
    <p:sldId id="264" r:id="rId31"/>
    <p:sldId id="265" r:id="rId32"/>
    <p:sldId id="315" r:id="rId33"/>
    <p:sldId id="266" r:id="rId34"/>
    <p:sldId id="267" r:id="rId35"/>
    <p:sldId id="268" r:id="rId36"/>
    <p:sldId id="269" r:id="rId37"/>
    <p:sldId id="270" r:id="rId38"/>
    <p:sldId id="318" r:id="rId39"/>
    <p:sldId id="320" r:id="rId40"/>
    <p:sldId id="321" r:id="rId41"/>
    <p:sldId id="271" r:id="rId42"/>
    <p:sldId id="343" r:id="rId43"/>
    <p:sldId id="322" r:id="rId44"/>
    <p:sldId id="272" r:id="rId45"/>
    <p:sldId id="370" r:id="rId46"/>
    <p:sldId id="273" r:id="rId47"/>
    <p:sldId id="342" r:id="rId48"/>
    <p:sldId id="275" r:id="rId49"/>
    <p:sldId id="284" r:id="rId50"/>
    <p:sldId id="285" r:id="rId51"/>
    <p:sldId id="332" r:id="rId52"/>
    <p:sldId id="286" r:id="rId53"/>
    <p:sldId id="287" r:id="rId54"/>
    <p:sldId id="333" r:id="rId55"/>
    <p:sldId id="297" r:id="rId56"/>
    <p:sldId id="336" r:id="rId5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Narrow" pitchFamily="34" charset="0"/>
        <a:ea typeface="+mn-ea"/>
        <a:cs typeface="+mn-cs"/>
      </a:defRPr>
    </a:lvl1pPr>
    <a:lvl2pPr marL="457200" algn="l" rtl="0" eaLnBrk="0" fontAlgn="base" hangingPunct="0">
      <a:spcBef>
        <a:spcPct val="0"/>
      </a:spcBef>
      <a:spcAft>
        <a:spcPct val="0"/>
      </a:spcAft>
      <a:defRPr kern="1200">
        <a:solidFill>
          <a:schemeClr val="tx1"/>
        </a:solidFill>
        <a:latin typeface="Arial Narrow" pitchFamily="34" charset="0"/>
        <a:ea typeface="+mn-ea"/>
        <a:cs typeface="+mn-cs"/>
      </a:defRPr>
    </a:lvl2pPr>
    <a:lvl3pPr marL="914400" algn="l" rtl="0" eaLnBrk="0" fontAlgn="base" hangingPunct="0">
      <a:spcBef>
        <a:spcPct val="0"/>
      </a:spcBef>
      <a:spcAft>
        <a:spcPct val="0"/>
      </a:spcAft>
      <a:defRPr kern="1200">
        <a:solidFill>
          <a:schemeClr val="tx1"/>
        </a:solidFill>
        <a:latin typeface="Arial Narrow" pitchFamily="34" charset="0"/>
        <a:ea typeface="+mn-ea"/>
        <a:cs typeface="+mn-cs"/>
      </a:defRPr>
    </a:lvl3pPr>
    <a:lvl4pPr marL="1371600" algn="l" rtl="0" eaLnBrk="0" fontAlgn="base" hangingPunct="0">
      <a:spcBef>
        <a:spcPct val="0"/>
      </a:spcBef>
      <a:spcAft>
        <a:spcPct val="0"/>
      </a:spcAft>
      <a:defRPr kern="1200">
        <a:solidFill>
          <a:schemeClr val="tx1"/>
        </a:solidFill>
        <a:latin typeface="Arial Narrow" pitchFamily="34" charset="0"/>
        <a:ea typeface="+mn-ea"/>
        <a:cs typeface="+mn-cs"/>
      </a:defRPr>
    </a:lvl4pPr>
    <a:lvl5pPr marL="1828800" algn="l" rtl="0" eaLnBrk="0" fontAlgn="base" hangingPunct="0">
      <a:spcBef>
        <a:spcPct val="0"/>
      </a:spcBef>
      <a:spcAft>
        <a:spcPct val="0"/>
      </a:spcAft>
      <a:defRPr kern="1200">
        <a:solidFill>
          <a:schemeClr val="tx1"/>
        </a:solidFill>
        <a:latin typeface="Arial Narrow" pitchFamily="34" charset="0"/>
        <a:ea typeface="+mn-ea"/>
        <a:cs typeface="+mn-cs"/>
      </a:defRPr>
    </a:lvl5pPr>
    <a:lvl6pPr marL="2286000" algn="l" defTabSz="914400" rtl="0" eaLnBrk="1" latinLnBrk="0" hangingPunct="1">
      <a:defRPr kern="1200">
        <a:solidFill>
          <a:schemeClr val="tx1"/>
        </a:solidFill>
        <a:latin typeface="Arial Narrow" pitchFamily="34" charset="0"/>
        <a:ea typeface="+mn-ea"/>
        <a:cs typeface="+mn-cs"/>
      </a:defRPr>
    </a:lvl6pPr>
    <a:lvl7pPr marL="2743200" algn="l" defTabSz="914400" rtl="0" eaLnBrk="1" latinLnBrk="0" hangingPunct="1">
      <a:defRPr kern="1200">
        <a:solidFill>
          <a:schemeClr val="tx1"/>
        </a:solidFill>
        <a:latin typeface="Arial Narrow" pitchFamily="34" charset="0"/>
        <a:ea typeface="+mn-ea"/>
        <a:cs typeface="+mn-cs"/>
      </a:defRPr>
    </a:lvl7pPr>
    <a:lvl8pPr marL="3200400" algn="l" defTabSz="914400" rtl="0" eaLnBrk="1" latinLnBrk="0" hangingPunct="1">
      <a:defRPr kern="1200">
        <a:solidFill>
          <a:schemeClr val="tx1"/>
        </a:solidFill>
        <a:latin typeface="Arial Narrow" pitchFamily="34" charset="0"/>
        <a:ea typeface="+mn-ea"/>
        <a:cs typeface="+mn-cs"/>
      </a:defRPr>
    </a:lvl8pPr>
    <a:lvl9pPr marL="3657600" algn="l" defTabSz="914400" rtl="0" eaLnBrk="1" latinLnBrk="0" hangingPunct="1">
      <a:defRPr kern="1200">
        <a:solidFill>
          <a:schemeClr val="tx1"/>
        </a:solidFill>
        <a:latin typeface="Arial Narrow"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655" autoAdjust="0"/>
  </p:normalViewPr>
  <p:slideViewPr>
    <p:cSldViewPr>
      <p:cViewPr>
        <p:scale>
          <a:sx n="66" d="100"/>
          <a:sy n="66" d="100"/>
        </p:scale>
        <p:origin x="-1284" y="-318"/>
      </p:cViewPr>
      <p:guideLst>
        <p:guide orient="horz" pos="2112"/>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Lst>
  </p:outlineViewPr>
  <p:notesTextViewPr>
    <p:cViewPr>
      <p:scale>
        <a:sx n="100" d="100"/>
        <a:sy n="100" d="100"/>
      </p:scale>
      <p:origin x="0" y="0"/>
    </p:cViewPr>
  </p:notesTextViewPr>
  <p:sorterViewPr>
    <p:cViewPr>
      <p:scale>
        <a:sx n="100" d="100"/>
        <a:sy n="100" d="100"/>
      </p:scale>
      <p:origin x="0" y="1845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5.xml"/><Relationship Id="rId13" Type="http://schemas.openxmlformats.org/officeDocument/2006/relationships/slide" Target="slides/slide22.xml"/><Relationship Id="rId18" Type="http://schemas.openxmlformats.org/officeDocument/2006/relationships/slide" Target="slides/slide32.xml"/><Relationship Id="rId3" Type="http://schemas.openxmlformats.org/officeDocument/2006/relationships/slide" Target="slides/slide7.xml"/><Relationship Id="rId21" Type="http://schemas.openxmlformats.org/officeDocument/2006/relationships/slide" Target="slides/slide46.xml"/><Relationship Id="rId7" Type="http://schemas.openxmlformats.org/officeDocument/2006/relationships/slide" Target="slides/slide14.xml"/><Relationship Id="rId12" Type="http://schemas.openxmlformats.org/officeDocument/2006/relationships/slide" Target="slides/slide19.xml"/><Relationship Id="rId17" Type="http://schemas.openxmlformats.org/officeDocument/2006/relationships/slide" Target="slides/slide28.xml"/><Relationship Id="rId25" Type="http://schemas.openxmlformats.org/officeDocument/2006/relationships/slide" Target="slides/slide52.xml"/><Relationship Id="rId2" Type="http://schemas.openxmlformats.org/officeDocument/2006/relationships/slide" Target="slides/slide6.xml"/><Relationship Id="rId16" Type="http://schemas.openxmlformats.org/officeDocument/2006/relationships/slide" Target="slides/slide27.xml"/><Relationship Id="rId20" Type="http://schemas.openxmlformats.org/officeDocument/2006/relationships/slide" Target="slides/slide45.xml"/><Relationship Id="rId1" Type="http://schemas.openxmlformats.org/officeDocument/2006/relationships/slide" Target="slides/slide5.xml"/><Relationship Id="rId6" Type="http://schemas.openxmlformats.org/officeDocument/2006/relationships/slide" Target="slides/slide13.xml"/><Relationship Id="rId11" Type="http://schemas.openxmlformats.org/officeDocument/2006/relationships/slide" Target="slides/slide18.xml"/><Relationship Id="rId24" Type="http://schemas.openxmlformats.org/officeDocument/2006/relationships/slide" Target="slides/slide51.xml"/><Relationship Id="rId5" Type="http://schemas.openxmlformats.org/officeDocument/2006/relationships/slide" Target="slides/slide12.xml"/><Relationship Id="rId15" Type="http://schemas.openxmlformats.org/officeDocument/2006/relationships/slide" Target="slides/slide26.xml"/><Relationship Id="rId23" Type="http://schemas.openxmlformats.org/officeDocument/2006/relationships/slide" Target="slides/slide50.xml"/><Relationship Id="rId10" Type="http://schemas.openxmlformats.org/officeDocument/2006/relationships/slide" Target="slides/slide17.xml"/><Relationship Id="rId19" Type="http://schemas.openxmlformats.org/officeDocument/2006/relationships/slide" Target="slides/slide42.xml"/><Relationship Id="rId4" Type="http://schemas.openxmlformats.org/officeDocument/2006/relationships/slide" Target="slides/slide8.xml"/><Relationship Id="rId9" Type="http://schemas.openxmlformats.org/officeDocument/2006/relationships/slide" Target="slides/slide16.xml"/><Relationship Id="rId14" Type="http://schemas.openxmlformats.org/officeDocument/2006/relationships/slide" Target="slides/slide25.xml"/><Relationship Id="rId22" Type="http://schemas.openxmlformats.org/officeDocument/2006/relationships/slide" Target="slides/slide4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endParaRPr lang="en-US"/>
          </a:p>
        </p:txBody>
      </p:sp>
      <p:sp>
        <p:nvSpPr>
          <p:cNvPr id="4100"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fld id="{F58BEAA5-4E9E-4724-AF38-0D819FB3595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E190AE-FADB-4EA5-9B0C-BEF71D6BBE5B}" type="slidenum">
              <a:rPr lang="en-US"/>
              <a:pPr/>
              <a:t>2</a:t>
            </a:fld>
            <a:endParaRPr lang="en-US"/>
          </a:p>
        </p:txBody>
      </p:sp>
      <p:sp>
        <p:nvSpPr>
          <p:cNvPr id="10242" name="Rectangle 2"/>
          <p:cNvSpPr>
            <a:spLocks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DE8409-836F-4434-9D44-19AA02CDA87C}" type="slidenum">
              <a:rPr lang="en-US"/>
              <a:pPr/>
              <a:t>13</a:t>
            </a:fld>
            <a:endParaRPr lang="en-US"/>
          </a:p>
        </p:txBody>
      </p:sp>
      <p:sp>
        <p:nvSpPr>
          <p:cNvPr id="233474" name="Rectangle 2"/>
          <p:cNvSpPr>
            <a:spLocks noChangeArrowheads="1" noTextEdit="1"/>
          </p:cNvSpPr>
          <p:nvPr>
            <p:ph type="sldImg"/>
          </p:nvPr>
        </p:nvSpPr>
        <p:spPr>
          <a:ln/>
        </p:spPr>
      </p:sp>
      <p:sp>
        <p:nvSpPr>
          <p:cNvPr id="233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59CF00-E961-454E-813B-0CF73806E8CA}" type="slidenum">
              <a:rPr lang="en-US"/>
              <a:pPr/>
              <a:t>14</a:t>
            </a:fld>
            <a:endParaRPr lang="en-US"/>
          </a:p>
        </p:txBody>
      </p:sp>
      <p:sp>
        <p:nvSpPr>
          <p:cNvPr id="235522" name="Rectangle 2"/>
          <p:cNvSpPr>
            <a:spLocks noChangeArrowheads="1" noTextEdit="1"/>
          </p:cNvSpPr>
          <p:nvPr>
            <p:ph type="sldImg"/>
          </p:nvPr>
        </p:nvSpPr>
        <p:spPr>
          <a:ln/>
        </p:spPr>
      </p:sp>
      <p:sp>
        <p:nvSpPr>
          <p:cNvPr id="235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C8C82-E20B-45C6-B4E1-D2591A4AFE24}" type="slidenum">
              <a:rPr lang="en-US"/>
              <a:pPr/>
              <a:t>15</a:t>
            </a:fld>
            <a:endParaRPr lang="en-US"/>
          </a:p>
        </p:txBody>
      </p:sp>
      <p:sp>
        <p:nvSpPr>
          <p:cNvPr id="103426" name="Rectangle 2"/>
          <p:cNvSpPr>
            <a:spLocks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B2B1C2-FC86-4301-95CB-C87CEE8B163A}" type="slidenum">
              <a:rPr lang="en-US"/>
              <a:pPr/>
              <a:t>16</a:t>
            </a:fld>
            <a:endParaRPr lang="en-US"/>
          </a:p>
        </p:txBody>
      </p:sp>
      <p:sp>
        <p:nvSpPr>
          <p:cNvPr id="237570" name="Rectangle 2"/>
          <p:cNvSpPr>
            <a:spLocks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B433DC-56CD-4F26-AF38-33A40248DC28}" type="slidenum">
              <a:rPr lang="en-US"/>
              <a:pPr/>
              <a:t>17</a:t>
            </a:fld>
            <a:endParaRPr lang="en-US"/>
          </a:p>
        </p:txBody>
      </p:sp>
      <p:sp>
        <p:nvSpPr>
          <p:cNvPr id="239618" name="Rectangle 2"/>
          <p:cNvSpPr>
            <a:spLocks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670C48-E1A0-4D81-B7B1-09B972AD9D9B}" type="slidenum">
              <a:rPr lang="en-US"/>
              <a:pPr/>
              <a:t>18</a:t>
            </a:fld>
            <a:endParaRPr lang="en-US"/>
          </a:p>
        </p:txBody>
      </p:sp>
      <p:sp>
        <p:nvSpPr>
          <p:cNvPr id="105474" name="Rectangle 2"/>
          <p:cNvSpPr>
            <a:spLocks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002D59-D6C2-4430-A3D1-3862003F1C98}" type="slidenum">
              <a:rPr lang="en-US"/>
              <a:pPr/>
              <a:t>19</a:t>
            </a:fld>
            <a:endParaRPr lang="en-US"/>
          </a:p>
        </p:txBody>
      </p:sp>
      <p:sp>
        <p:nvSpPr>
          <p:cNvPr id="241666" name="Rectangle 2"/>
          <p:cNvSpPr>
            <a:spLocks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DC1144-15C8-453D-A5FB-573DA76ACF22}" type="slidenum">
              <a:rPr lang="en-US"/>
              <a:pPr/>
              <a:t>20</a:t>
            </a:fld>
            <a:endParaRPr lang="en-US"/>
          </a:p>
        </p:txBody>
      </p:sp>
      <p:sp>
        <p:nvSpPr>
          <p:cNvPr id="14338" name="Rectangle 2"/>
          <p:cNvSpPr>
            <a:spLocks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45BA7E-EDA3-46F3-96F0-B05061F7B810}" type="slidenum">
              <a:rPr lang="en-US"/>
              <a:pPr/>
              <a:t>21</a:t>
            </a:fld>
            <a:endParaRPr lang="en-US"/>
          </a:p>
        </p:txBody>
      </p:sp>
      <p:sp>
        <p:nvSpPr>
          <p:cNvPr id="110594" name="Rectangle 2"/>
          <p:cNvSpPr>
            <a:spLocks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F8278B-C622-41CD-8F12-F15554E3696B}" type="slidenum">
              <a:rPr lang="en-US"/>
              <a:pPr/>
              <a:t>22</a:t>
            </a:fld>
            <a:endParaRPr lang="en-US"/>
          </a:p>
        </p:txBody>
      </p:sp>
      <p:sp>
        <p:nvSpPr>
          <p:cNvPr id="124930" name="Rectangle 2"/>
          <p:cNvSpPr>
            <a:spLocks noChangeArrowheads="1" noTextEdit="1"/>
          </p:cNvSpPr>
          <p:nvPr>
            <p:ph type="sldImg"/>
          </p:nvPr>
        </p:nvSpPr>
        <p:spPr>
          <a:ln/>
        </p:spPr>
      </p:sp>
      <p:sp>
        <p:nvSpPr>
          <p:cNvPr id="124931" name="Rectangle 3"/>
          <p:cNvSpPr>
            <a:spLocks noGrp="1" noChangeArrowheads="1"/>
          </p:cNvSpPr>
          <p:nvPr>
            <p:ph type="body" idx="1"/>
          </p:nvPr>
        </p:nvSpPr>
        <p:spPr/>
        <p:txBody>
          <a:bodyPr/>
          <a:lstStyle/>
          <a:p>
            <a:pPr>
              <a:lnSpc>
                <a:spcPct val="90000"/>
              </a:lnSpc>
            </a:pPr>
            <a:endParaRPr lang="en-US"/>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B2DB08-F6C4-4884-B908-696F2BE53B1E}" type="slidenum">
              <a:rPr lang="en-US"/>
              <a:pPr/>
              <a:t>4</a:t>
            </a:fld>
            <a:endParaRPr lang="en-US"/>
          </a:p>
        </p:txBody>
      </p:sp>
      <p:sp>
        <p:nvSpPr>
          <p:cNvPr id="12290" name="Rectangle 2"/>
          <p:cNvSpPr>
            <a:spLocks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0C364B-E105-4F6C-A291-58C62B7544B8}" type="slidenum">
              <a:rPr lang="en-US"/>
              <a:pPr/>
              <a:t>24</a:t>
            </a:fld>
            <a:endParaRPr lang="en-US"/>
          </a:p>
        </p:txBody>
      </p:sp>
      <p:sp>
        <p:nvSpPr>
          <p:cNvPr id="16386" name="Rectangle 2"/>
          <p:cNvSpPr>
            <a:spLocks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latin typeface="Times" charset="0"/>
              <a:cs typeface="Times New Roman" pitchFamily="18" charset="0"/>
            </a:endParaRPr>
          </a:p>
          <a:p>
            <a:r>
              <a:rPr lang="en-US">
                <a:latin typeface="Times" charset="0"/>
                <a:cs typeface="Times New Roman" pitchFamily="18" charset="0"/>
              </a:rPr>
              <a:t> </a:t>
            </a:r>
          </a:p>
          <a:p>
            <a:r>
              <a:rPr lang="en-US">
                <a:latin typeface="Times" charset="0"/>
                <a:cs typeface="Times New Roman" pitchFamily="18" charset="0"/>
              </a:rPr>
              <a:t> </a:t>
            </a:r>
          </a:p>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384CB7-E202-4B91-A8C1-6E7CC7CECC33}" type="slidenum">
              <a:rPr lang="en-US"/>
              <a:pPr/>
              <a:t>25</a:t>
            </a:fld>
            <a:endParaRPr lang="en-US"/>
          </a:p>
        </p:txBody>
      </p:sp>
      <p:sp>
        <p:nvSpPr>
          <p:cNvPr id="216066" name="Rectangle 2"/>
          <p:cNvSpPr>
            <a:spLocks noChangeArrowheads="1" noTextEdit="1"/>
          </p:cNvSpPr>
          <p:nvPr>
            <p:ph type="sldImg"/>
          </p:nvPr>
        </p:nvSpPr>
        <p:spPr>
          <a:ln/>
        </p:spPr>
      </p:sp>
      <p:sp>
        <p:nvSpPr>
          <p:cNvPr id="216067"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6A1A77-8D74-4285-97AD-CB15B6E2A353}" type="slidenum">
              <a:rPr lang="en-US"/>
              <a:pPr/>
              <a:t>26</a:t>
            </a:fld>
            <a:endParaRPr lang="en-US"/>
          </a:p>
        </p:txBody>
      </p:sp>
      <p:sp>
        <p:nvSpPr>
          <p:cNvPr id="218114" name="Rectangle 2"/>
          <p:cNvSpPr>
            <a:spLocks noChangeArrowheads="1" noTextEdit="1"/>
          </p:cNvSpPr>
          <p:nvPr>
            <p:ph type="sldImg"/>
          </p:nvPr>
        </p:nvSpPr>
        <p:spPr>
          <a:ln/>
        </p:spPr>
      </p:sp>
      <p:sp>
        <p:nvSpPr>
          <p:cNvPr id="218115"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D4DD3C-F581-4021-AADC-4A1FCA8D3D5B}" type="slidenum">
              <a:rPr lang="en-US"/>
              <a:pPr/>
              <a:t>27</a:t>
            </a:fld>
            <a:endParaRPr lang="en-US"/>
          </a:p>
        </p:txBody>
      </p:sp>
      <p:sp>
        <p:nvSpPr>
          <p:cNvPr id="220162" name="Rectangle 2"/>
          <p:cNvSpPr>
            <a:spLocks noChangeArrowheads="1" noTextEdit="1"/>
          </p:cNvSpPr>
          <p:nvPr>
            <p:ph type="sldImg"/>
          </p:nvPr>
        </p:nvSpPr>
        <p:spPr>
          <a:ln/>
        </p:spPr>
      </p:sp>
      <p:sp>
        <p:nvSpPr>
          <p:cNvPr id="220163"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27704E-1D31-4A38-A047-89EA552AC896}" type="slidenum">
              <a:rPr lang="en-US"/>
              <a:pPr/>
              <a:t>28</a:t>
            </a:fld>
            <a:endParaRPr lang="en-US"/>
          </a:p>
        </p:txBody>
      </p:sp>
      <p:sp>
        <p:nvSpPr>
          <p:cNvPr id="222210" name="Rectangle 2"/>
          <p:cNvSpPr>
            <a:spLocks noChangeArrowheads="1" noTextEdit="1"/>
          </p:cNvSpPr>
          <p:nvPr>
            <p:ph type="sldImg"/>
          </p:nvPr>
        </p:nvSpPr>
        <p:spPr>
          <a:ln/>
        </p:spPr>
      </p:sp>
      <p:sp>
        <p:nvSpPr>
          <p:cNvPr id="222211"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49CD67-5EBD-4143-8A4D-A45959593722}" type="slidenum">
              <a:rPr lang="en-US"/>
              <a:pPr/>
              <a:t>29</a:t>
            </a:fld>
            <a:endParaRPr lang="en-US"/>
          </a:p>
        </p:txBody>
      </p:sp>
      <p:sp>
        <p:nvSpPr>
          <p:cNvPr id="122882" name="Rectangle 2"/>
          <p:cNvSpPr>
            <a:spLocks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7A3DE2-612D-462F-AD1B-2562E45A4404}" type="slidenum">
              <a:rPr lang="en-US"/>
              <a:pPr/>
              <a:t>30</a:t>
            </a:fld>
            <a:endParaRPr lang="en-US"/>
          </a:p>
        </p:txBody>
      </p:sp>
      <p:sp>
        <p:nvSpPr>
          <p:cNvPr id="18434" name="Rectangle 2"/>
          <p:cNvSpPr>
            <a:spLocks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a:latin typeface="Times" charset="0"/>
                <a:cs typeface="Times New Roman" pitchFamily="18" charset="0"/>
              </a:rPr>
              <a:t> </a:t>
            </a:r>
          </a:p>
          <a:p>
            <a:r>
              <a:rPr lang="en-US">
                <a:latin typeface="Times" charset="0"/>
                <a:cs typeface="Times New Roman" pitchFamily="18" charset="0"/>
              </a:rPr>
              <a:t> </a:t>
            </a:r>
          </a:p>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DF52DB-0AC7-49F5-ACA8-47A515270550}" type="slidenum">
              <a:rPr lang="en-US"/>
              <a:pPr/>
              <a:t>31</a:t>
            </a:fld>
            <a:endParaRPr lang="en-US"/>
          </a:p>
        </p:txBody>
      </p:sp>
      <p:sp>
        <p:nvSpPr>
          <p:cNvPr id="20482" name="Rectangle 2"/>
          <p:cNvSpPr>
            <a:spLocks noChangeArrowheads="1" noTextEdit="1"/>
          </p:cNvSpPr>
          <p:nvPr>
            <p:ph type="sldImg"/>
          </p:nvPr>
        </p:nvSpPr>
        <p:spPr>
          <a:ln/>
        </p:spPr>
      </p:sp>
      <p:sp>
        <p:nvSpPr>
          <p:cNvPr id="20483" name="Rectangle 3"/>
          <p:cNvSpPr>
            <a:spLocks noGrp="1" noChangeArrowheads="1"/>
          </p:cNvSpPr>
          <p:nvPr>
            <p:ph type="body" idx="1"/>
          </p:nvPr>
        </p:nvSpPr>
        <p:spPr/>
        <p:txBody>
          <a:bodyPr/>
          <a:lstStyle/>
          <a:p>
            <a:r>
              <a:rPr lang="en-US">
                <a:latin typeface="Times" charset="0"/>
                <a:cs typeface="Times New Roman" pitchFamily="18" charset="0"/>
              </a:rPr>
              <a:t> </a:t>
            </a:r>
          </a:p>
          <a:p>
            <a:r>
              <a:rPr lang="en-US">
                <a:latin typeface="Times" charset="0"/>
                <a:cs typeface="Times New Roman" pitchFamily="18" charset="0"/>
              </a:rPr>
              <a:t> </a:t>
            </a:r>
          </a:p>
          <a:p>
            <a:r>
              <a:rPr lang="en-US">
                <a:latin typeface="Times" charset="0"/>
                <a:cs typeface="Times New Roman" pitchFamily="18" charset="0"/>
              </a:rPr>
              <a:t> </a:t>
            </a:r>
          </a:p>
          <a:p>
            <a:r>
              <a:rPr lang="en-US">
                <a:latin typeface="Times" charset="0"/>
                <a:cs typeface="Times New Roman" pitchFamily="18" charset="0"/>
              </a:rPr>
              <a:t> </a:t>
            </a:r>
          </a:p>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5D8BD0-A53E-4942-B8BF-CC49282CE4E6}" type="slidenum">
              <a:rPr lang="en-US"/>
              <a:pPr/>
              <a:t>32</a:t>
            </a:fld>
            <a:endParaRPr lang="en-US"/>
          </a:p>
        </p:txBody>
      </p:sp>
      <p:sp>
        <p:nvSpPr>
          <p:cNvPr id="120834" name="Rectangle 2"/>
          <p:cNvSpPr>
            <a:spLocks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083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atin typeface="Times" charset="0"/>
                <a:cs typeface="Times New Roman" pitchFamily="18" charset="0"/>
              </a:rPr>
              <a:t> </a:t>
            </a:r>
          </a:p>
          <a:p>
            <a:r>
              <a:rPr lang="en-US">
                <a:latin typeface="Times" charset="0"/>
                <a:cs typeface="Times New Roman" pitchFamily="18" charset="0"/>
              </a:rPr>
              <a:t> </a:t>
            </a:r>
          </a:p>
          <a:p>
            <a:r>
              <a:rPr lang="en-US">
                <a:latin typeface="Times" charset="0"/>
                <a:cs typeface="Times New Roman" pitchFamily="18" charset="0"/>
              </a:rPr>
              <a:t> </a:t>
            </a:r>
          </a:p>
          <a:p>
            <a:r>
              <a:rPr lang="en-US">
                <a:latin typeface="Times" charset="0"/>
                <a:cs typeface="Times New Roman" pitchFamily="18" charset="0"/>
              </a:rPr>
              <a:t> </a:t>
            </a:r>
          </a:p>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6203B1-3540-49B8-BBE0-6D260CCA1691}" type="slidenum">
              <a:rPr lang="en-US"/>
              <a:pPr/>
              <a:t>33</a:t>
            </a:fld>
            <a:endParaRPr lang="en-US"/>
          </a:p>
        </p:txBody>
      </p:sp>
      <p:sp>
        <p:nvSpPr>
          <p:cNvPr id="22530" name="Rectangle 2"/>
          <p:cNvSpPr>
            <a:spLocks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0E20B3-6230-4842-AF66-DEF045CB306C}" type="slidenum">
              <a:rPr lang="en-US"/>
              <a:pPr/>
              <a:t>5</a:t>
            </a:fld>
            <a:endParaRPr lang="en-US"/>
          </a:p>
        </p:txBody>
      </p:sp>
      <p:sp>
        <p:nvSpPr>
          <p:cNvPr id="201730" name="Rectangle 2"/>
          <p:cNvSpPr>
            <a:spLocks noChangeArrowheads="1" noTextEdit="1"/>
          </p:cNvSpPr>
          <p:nvPr>
            <p:ph type="sldImg"/>
          </p:nvPr>
        </p:nvSpPr>
        <p:spPr>
          <a:ln/>
        </p:spPr>
      </p:sp>
      <p:sp>
        <p:nvSpPr>
          <p:cNvPr id="201731" name="Rectangle 3"/>
          <p:cNvSpPr>
            <a:spLocks noGrp="1" noChangeArrowheads="1"/>
          </p:cNvSpPr>
          <p:nvPr>
            <p:ph type="body" idx="1"/>
          </p:nvPr>
        </p:nvSpPr>
        <p:spPr>
          <a:xfrm>
            <a:off x="685800" y="4343400"/>
            <a:ext cx="5486400" cy="4114800"/>
          </a:xfrm>
        </p:spPr>
        <p:txBody>
          <a:bodyPr/>
          <a:lstStyle/>
          <a:p>
            <a:pPr>
              <a:lnSpc>
                <a:spcPct val="90000"/>
              </a:lnSpc>
            </a:pPr>
            <a:endParaRPr lang="en-US" sz="9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86F892-4455-4733-9B68-36D3152C56B3}" type="slidenum">
              <a:rPr lang="en-US"/>
              <a:pPr/>
              <a:t>34</a:t>
            </a:fld>
            <a:endParaRPr lang="en-US"/>
          </a:p>
        </p:txBody>
      </p:sp>
      <p:sp>
        <p:nvSpPr>
          <p:cNvPr id="24578" name="Rectangle 2"/>
          <p:cNvSpPr>
            <a:spLocks noChangeArrowheads="1" noTextEdit="1"/>
          </p:cNvSpPr>
          <p:nvPr>
            <p:ph type="sldImg"/>
          </p:nvPr>
        </p:nvSpPr>
        <p:spPr>
          <a:ln/>
        </p:spPr>
      </p:sp>
      <p:sp>
        <p:nvSpPr>
          <p:cNvPr id="24579" name="Rectangle 3"/>
          <p:cNvSpPr>
            <a:spLocks noGrp="1" noChangeArrowheads="1"/>
          </p:cNvSpPr>
          <p:nvPr>
            <p:ph type="body" idx="1"/>
          </p:nvPr>
        </p:nvSpPr>
        <p:spPr/>
        <p:txBody>
          <a:bodyPr/>
          <a:lstStyle/>
          <a:p>
            <a:r>
              <a:rPr lang="en-US" i="1">
                <a:latin typeface="Times" charset="0"/>
                <a:cs typeface="Times New Roman" pitchFamily="18" charset="0"/>
              </a:rPr>
              <a:t>	</a:t>
            </a: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0E5A7B-0D3F-4069-A0B6-89D2C95B2C90}" type="slidenum">
              <a:rPr lang="en-US"/>
              <a:pPr/>
              <a:t>35</a:t>
            </a:fld>
            <a:endParaRPr lang="en-US"/>
          </a:p>
        </p:txBody>
      </p:sp>
      <p:sp>
        <p:nvSpPr>
          <p:cNvPr id="26626" name="Rectangle 2"/>
          <p:cNvSpPr>
            <a:spLocks noChangeArrowheads="1" noTextEdit="1"/>
          </p:cNvSpPr>
          <p:nvPr>
            <p:ph type="sldImg"/>
          </p:nvPr>
        </p:nvSpPr>
        <p:spPr>
          <a:ln/>
        </p:spPr>
      </p:sp>
      <p:sp>
        <p:nvSpPr>
          <p:cNvPr id="26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7D5468-0C62-4E87-A644-888B7430293B}" type="slidenum">
              <a:rPr lang="en-US"/>
              <a:pPr/>
              <a:t>36</a:t>
            </a:fld>
            <a:endParaRPr lang="en-US"/>
          </a:p>
        </p:txBody>
      </p:sp>
      <p:sp>
        <p:nvSpPr>
          <p:cNvPr id="28674" name="Rectangle 2"/>
          <p:cNvSpPr>
            <a:spLocks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8F52B6-2223-4F27-922A-5F90CE361A45}" type="slidenum">
              <a:rPr lang="en-US"/>
              <a:pPr/>
              <a:t>37</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EDFE8F-1194-463C-8EB2-4BB80E5CE421}" type="slidenum">
              <a:rPr lang="en-US"/>
              <a:pPr/>
              <a:t>38</a:t>
            </a:fld>
            <a:endParaRPr lang="en-US"/>
          </a:p>
        </p:txBody>
      </p:sp>
      <p:sp>
        <p:nvSpPr>
          <p:cNvPr id="129026" name="Rectangle 2"/>
          <p:cNvSpPr>
            <a:spLocks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F278F3-A10B-468E-808A-9E2D4BE382B3}" type="slidenum">
              <a:rPr lang="en-US"/>
              <a:pPr/>
              <a:t>39</a:t>
            </a:fld>
            <a:endParaRPr lang="en-US"/>
          </a:p>
        </p:txBody>
      </p:sp>
      <p:sp>
        <p:nvSpPr>
          <p:cNvPr id="131074" name="Rectangle 2"/>
          <p:cNvSpPr>
            <a:spLocks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4A82CC-8F70-4111-B00F-EAF5042021D3}" type="slidenum">
              <a:rPr lang="en-US"/>
              <a:pPr/>
              <a:t>40</a:t>
            </a:fld>
            <a:endParaRPr lang="en-US"/>
          </a:p>
        </p:txBody>
      </p:sp>
      <p:sp>
        <p:nvSpPr>
          <p:cNvPr id="133122" name="Rectangle 2"/>
          <p:cNvSpPr>
            <a:spLocks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47ED48-C1D5-4D33-B83F-B60BBAE2EC4C}" type="slidenum">
              <a:rPr lang="en-US"/>
              <a:pPr/>
              <a:t>41</a:t>
            </a:fld>
            <a:endParaRPr lang="en-US"/>
          </a:p>
        </p:txBody>
      </p:sp>
      <p:sp>
        <p:nvSpPr>
          <p:cNvPr id="32770" name="Rectangle 2"/>
          <p:cNvSpPr>
            <a:spLocks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E0986F-5891-4D6B-9D4F-1D29DAF3A85D}" type="slidenum">
              <a:rPr lang="en-US"/>
              <a:pPr/>
              <a:t>44</a:t>
            </a:fld>
            <a:endParaRPr lang="en-US"/>
          </a:p>
        </p:txBody>
      </p:sp>
      <p:sp>
        <p:nvSpPr>
          <p:cNvPr id="34818" name="Rectangle 2"/>
          <p:cNvSpPr>
            <a:spLocks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0D15C2-B9F0-4180-A54B-E711F190EE6E}" type="slidenum">
              <a:rPr lang="en-US"/>
              <a:pPr/>
              <a:t>45</a:t>
            </a:fld>
            <a:endParaRPr lang="en-US"/>
          </a:p>
        </p:txBody>
      </p:sp>
      <p:sp>
        <p:nvSpPr>
          <p:cNvPr id="224258" name="Rectangle 2"/>
          <p:cNvSpPr>
            <a:spLocks noChangeArrowheads="1" noTextEdit="1"/>
          </p:cNvSpPr>
          <p:nvPr>
            <p:ph type="sldImg"/>
          </p:nvPr>
        </p:nvSpPr>
        <p:spPr>
          <a:ln/>
        </p:spPr>
      </p:sp>
      <p:sp>
        <p:nvSpPr>
          <p:cNvPr id="224259"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0DAC14-ECC1-4535-B480-21F3B428CC8D}" type="slidenum">
              <a:rPr lang="en-US"/>
              <a:pPr/>
              <a:t>6</a:t>
            </a:fld>
            <a:endParaRPr lang="en-US"/>
          </a:p>
        </p:txBody>
      </p:sp>
      <p:sp>
        <p:nvSpPr>
          <p:cNvPr id="203778" name="Rectangle 2"/>
          <p:cNvSpPr>
            <a:spLocks noChangeArrowheads="1" noTextEdit="1"/>
          </p:cNvSpPr>
          <p:nvPr>
            <p:ph type="sldImg"/>
          </p:nvPr>
        </p:nvSpPr>
        <p:spPr>
          <a:ln/>
        </p:spPr>
      </p:sp>
      <p:sp>
        <p:nvSpPr>
          <p:cNvPr id="203779"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FD43B0-D920-475B-983B-EE4978AD5675}" type="slidenum">
              <a:rPr lang="en-US"/>
              <a:pPr/>
              <a:t>46</a:t>
            </a:fld>
            <a:endParaRPr lang="en-US"/>
          </a:p>
        </p:txBody>
      </p:sp>
      <p:sp>
        <p:nvSpPr>
          <p:cNvPr id="36866" name="Rectangle 2"/>
          <p:cNvSpPr>
            <a:spLocks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B74A45-3FD4-4F95-AF2B-8F177C1D8643}" type="slidenum">
              <a:rPr lang="en-US"/>
              <a:pPr/>
              <a:t>47</a:t>
            </a:fld>
            <a:endParaRPr lang="en-US"/>
          </a:p>
        </p:txBody>
      </p:sp>
      <p:sp>
        <p:nvSpPr>
          <p:cNvPr id="166914" name="Rectangle 2"/>
          <p:cNvSpPr>
            <a:spLocks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2AF231-25F1-44A9-8489-7D18DF862E78}" type="slidenum">
              <a:rPr lang="en-US"/>
              <a:pPr/>
              <a:t>48</a:t>
            </a:fld>
            <a:endParaRPr lang="en-US"/>
          </a:p>
        </p:txBody>
      </p:sp>
      <p:sp>
        <p:nvSpPr>
          <p:cNvPr id="40962" name="Rectangle 2"/>
          <p:cNvSpPr>
            <a:spLocks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2096D1-12E8-4E90-B496-FA67DB919CC1}" type="slidenum">
              <a:rPr lang="en-US"/>
              <a:pPr/>
              <a:t>49</a:t>
            </a:fld>
            <a:endParaRPr lang="en-US"/>
          </a:p>
        </p:txBody>
      </p:sp>
      <p:sp>
        <p:nvSpPr>
          <p:cNvPr id="59394" name="Rectangle 2"/>
          <p:cNvSpPr>
            <a:spLocks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9F7C1C-3204-4240-AB8D-E1BBEE39BBDA}" type="slidenum">
              <a:rPr lang="en-US"/>
              <a:pPr/>
              <a:t>50</a:t>
            </a:fld>
            <a:endParaRPr lang="en-US"/>
          </a:p>
        </p:txBody>
      </p:sp>
      <p:sp>
        <p:nvSpPr>
          <p:cNvPr id="61442" name="Rectangle 2"/>
          <p:cNvSpPr>
            <a:spLocks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F53503-09D5-4AA9-B763-9864C4942B50}" type="slidenum">
              <a:rPr lang="en-US"/>
              <a:pPr/>
              <a:t>52</a:t>
            </a:fld>
            <a:endParaRPr lang="en-US"/>
          </a:p>
        </p:txBody>
      </p:sp>
      <p:sp>
        <p:nvSpPr>
          <p:cNvPr id="63490" name="Rectangle 2"/>
          <p:cNvSpPr>
            <a:spLocks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F3FCDA-0A38-42B1-93F0-3A5830D9B1B2}" type="slidenum">
              <a:rPr lang="en-US"/>
              <a:pPr/>
              <a:t>53</a:t>
            </a:fld>
            <a:endParaRPr lang="en-US"/>
          </a:p>
        </p:txBody>
      </p:sp>
      <p:sp>
        <p:nvSpPr>
          <p:cNvPr id="65538" name="Rectangle 2"/>
          <p:cNvSpPr>
            <a:spLocks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a:latin typeface="Times" charset="0"/>
              <a:cs typeface="Times New Roman"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A31CE1-7B01-4012-A8FA-F624922CC67B}" type="slidenum">
              <a:rPr lang="en-US"/>
              <a:pPr/>
              <a:t>55</a:t>
            </a:fld>
            <a:endParaRPr lang="en-US"/>
          </a:p>
        </p:txBody>
      </p:sp>
      <p:sp>
        <p:nvSpPr>
          <p:cNvPr id="86018" name="Rectangle 2"/>
          <p:cNvSpPr>
            <a:spLocks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297886-7841-45B6-9A15-B08BC827661A}" type="slidenum">
              <a:rPr lang="en-US"/>
              <a:pPr/>
              <a:t>7</a:t>
            </a:fld>
            <a:endParaRPr lang="en-US"/>
          </a:p>
        </p:txBody>
      </p:sp>
      <p:sp>
        <p:nvSpPr>
          <p:cNvPr id="93186" name="Rectangle 2"/>
          <p:cNvSpPr>
            <a:spLocks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C1BC1E-9085-4698-8E3F-2B144866EB43}" type="slidenum">
              <a:rPr lang="en-US"/>
              <a:pPr/>
              <a:t>8</a:t>
            </a:fld>
            <a:endParaRPr lang="en-US"/>
          </a:p>
        </p:txBody>
      </p:sp>
      <p:sp>
        <p:nvSpPr>
          <p:cNvPr id="205826" name="Rectangle 2"/>
          <p:cNvSpPr>
            <a:spLocks noChangeArrowheads="1" noTextEdit="1"/>
          </p:cNvSpPr>
          <p:nvPr>
            <p:ph type="sldImg"/>
          </p:nvPr>
        </p:nvSpPr>
        <p:spPr>
          <a:ln/>
        </p:spPr>
      </p:sp>
      <p:sp>
        <p:nvSpPr>
          <p:cNvPr id="205827"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F33B87-70C3-46E9-AB8A-4F0F605D77E2}" type="slidenum">
              <a:rPr lang="en-US"/>
              <a:pPr/>
              <a:t>9</a:t>
            </a:fld>
            <a:endParaRPr lang="en-US"/>
          </a:p>
        </p:txBody>
      </p:sp>
      <p:sp>
        <p:nvSpPr>
          <p:cNvPr id="207874" name="Rectangle 2"/>
          <p:cNvSpPr>
            <a:spLocks noChangeArrowheads="1" noTextEdit="1"/>
          </p:cNvSpPr>
          <p:nvPr>
            <p:ph type="sldImg"/>
          </p:nvPr>
        </p:nvSpPr>
        <p:spPr>
          <a:ln/>
        </p:spPr>
      </p:sp>
      <p:sp>
        <p:nvSpPr>
          <p:cNvPr id="207875" name="Rectangle 3"/>
          <p:cNvSpPr>
            <a:spLocks noGrp="1" noChangeArrowheads="1"/>
          </p:cNvSpPr>
          <p:nvPr>
            <p:ph type="body" idx="1"/>
          </p:nvPr>
        </p:nvSpPr>
        <p:spPr>
          <a:xfrm>
            <a:off x="685800" y="4343400"/>
            <a:ext cx="5486400" cy="4114800"/>
          </a:xfrm>
        </p:spPr>
        <p:txBody>
          <a:bodyPr/>
          <a:lstStyle/>
          <a:p>
            <a:pPr marL="228600" indent="-228600"/>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591358-0C64-48CB-8E36-91EEECD5DBFC}" type="slidenum">
              <a:rPr lang="en-US"/>
              <a:pPr/>
              <a:t>10</a:t>
            </a:fld>
            <a:endParaRPr lang="en-US"/>
          </a:p>
        </p:txBody>
      </p:sp>
      <p:sp>
        <p:nvSpPr>
          <p:cNvPr id="209922" name="Rectangle 2"/>
          <p:cNvSpPr>
            <a:spLocks noChangeArrowheads="1" noTextEdit="1"/>
          </p:cNvSpPr>
          <p:nvPr>
            <p:ph type="sldImg"/>
          </p:nvPr>
        </p:nvSpPr>
        <p:spPr>
          <a:ln/>
        </p:spPr>
      </p:sp>
      <p:sp>
        <p:nvSpPr>
          <p:cNvPr id="209923" name="Rectangle 3"/>
          <p:cNvSpPr>
            <a:spLocks noGrp="1" noChangeArrowheads="1"/>
          </p:cNvSpPr>
          <p:nvPr>
            <p:ph type="body" idx="1"/>
          </p:nvPr>
        </p:nvSpPr>
        <p:spPr>
          <a:xfrm>
            <a:off x="685800" y="4343400"/>
            <a:ext cx="5486400" cy="4114800"/>
          </a:xfrm>
        </p:spPr>
        <p:txBody>
          <a:bodyPr/>
          <a:lstStyle/>
          <a:p>
            <a:pPr marL="228600" indent="-228600"/>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069DA3-7FAD-42DF-9D57-695F227035CF}" type="slidenum">
              <a:rPr lang="en-US"/>
              <a:pPr/>
              <a:t>12</a:t>
            </a:fld>
            <a:endParaRPr lang="en-US"/>
          </a:p>
        </p:txBody>
      </p:sp>
      <p:sp>
        <p:nvSpPr>
          <p:cNvPr id="101378" name="Rectangle 2"/>
          <p:cNvSpPr>
            <a:spLocks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27330" name="Group 2"/>
          <p:cNvGrpSpPr>
            <a:grpSpLocks/>
          </p:cNvGrpSpPr>
          <p:nvPr/>
        </p:nvGrpSpPr>
        <p:grpSpPr bwMode="auto">
          <a:xfrm>
            <a:off x="-11113" y="-3175"/>
            <a:ext cx="9166226" cy="6897688"/>
            <a:chOff x="-7" y="-2"/>
            <a:chExt cx="5774" cy="4345"/>
          </a:xfrm>
        </p:grpSpPr>
        <p:grpSp>
          <p:nvGrpSpPr>
            <p:cNvPr id="227331" name="Group 3"/>
            <p:cNvGrpSpPr>
              <a:grpSpLocks/>
            </p:cNvGrpSpPr>
            <p:nvPr userDrawn="1"/>
          </p:nvGrpSpPr>
          <p:grpSpPr bwMode="auto">
            <a:xfrm>
              <a:off x="-7" y="0"/>
              <a:ext cx="5774" cy="4343"/>
              <a:chOff x="-7" y="0"/>
              <a:chExt cx="5774" cy="4343"/>
            </a:xfrm>
          </p:grpSpPr>
          <p:sp>
            <p:nvSpPr>
              <p:cNvPr id="227332" name="Freeform 4"/>
              <p:cNvSpPr>
                <a:spLocks/>
              </p:cNvSpPr>
              <p:nvPr/>
            </p:nvSpPr>
            <p:spPr bwMode="hidden">
              <a:xfrm>
                <a:off x="-7" y="1157"/>
                <a:ext cx="1429" cy="1707"/>
              </a:xfrm>
              <a:custGeom>
                <a:avLst/>
                <a:gdLst/>
                <a:ahLst/>
                <a:cxnLst>
                  <a:cxn ang="0">
                    <a:pos x="808" y="283"/>
                  </a:cxn>
                  <a:cxn ang="0">
                    <a:pos x="673" y="252"/>
                  </a:cxn>
                  <a:cxn ang="0">
                    <a:pos x="654" y="0"/>
                  </a:cxn>
                  <a:cxn ang="0">
                    <a:pos x="488" y="13"/>
                  </a:cxn>
                  <a:cxn ang="0">
                    <a:pos x="476" y="252"/>
                  </a:cxn>
                  <a:cxn ang="0">
                    <a:pos x="365" y="290"/>
                  </a:cxn>
                  <a:cxn ang="0">
                    <a:pos x="206" y="86"/>
                  </a:cxn>
                  <a:cxn ang="0">
                    <a:pos x="95" y="148"/>
                  </a:cxn>
                  <a:cxn ang="0">
                    <a:pos x="200" y="376"/>
                  </a:cxn>
                  <a:cxn ang="0">
                    <a:pos x="126" y="450"/>
                  </a:cxn>
                  <a:cxn ang="0">
                    <a:pos x="0" y="423"/>
                  </a:cxn>
                  <a:cxn ang="0">
                    <a:pos x="0" y="1273"/>
                  </a:cxn>
                  <a:cxn ang="0">
                    <a:pos x="101" y="1226"/>
                  </a:cxn>
                  <a:cxn ang="0">
                    <a:pos x="181" y="1306"/>
                  </a:cxn>
                  <a:cxn ang="0">
                    <a:pos x="70" y="1509"/>
                  </a:cxn>
                  <a:cxn ang="0">
                    <a:pos x="175" y="1596"/>
                  </a:cxn>
                  <a:cxn ang="0">
                    <a:pos x="365" y="1411"/>
                  </a:cxn>
                  <a:cxn ang="0">
                    <a:pos x="476" y="1448"/>
                  </a:cxn>
                  <a:cxn ang="0">
                    <a:pos x="501" y="1700"/>
                  </a:cxn>
                  <a:cxn ang="0">
                    <a:pos x="667" y="1707"/>
                  </a:cxn>
                  <a:cxn ang="0">
                    <a:pos x="685" y="1442"/>
                  </a:cxn>
                  <a:cxn ang="0">
                    <a:pos x="826" y="1405"/>
                  </a:cxn>
                  <a:cxn ang="0">
                    <a:pos x="993" y="1590"/>
                  </a:cxn>
                  <a:cxn ang="0">
                    <a:pos x="1103" y="1522"/>
                  </a:cxn>
                  <a:cxn ang="0">
                    <a:pos x="993" y="1300"/>
                  </a:cxn>
                  <a:cxn ang="0">
                    <a:pos x="1067" y="1207"/>
                  </a:cxn>
                  <a:cxn ang="0">
                    <a:pos x="1288" y="1312"/>
                  </a:cxn>
                  <a:cxn ang="0">
                    <a:pos x="1355" y="1196"/>
                  </a:cxn>
                  <a:cxn ang="0">
                    <a:pos x="1153" y="1047"/>
                  </a:cxn>
                  <a:cxn ang="0">
                    <a:pos x="1177" y="918"/>
                  </a:cxn>
                  <a:cxn ang="0">
                    <a:pos x="1429" y="894"/>
                  </a:cxn>
                  <a:cxn ang="0">
                    <a:pos x="1423" y="764"/>
                  </a:cxn>
                  <a:cxn ang="0">
                    <a:pos x="1171" y="727"/>
                  </a:cxn>
                  <a:cxn ang="0">
                    <a:pos x="1146" y="629"/>
                  </a:cxn>
                  <a:cxn ang="0">
                    <a:pos x="1349" y="487"/>
                  </a:cxn>
                  <a:cxn ang="0">
                    <a:pos x="1282" y="370"/>
                  </a:cxn>
                  <a:cxn ang="0">
                    <a:pos x="1054" y="462"/>
                  </a:cxn>
                  <a:cxn ang="0">
                    <a:pos x="980" y="388"/>
                  </a:cxn>
                  <a:cxn ang="0">
                    <a:pos x="1097" y="173"/>
                  </a:cxn>
                  <a:cxn ang="0">
                    <a:pos x="986" y="105"/>
                  </a:cxn>
                  <a:cxn ang="0">
                    <a:pos x="808" y="283"/>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endParaRPr lang="en-US"/>
              </a:p>
            </p:txBody>
          </p:sp>
          <p:sp>
            <p:nvSpPr>
              <p:cNvPr id="227333" name="Freeform 5"/>
              <p:cNvSpPr>
                <a:spLocks/>
              </p:cNvSpPr>
              <p:nvPr/>
            </p:nvSpPr>
            <p:spPr bwMode="hidden">
              <a:xfrm>
                <a:off x="68" y="10"/>
                <a:ext cx="528" cy="496"/>
              </a:xfrm>
              <a:custGeom>
                <a:avLst/>
                <a:gdLst/>
                <a:ahLst/>
                <a:cxnLst>
                  <a:cxn ang="0">
                    <a:pos x="335" y="56"/>
                  </a:cxn>
                  <a:cxn ang="0">
                    <a:pos x="293" y="46"/>
                  </a:cxn>
                  <a:cxn ang="0">
                    <a:pos x="288" y="0"/>
                  </a:cxn>
                  <a:cxn ang="0">
                    <a:pos x="238" y="0"/>
                  </a:cxn>
                  <a:cxn ang="0">
                    <a:pos x="232" y="46"/>
                  </a:cxn>
                  <a:cxn ang="0">
                    <a:pos x="198" y="58"/>
                  </a:cxn>
                  <a:cxn ang="0">
                    <a:pos x="146" y="0"/>
                  </a:cxn>
                  <a:cxn ang="0">
                    <a:pos x="114" y="14"/>
                  </a:cxn>
                  <a:cxn ang="0">
                    <a:pos x="147" y="84"/>
                  </a:cxn>
                  <a:cxn ang="0">
                    <a:pos x="124" y="107"/>
                  </a:cxn>
                  <a:cxn ang="0">
                    <a:pos x="50" y="81"/>
                  </a:cxn>
                  <a:cxn ang="0">
                    <a:pos x="32" y="109"/>
                  </a:cxn>
                  <a:cxn ang="0">
                    <a:pos x="90" y="159"/>
                  </a:cxn>
                  <a:cxn ang="0">
                    <a:pos x="80" y="197"/>
                  </a:cxn>
                  <a:cxn ang="0">
                    <a:pos x="2" y="202"/>
                  </a:cxn>
                  <a:cxn ang="0">
                    <a:pos x="0" y="244"/>
                  </a:cxn>
                  <a:cxn ang="0">
                    <a:pos x="80" y="256"/>
                  </a:cxn>
                  <a:cxn ang="0">
                    <a:pos x="88" y="292"/>
                  </a:cxn>
                  <a:cxn ang="0">
                    <a:pos x="29" y="345"/>
                  </a:cxn>
                  <a:cxn ang="0">
                    <a:pos x="50" y="378"/>
                  </a:cxn>
                  <a:cxn ang="0">
                    <a:pos x="116" y="347"/>
                  </a:cxn>
                  <a:cxn ang="0">
                    <a:pos x="141" y="372"/>
                  </a:cxn>
                  <a:cxn ang="0">
                    <a:pos x="107" y="435"/>
                  </a:cxn>
                  <a:cxn ang="0">
                    <a:pos x="139" y="462"/>
                  </a:cxn>
                  <a:cxn ang="0">
                    <a:pos x="198" y="404"/>
                  </a:cxn>
                  <a:cxn ang="0">
                    <a:pos x="232" y="416"/>
                  </a:cxn>
                  <a:cxn ang="0">
                    <a:pos x="240" y="494"/>
                  </a:cxn>
                  <a:cxn ang="0">
                    <a:pos x="292" y="496"/>
                  </a:cxn>
                  <a:cxn ang="0">
                    <a:pos x="297" y="414"/>
                  </a:cxn>
                  <a:cxn ang="0">
                    <a:pos x="341" y="403"/>
                  </a:cxn>
                  <a:cxn ang="0">
                    <a:pos x="393" y="460"/>
                  </a:cxn>
                  <a:cxn ang="0">
                    <a:pos x="427" y="439"/>
                  </a:cxn>
                  <a:cxn ang="0">
                    <a:pos x="393" y="370"/>
                  </a:cxn>
                  <a:cxn ang="0">
                    <a:pos x="416" y="341"/>
                  </a:cxn>
                  <a:cxn ang="0">
                    <a:pos x="484" y="374"/>
                  </a:cxn>
                  <a:cxn ang="0">
                    <a:pos x="505" y="338"/>
                  </a:cxn>
                  <a:cxn ang="0">
                    <a:pos x="442" y="292"/>
                  </a:cxn>
                  <a:cxn ang="0">
                    <a:pos x="450" y="252"/>
                  </a:cxn>
                  <a:cxn ang="0">
                    <a:pos x="528" y="244"/>
                  </a:cxn>
                  <a:cxn ang="0">
                    <a:pos x="526" y="204"/>
                  </a:cxn>
                  <a:cxn ang="0">
                    <a:pos x="448" y="193"/>
                  </a:cxn>
                  <a:cxn ang="0">
                    <a:pos x="440" y="162"/>
                  </a:cxn>
                  <a:cxn ang="0">
                    <a:pos x="503" y="119"/>
                  </a:cxn>
                  <a:cxn ang="0">
                    <a:pos x="482" y="82"/>
                  </a:cxn>
                  <a:cxn ang="0">
                    <a:pos x="412" y="111"/>
                  </a:cxn>
                  <a:cxn ang="0">
                    <a:pos x="389" y="88"/>
                  </a:cxn>
                  <a:cxn ang="0">
                    <a:pos x="425" y="21"/>
                  </a:cxn>
                  <a:cxn ang="0">
                    <a:pos x="391" y="0"/>
                  </a:cxn>
                  <a:cxn ang="0">
                    <a:pos x="335" y="56"/>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w="9525">
                <a:noFill/>
                <a:round/>
                <a:headEnd/>
                <a:tailEnd/>
              </a:ln>
              <a:effectLst/>
            </p:spPr>
            <p:txBody>
              <a:bodyPr wrap="none" anchor="ctr"/>
              <a:lstStyle/>
              <a:p>
                <a:endParaRPr lang="en-US"/>
              </a:p>
            </p:txBody>
          </p:sp>
          <p:sp>
            <p:nvSpPr>
              <p:cNvPr id="227334" name="Freeform 6"/>
              <p:cNvSpPr>
                <a:spLocks/>
              </p:cNvSpPr>
              <p:nvPr/>
            </p:nvSpPr>
            <p:spPr bwMode="hidden">
              <a:xfrm>
                <a:off x="751" y="223"/>
                <a:ext cx="1428" cy="1430"/>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w="9525">
                <a:noFill/>
                <a:round/>
                <a:headEnd/>
                <a:tailEnd/>
              </a:ln>
              <a:effectLst/>
            </p:spPr>
            <p:txBody>
              <a:bodyPr wrap="none" anchor="ctr"/>
              <a:lstStyle/>
              <a:p>
                <a:endParaRPr lang="en-US"/>
              </a:p>
            </p:txBody>
          </p:sp>
          <p:sp>
            <p:nvSpPr>
              <p:cNvPr id="227335" name="Freeform 7"/>
              <p:cNvSpPr>
                <a:spLocks/>
              </p:cNvSpPr>
              <p:nvPr/>
            </p:nvSpPr>
            <p:spPr bwMode="hidden">
              <a:xfrm>
                <a:off x="1595" y="800"/>
                <a:ext cx="2312" cy="2313"/>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7336" name="Freeform 8"/>
              <p:cNvSpPr>
                <a:spLocks/>
              </p:cNvSpPr>
              <p:nvPr/>
            </p:nvSpPr>
            <p:spPr bwMode="hidden">
              <a:xfrm>
                <a:off x="2" y="3022"/>
                <a:ext cx="2153" cy="1321"/>
              </a:xfrm>
              <a:custGeom>
                <a:avLst/>
                <a:gdLst/>
                <a:ahLst/>
                <a:cxnLst>
                  <a:cxn ang="0">
                    <a:pos x="1368" y="358"/>
                  </a:cxn>
                  <a:cxn ang="0">
                    <a:pos x="1197" y="318"/>
                  </a:cxn>
                  <a:cxn ang="0">
                    <a:pos x="1173" y="0"/>
                  </a:cxn>
                  <a:cxn ang="0">
                    <a:pos x="964" y="16"/>
                  </a:cxn>
                  <a:cxn ang="0">
                    <a:pos x="948" y="318"/>
                  </a:cxn>
                  <a:cxn ang="0">
                    <a:pos x="808" y="366"/>
                  </a:cxn>
                  <a:cxn ang="0">
                    <a:pos x="606" y="109"/>
                  </a:cxn>
                  <a:cxn ang="0">
                    <a:pos x="467" y="187"/>
                  </a:cxn>
                  <a:cxn ang="0">
                    <a:pos x="599" y="474"/>
                  </a:cxn>
                  <a:cxn ang="0">
                    <a:pos x="506" y="568"/>
                  </a:cxn>
                  <a:cxn ang="0">
                    <a:pos x="202" y="459"/>
                  </a:cxn>
                  <a:cxn ang="0">
                    <a:pos x="132" y="576"/>
                  </a:cxn>
                  <a:cxn ang="0">
                    <a:pos x="365" y="778"/>
                  </a:cxn>
                  <a:cxn ang="0">
                    <a:pos x="327" y="933"/>
                  </a:cxn>
                  <a:cxn ang="0">
                    <a:pos x="7" y="956"/>
                  </a:cxn>
                  <a:cxn ang="0">
                    <a:pos x="0" y="1128"/>
                  </a:cxn>
                  <a:cxn ang="0">
                    <a:pos x="327" y="1174"/>
                  </a:cxn>
                  <a:cxn ang="0">
                    <a:pos x="358" y="1321"/>
                  </a:cxn>
                  <a:cxn ang="0">
                    <a:pos x="1804" y="1321"/>
                  </a:cxn>
                  <a:cxn ang="0">
                    <a:pos x="1835" y="1158"/>
                  </a:cxn>
                  <a:cxn ang="0">
                    <a:pos x="2153" y="1128"/>
                  </a:cxn>
                  <a:cxn ang="0">
                    <a:pos x="2146" y="964"/>
                  </a:cxn>
                  <a:cxn ang="0">
                    <a:pos x="1827" y="917"/>
                  </a:cxn>
                  <a:cxn ang="0">
                    <a:pos x="1795" y="793"/>
                  </a:cxn>
                  <a:cxn ang="0">
                    <a:pos x="2052" y="615"/>
                  </a:cxn>
                  <a:cxn ang="0">
                    <a:pos x="1967" y="467"/>
                  </a:cxn>
                  <a:cxn ang="0">
                    <a:pos x="1679" y="583"/>
                  </a:cxn>
                  <a:cxn ang="0">
                    <a:pos x="1586" y="490"/>
                  </a:cxn>
                  <a:cxn ang="0">
                    <a:pos x="1733" y="218"/>
                  </a:cxn>
                  <a:cxn ang="0">
                    <a:pos x="1593" y="132"/>
                  </a:cxn>
                  <a:cxn ang="0">
                    <a:pos x="1368" y="358"/>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w="9525">
                <a:noFill/>
                <a:round/>
                <a:headEnd/>
                <a:tailEnd/>
              </a:ln>
              <a:effectLst/>
            </p:spPr>
            <p:txBody>
              <a:bodyPr wrap="none" anchor="ctr"/>
              <a:lstStyle/>
              <a:p>
                <a:endParaRPr lang="en-US"/>
              </a:p>
            </p:txBody>
          </p:sp>
          <p:sp>
            <p:nvSpPr>
              <p:cNvPr id="227337" name="Freeform 9"/>
              <p:cNvSpPr>
                <a:spLocks/>
              </p:cNvSpPr>
              <p:nvPr/>
            </p:nvSpPr>
            <p:spPr bwMode="hidden">
              <a:xfrm>
                <a:off x="2831" y="2788"/>
                <a:ext cx="1426" cy="142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w="9525">
                <a:noFill/>
                <a:round/>
                <a:headEnd/>
                <a:tailEnd/>
              </a:ln>
              <a:effectLst/>
            </p:spPr>
            <p:txBody>
              <a:bodyPr wrap="none" anchor="ctr"/>
              <a:lstStyle/>
              <a:p>
                <a:endParaRPr lang="en-US"/>
              </a:p>
            </p:txBody>
          </p:sp>
          <p:sp>
            <p:nvSpPr>
              <p:cNvPr id="227338" name="Freeform 10"/>
              <p:cNvSpPr>
                <a:spLocks/>
              </p:cNvSpPr>
              <p:nvPr/>
            </p:nvSpPr>
            <p:spPr bwMode="hidden">
              <a:xfrm>
                <a:off x="3557" y="307"/>
                <a:ext cx="1845" cy="184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7339" name="Freeform 11"/>
              <p:cNvSpPr>
                <a:spLocks/>
              </p:cNvSpPr>
              <p:nvPr/>
            </p:nvSpPr>
            <p:spPr bwMode="hidden">
              <a:xfrm>
                <a:off x="4502" y="1610"/>
                <a:ext cx="1265" cy="2518"/>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sp>
            <p:nvSpPr>
              <p:cNvPr id="227340" name="Freeform 12"/>
              <p:cNvSpPr>
                <a:spLocks/>
              </p:cNvSpPr>
              <p:nvPr/>
            </p:nvSpPr>
            <p:spPr bwMode="hidden">
              <a:xfrm rot="-5400000">
                <a:off x="2505" y="-537"/>
                <a:ext cx="1085" cy="2160"/>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pic>
          <p:nvPicPr>
            <p:cNvPr id="227341" name="Picture 13" descr="Facbanna"/>
            <p:cNvPicPr>
              <a:picLocks noChangeAspect="1" noChangeArrowheads="1"/>
            </p:cNvPicPr>
            <p:nvPr/>
          </p:nvPicPr>
          <p:blipFill>
            <a:blip r:embed="rId2" cstate="print"/>
            <a:srcRect/>
            <a:stretch>
              <a:fillRect/>
            </a:stretch>
          </p:blipFill>
          <p:spPr bwMode="invGray">
            <a:xfrm>
              <a:off x="2" y="-2"/>
              <a:ext cx="506" cy="4320"/>
            </a:xfrm>
            <a:prstGeom prst="rect">
              <a:avLst/>
            </a:prstGeom>
            <a:noFill/>
          </p:spPr>
        </p:pic>
      </p:grpSp>
      <p:sp>
        <p:nvSpPr>
          <p:cNvPr id="227342" name="Rectangle 14"/>
          <p:cNvSpPr>
            <a:spLocks noGrp="1" noChangeArrowheads="1"/>
          </p:cNvSpPr>
          <p:nvPr>
            <p:ph type="ctrTitle"/>
          </p:nvPr>
        </p:nvSpPr>
        <p:spPr>
          <a:xfrm>
            <a:off x="1143000" y="2286000"/>
            <a:ext cx="7772400" cy="1143000"/>
          </a:xfrm>
        </p:spPr>
        <p:txBody>
          <a:bodyPr anchor="b"/>
          <a:lstStyle>
            <a:lvl1pPr>
              <a:defRPr/>
            </a:lvl1pPr>
          </a:lstStyle>
          <a:p>
            <a:r>
              <a:rPr lang="en-US"/>
              <a:t>Click to edit Master title style</a:t>
            </a:r>
          </a:p>
        </p:txBody>
      </p:sp>
      <p:sp>
        <p:nvSpPr>
          <p:cNvPr id="227343" name="Rectangle 15"/>
          <p:cNvSpPr>
            <a:spLocks noGrp="1" noChangeArrowheads="1"/>
          </p:cNvSpPr>
          <p:nvPr>
            <p:ph type="subTitle" idx="1"/>
          </p:nvPr>
        </p:nvSpPr>
        <p:spPr>
          <a:xfrm>
            <a:off x="2133600" y="4114800"/>
            <a:ext cx="6400800" cy="1752600"/>
          </a:xfrm>
        </p:spPr>
        <p:txBody>
          <a:bodyPr/>
          <a:lstStyle>
            <a:lvl1pPr marL="0" indent="0">
              <a:buFontTx/>
              <a:buNone/>
              <a:defRPr/>
            </a:lvl1pPr>
          </a:lstStyle>
          <a:p>
            <a:r>
              <a:rPr lang="en-US"/>
              <a:t>Click to edit Master subtitle style</a:t>
            </a:r>
          </a:p>
        </p:txBody>
      </p:sp>
      <p:sp>
        <p:nvSpPr>
          <p:cNvPr id="227344" name="Rectangle 16"/>
          <p:cNvSpPr>
            <a:spLocks noGrp="1" noChangeArrowheads="1"/>
          </p:cNvSpPr>
          <p:nvPr>
            <p:ph type="dt" sz="half" idx="2"/>
          </p:nvPr>
        </p:nvSpPr>
        <p:spPr>
          <a:xfrm>
            <a:off x="1143000" y="6248400"/>
            <a:ext cx="1905000" cy="457200"/>
          </a:xfrm>
        </p:spPr>
        <p:txBody>
          <a:bodyPr/>
          <a:lstStyle>
            <a:lvl1pPr>
              <a:defRPr/>
            </a:lvl1pPr>
          </a:lstStyle>
          <a:p>
            <a:endParaRPr lang="en-US"/>
          </a:p>
        </p:txBody>
      </p:sp>
      <p:sp>
        <p:nvSpPr>
          <p:cNvPr id="227345" name="Rectangle 17"/>
          <p:cNvSpPr>
            <a:spLocks noGrp="1" noChangeArrowheads="1"/>
          </p:cNvSpPr>
          <p:nvPr>
            <p:ph type="ftr" sz="quarter" idx="3"/>
          </p:nvPr>
        </p:nvSpPr>
        <p:spPr>
          <a:xfrm>
            <a:off x="3581400" y="6248400"/>
            <a:ext cx="2895600" cy="457200"/>
          </a:xfrm>
        </p:spPr>
        <p:txBody>
          <a:bodyPr/>
          <a:lstStyle>
            <a:lvl1pPr>
              <a:defRPr/>
            </a:lvl1pPr>
          </a:lstStyle>
          <a:p>
            <a:endParaRPr lang="en-US"/>
          </a:p>
        </p:txBody>
      </p:sp>
      <p:sp>
        <p:nvSpPr>
          <p:cNvPr id="227346" name="Rectangle 18"/>
          <p:cNvSpPr>
            <a:spLocks noGrp="1" noChangeArrowheads="1"/>
          </p:cNvSpPr>
          <p:nvPr>
            <p:ph type="sldNum" sz="quarter" idx="4"/>
          </p:nvPr>
        </p:nvSpPr>
        <p:spPr>
          <a:xfrm>
            <a:off x="7010400" y="6248400"/>
            <a:ext cx="1905000" cy="457200"/>
          </a:xfrm>
        </p:spPr>
        <p:txBody>
          <a:bodyPr/>
          <a:lstStyle>
            <a:lvl1pPr>
              <a:defRPr/>
            </a:lvl1pPr>
          </a:lstStyle>
          <a:p>
            <a:fld id="{F5E0B63D-1AEA-4693-BF0A-DFAA1E88E78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5A6399-FC0D-41F8-A830-D64CE98CEBB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3048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F59D1FD-35DD-48E6-8EC5-CE6A56C359F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591E9B-C1FD-4970-87CE-3B1B07B5629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7DBC696-A050-4099-8730-0E5B2F8FE34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5D458D4-4C26-4205-A46F-21FB5D4BA7E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2806256-314A-4EF4-B1E3-BB6AE7F3A66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13F8A06-8765-4832-8849-7894E921D24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85AC5BB-54CA-48EA-AC10-B24BE891AC5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C091D54-3EEA-49D2-AB37-D7B0994C230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3131B9A-3489-4C38-B82A-8CD42F8D2D3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226306" name="Group 2"/>
          <p:cNvGrpSpPr>
            <a:grpSpLocks/>
          </p:cNvGrpSpPr>
          <p:nvPr/>
        </p:nvGrpSpPr>
        <p:grpSpPr bwMode="auto">
          <a:xfrm>
            <a:off x="-11113" y="-3175"/>
            <a:ext cx="9166226" cy="6897688"/>
            <a:chOff x="-7" y="-2"/>
            <a:chExt cx="5774" cy="4345"/>
          </a:xfrm>
        </p:grpSpPr>
        <p:grpSp>
          <p:nvGrpSpPr>
            <p:cNvPr id="226307" name="Group 3"/>
            <p:cNvGrpSpPr>
              <a:grpSpLocks/>
            </p:cNvGrpSpPr>
            <p:nvPr userDrawn="1"/>
          </p:nvGrpSpPr>
          <p:grpSpPr bwMode="auto">
            <a:xfrm>
              <a:off x="-7" y="10"/>
              <a:ext cx="5774" cy="4333"/>
              <a:chOff x="-7" y="10"/>
              <a:chExt cx="5774" cy="4333"/>
            </a:xfrm>
          </p:grpSpPr>
          <p:sp>
            <p:nvSpPr>
              <p:cNvPr id="226308" name="Freeform 4"/>
              <p:cNvSpPr>
                <a:spLocks/>
              </p:cNvSpPr>
              <p:nvPr/>
            </p:nvSpPr>
            <p:spPr bwMode="hidden">
              <a:xfrm>
                <a:off x="-7" y="1157"/>
                <a:ext cx="1429" cy="1707"/>
              </a:xfrm>
              <a:custGeom>
                <a:avLst/>
                <a:gdLst/>
                <a:ahLst/>
                <a:cxnLst>
                  <a:cxn ang="0">
                    <a:pos x="808" y="283"/>
                  </a:cxn>
                  <a:cxn ang="0">
                    <a:pos x="673" y="252"/>
                  </a:cxn>
                  <a:cxn ang="0">
                    <a:pos x="654" y="0"/>
                  </a:cxn>
                  <a:cxn ang="0">
                    <a:pos x="488" y="13"/>
                  </a:cxn>
                  <a:cxn ang="0">
                    <a:pos x="476" y="252"/>
                  </a:cxn>
                  <a:cxn ang="0">
                    <a:pos x="365" y="290"/>
                  </a:cxn>
                  <a:cxn ang="0">
                    <a:pos x="206" y="86"/>
                  </a:cxn>
                  <a:cxn ang="0">
                    <a:pos x="95" y="148"/>
                  </a:cxn>
                  <a:cxn ang="0">
                    <a:pos x="200" y="376"/>
                  </a:cxn>
                  <a:cxn ang="0">
                    <a:pos x="126" y="450"/>
                  </a:cxn>
                  <a:cxn ang="0">
                    <a:pos x="0" y="423"/>
                  </a:cxn>
                  <a:cxn ang="0">
                    <a:pos x="0" y="1273"/>
                  </a:cxn>
                  <a:cxn ang="0">
                    <a:pos x="101" y="1226"/>
                  </a:cxn>
                  <a:cxn ang="0">
                    <a:pos x="181" y="1306"/>
                  </a:cxn>
                  <a:cxn ang="0">
                    <a:pos x="70" y="1509"/>
                  </a:cxn>
                  <a:cxn ang="0">
                    <a:pos x="175" y="1596"/>
                  </a:cxn>
                  <a:cxn ang="0">
                    <a:pos x="365" y="1411"/>
                  </a:cxn>
                  <a:cxn ang="0">
                    <a:pos x="476" y="1448"/>
                  </a:cxn>
                  <a:cxn ang="0">
                    <a:pos x="501" y="1700"/>
                  </a:cxn>
                  <a:cxn ang="0">
                    <a:pos x="667" y="1707"/>
                  </a:cxn>
                  <a:cxn ang="0">
                    <a:pos x="685" y="1442"/>
                  </a:cxn>
                  <a:cxn ang="0">
                    <a:pos x="826" y="1405"/>
                  </a:cxn>
                  <a:cxn ang="0">
                    <a:pos x="993" y="1590"/>
                  </a:cxn>
                  <a:cxn ang="0">
                    <a:pos x="1103" y="1522"/>
                  </a:cxn>
                  <a:cxn ang="0">
                    <a:pos x="993" y="1300"/>
                  </a:cxn>
                  <a:cxn ang="0">
                    <a:pos x="1067" y="1207"/>
                  </a:cxn>
                  <a:cxn ang="0">
                    <a:pos x="1288" y="1312"/>
                  </a:cxn>
                  <a:cxn ang="0">
                    <a:pos x="1355" y="1196"/>
                  </a:cxn>
                  <a:cxn ang="0">
                    <a:pos x="1153" y="1047"/>
                  </a:cxn>
                  <a:cxn ang="0">
                    <a:pos x="1177" y="918"/>
                  </a:cxn>
                  <a:cxn ang="0">
                    <a:pos x="1429" y="894"/>
                  </a:cxn>
                  <a:cxn ang="0">
                    <a:pos x="1423" y="764"/>
                  </a:cxn>
                  <a:cxn ang="0">
                    <a:pos x="1171" y="727"/>
                  </a:cxn>
                  <a:cxn ang="0">
                    <a:pos x="1146" y="629"/>
                  </a:cxn>
                  <a:cxn ang="0">
                    <a:pos x="1349" y="487"/>
                  </a:cxn>
                  <a:cxn ang="0">
                    <a:pos x="1282" y="370"/>
                  </a:cxn>
                  <a:cxn ang="0">
                    <a:pos x="1054" y="462"/>
                  </a:cxn>
                  <a:cxn ang="0">
                    <a:pos x="980" y="388"/>
                  </a:cxn>
                  <a:cxn ang="0">
                    <a:pos x="1097" y="173"/>
                  </a:cxn>
                  <a:cxn ang="0">
                    <a:pos x="986" y="105"/>
                  </a:cxn>
                  <a:cxn ang="0">
                    <a:pos x="808" y="283"/>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endParaRPr lang="en-US"/>
              </a:p>
            </p:txBody>
          </p:sp>
          <p:sp>
            <p:nvSpPr>
              <p:cNvPr id="226309" name="Freeform 5"/>
              <p:cNvSpPr>
                <a:spLocks/>
              </p:cNvSpPr>
              <p:nvPr/>
            </p:nvSpPr>
            <p:spPr bwMode="hidden">
              <a:xfrm>
                <a:off x="68" y="10"/>
                <a:ext cx="528" cy="496"/>
              </a:xfrm>
              <a:custGeom>
                <a:avLst/>
                <a:gdLst/>
                <a:ahLst/>
                <a:cxnLst>
                  <a:cxn ang="0">
                    <a:pos x="335" y="56"/>
                  </a:cxn>
                  <a:cxn ang="0">
                    <a:pos x="293" y="46"/>
                  </a:cxn>
                  <a:cxn ang="0">
                    <a:pos x="288" y="0"/>
                  </a:cxn>
                  <a:cxn ang="0">
                    <a:pos x="238" y="0"/>
                  </a:cxn>
                  <a:cxn ang="0">
                    <a:pos x="232" y="46"/>
                  </a:cxn>
                  <a:cxn ang="0">
                    <a:pos x="198" y="58"/>
                  </a:cxn>
                  <a:cxn ang="0">
                    <a:pos x="146" y="0"/>
                  </a:cxn>
                  <a:cxn ang="0">
                    <a:pos x="114" y="14"/>
                  </a:cxn>
                  <a:cxn ang="0">
                    <a:pos x="147" y="84"/>
                  </a:cxn>
                  <a:cxn ang="0">
                    <a:pos x="124" y="107"/>
                  </a:cxn>
                  <a:cxn ang="0">
                    <a:pos x="50" y="81"/>
                  </a:cxn>
                  <a:cxn ang="0">
                    <a:pos x="32" y="109"/>
                  </a:cxn>
                  <a:cxn ang="0">
                    <a:pos x="90" y="159"/>
                  </a:cxn>
                  <a:cxn ang="0">
                    <a:pos x="80" y="197"/>
                  </a:cxn>
                  <a:cxn ang="0">
                    <a:pos x="2" y="202"/>
                  </a:cxn>
                  <a:cxn ang="0">
                    <a:pos x="0" y="244"/>
                  </a:cxn>
                  <a:cxn ang="0">
                    <a:pos x="80" y="256"/>
                  </a:cxn>
                  <a:cxn ang="0">
                    <a:pos x="88" y="292"/>
                  </a:cxn>
                  <a:cxn ang="0">
                    <a:pos x="29" y="345"/>
                  </a:cxn>
                  <a:cxn ang="0">
                    <a:pos x="50" y="378"/>
                  </a:cxn>
                  <a:cxn ang="0">
                    <a:pos x="116" y="347"/>
                  </a:cxn>
                  <a:cxn ang="0">
                    <a:pos x="141" y="372"/>
                  </a:cxn>
                  <a:cxn ang="0">
                    <a:pos x="107" y="435"/>
                  </a:cxn>
                  <a:cxn ang="0">
                    <a:pos x="139" y="462"/>
                  </a:cxn>
                  <a:cxn ang="0">
                    <a:pos x="198" y="404"/>
                  </a:cxn>
                  <a:cxn ang="0">
                    <a:pos x="232" y="416"/>
                  </a:cxn>
                  <a:cxn ang="0">
                    <a:pos x="240" y="494"/>
                  </a:cxn>
                  <a:cxn ang="0">
                    <a:pos x="292" y="496"/>
                  </a:cxn>
                  <a:cxn ang="0">
                    <a:pos x="297" y="414"/>
                  </a:cxn>
                  <a:cxn ang="0">
                    <a:pos x="341" y="403"/>
                  </a:cxn>
                  <a:cxn ang="0">
                    <a:pos x="393" y="460"/>
                  </a:cxn>
                  <a:cxn ang="0">
                    <a:pos x="427" y="439"/>
                  </a:cxn>
                  <a:cxn ang="0">
                    <a:pos x="393" y="370"/>
                  </a:cxn>
                  <a:cxn ang="0">
                    <a:pos x="416" y="341"/>
                  </a:cxn>
                  <a:cxn ang="0">
                    <a:pos x="484" y="374"/>
                  </a:cxn>
                  <a:cxn ang="0">
                    <a:pos x="505" y="338"/>
                  </a:cxn>
                  <a:cxn ang="0">
                    <a:pos x="442" y="292"/>
                  </a:cxn>
                  <a:cxn ang="0">
                    <a:pos x="450" y="252"/>
                  </a:cxn>
                  <a:cxn ang="0">
                    <a:pos x="528" y="244"/>
                  </a:cxn>
                  <a:cxn ang="0">
                    <a:pos x="526" y="204"/>
                  </a:cxn>
                  <a:cxn ang="0">
                    <a:pos x="448" y="193"/>
                  </a:cxn>
                  <a:cxn ang="0">
                    <a:pos x="440" y="162"/>
                  </a:cxn>
                  <a:cxn ang="0">
                    <a:pos x="503" y="119"/>
                  </a:cxn>
                  <a:cxn ang="0">
                    <a:pos x="482" y="82"/>
                  </a:cxn>
                  <a:cxn ang="0">
                    <a:pos x="412" y="111"/>
                  </a:cxn>
                  <a:cxn ang="0">
                    <a:pos x="389" y="88"/>
                  </a:cxn>
                  <a:cxn ang="0">
                    <a:pos x="425" y="21"/>
                  </a:cxn>
                  <a:cxn ang="0">
                    <a:pos x="391" y="0"/>
                  </a:cxn>
                  <a:cxn ang="0">
                    <a:pos x="335" y="56"/>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w="9525">
                <a:noFill/>
                <a:round/>
                <a:headEnd/>
                <a:tailEnd/>
              </a:ln>
              <a:effectLst/>
            </p:spPr>
            <p:txBody>
              <a:bodyPr wrap="none" anchor="ctr"/>
              <a:lstStyle/>
              <a:p>
                <a:endParaRPr lang="en-US"/>
              </a:p>
            </p:txBody>
          </p:sp>
          <p:sp>
            <p:nvSpPr>
              <p:cNvPr id="226310" name="Freeform 6"/>
              <p:cNvSpPr>
                <a:spLocks/>
              </p:cNvSpPr>
              <p:nvPr/>
            </p:nvSpPr>
            <p:spPr bwMode="hidden">
              <a:xfrm>
                <a:off x="751" y="223"/>
                <a:ext cx="1428" cy="1430"/>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w="9525">
                <a:noFill/>
                <a:round/>
                <a:headEnd/>
                <a:tailEnd/>
              </a:ln>
              <a:effectLst/>
            </p:spPr>
            <p:txBody>
              <a:bodyPr wrap="none" anchor="ctr"/>
              <a:lstStyle/>
              <a:p>
                <a:endParaRPr lang="en-US"/>
              </a:p>
            </p:txBody>
          </p:sp>
          <p:sp>
            <p:nvSpPr>
              <p:cNvPr id="226311" name="Freeform 7"/>
              <p:cNvSpPr>
                <a:spLocks/>
              </p:cNvSpPr>
              <p:nvPr/>
            </p:nvSpPr>
            <p:spPr bwMode="hidden">
              <a:xfrm>
                <a:off x="1595" y="800"/>
                <a:ext cx="2312" cy="2313"/>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6312" name="Freeform 8"/>
              <p:cNvSpPr>
                <a:spLocks/>
              </p:cNvSpPr>
              <p:nvPr/>
            </p:nvSpPr>
            <p:spPr bwMode="hidden">
              <a:xfrm>
                <a:off x="2" y="3022"/>
                <a:ext cx="2153" cy="1321"/>
              </a:xfrm>
              <a:custGeom>
                <a:avLst/>
                <a:gdLst/>
                <a:ahLst/>
                <a:cxnLst>
                  <a:cxn ang="0">
                    <a:pos x="1368" y="358"/>
                  </a:cxn>
                  <a:cxn ang="0">
                    <a:pos x="1197" y="318"/>
                  </a:cxn>
                  <a:cxn ang="0">
                    <a:pos x="1173" y="0"/>
                  </a:cxn>
                  <a:cxn ang="0">
                    <a:pos x="964" y="16"/>
                  </a:cxn>
                  <a:cxn ang="0">
                    <a:pos x="948" y="318"/>
                  </a:cxn>
                  <a:cxn ang="0">
                    <a:pos x="808" y="366"/>
                  </a:cxn>
                  <a:cxn ang="0">
                    <a:pos x="606" y="109"/>
                  </a:cxn>
                  <a:cxn ang="0">
                    <a:pos x="467" y="187"/>
                  </a:cxn>
                  <a:cxn ang="0">
                    <a:pos x="599" y="474"/>
                  </a:cxn>
                  <a:cxn ang="0">
                    <a:pos x="506" y="568"/>
                  </a:cxn>
                  <a:cxn ang="0">
                    <a:pos x="202" y="459"/>
                  </a:cxn>
                  <a:cxn ang="0">
                    <a:pos x="132" y="576"/>
                  </a:cxn>
                  <a:cxn ang="0">
                    <a:pos x="365" y="778"/>
                  </a:cxn>
                  <a:cxn ang="0">
                    <a:pos x="327" y="933"/>
                  </a:cxn>
                  <a:cxn ang="0">
                    <a:pos x="7" y="956"/>
                  </a:cxn>
                  <a:cxn ang="0">
                    <a:pos x="0" y="1128"/>
                  </a:cxn>
                  <a:cxn ang="0">
                    <a:pos x="327" y="1174"/>
                  </a:cxn>
                  <a:cxn ang="0">
                    <a:pos x="358" y="1321"/>
                  </a:cxn>
                  <a:cxn ang="0">
                    <a:pos x="1804" y="1321"/>
                  </a:cxn>
                  <a:cxn ang="0">
                    <a:pos x="1835" y="1158"/>
                  </a:cxn>
                  <a:cxn ang="0">
                    <a:pos x="2153" y="1128"/>
                  </a:cxn>
                  <a:cxn ang="0">
                    <a:pos x="2146" y="964"/>
                  </a:cxn>
                  <a:cxn ang="0">
                    <a:pos x="1827" y="917"/>
                  </a:cxn>
                  <a:cxn ang="0">
                    <a:pos x="1795" y="793"/>
                  </a:cxn>
                  <a:cxn ang="0">
                    <a:pos x="2052" y="615"/>
                  </a:cxn>
                  <a:cxn ang="0">
                    <a:pos x="1967" y="467"/>
                  </a:cxn>
                  <a:cxn ang="0">
                    <a:pos x="1679" y="583"/>
                  </a:cxn>
                  <a:cxn ang="0">
                    <a:pos x="1586" y="490"/>
                  </a:cxn>
                  <a:cxn ang="0">
                    <a:pos x="1733" y="218"/>
                  </a:cxn>
                  <a:cxn ang="0">
                    <a:pos x="1593" y="132"/>
                  </a:cxn>
                  <a:cxn ang="0">
                    <a:pos x="1368" y="358"/>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w="9525">
                <a:noFill/>
                <a:round/>
                <a:headEnd/>
                <a:tailEnd/>
              </a:ln>
              <a:effectLst/>
            </p:spPr>
            <p:txBody>
              <a:bodyPr wrap="none" anchor="ctr"/>
              <a:lstStyle/>
              <a:p>
                <a:endParaRPr lang="en-US"/>
              </a:p>
            </p:txBody>
          </p:sp>
          <p:sp>
            <p:nvSpPr>
              <p:cNvPr id="226313" name="Freeform 9"/>
              <p:cNvSpPr>
                <a:spLocks/>
              </p:cNvSpPr>
              <p:nvPr/>
            </p:nvSpPr>
            <p:spPr bwMode="hidden">
              <a:xfrm>
                <a:off x="2831" y="2788"/>
                <a:ext cx="1426" cy="142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w="9525">
                <a:noFill/>
                <a:round/>
                <a:headEnd/>
                <a:tailEnd/>
              </a:ln>
              <a:effectLst/>
            </p:spPr>
            <p:txBody>
              <a:bodyPr wrap="none" anchor="ctr"/>
              <a:lstStyle/>
              <a:p>
                <a:endParaRPr lang="en-US"/>
              </a:p>
            </p:txBody>
          </p:sp>
          <p:sp>
            <p:nvSpPr>
              <p:cNvPr id="226314" name="Freeform 10"/>
              <p:cNvSpPr>
                <a:spLocks/>
              </p:cNvSpPr>
              <p:nvPr/>
            </p:nvSpPr>
            <p:spPr bwMode="hidden">
              <a:xfrm>
                <a:off x="3557" y="307"/>
                <a:ext cx="1845" cy="1846"/>
              </a:xfrm>
              <a:custGeom>
                <a:avLst/>
                <a:gdLst/>
                <a:ahLst/>
                <a:cxnLst>
                  <a:cxn ang="0">
                    <a:pos x="1469" y="384"/>
                  </a:cxn>
                  <a:cxn ang="0">
                    <a:pos x="1285" y="342"/>
                  </a:cxn>
                  <a:cxn ang="0">
                    <a:pos x="1260" y="0"/>
                  </a:cxn>
                  <a:cxn ang="0">
                    <a:pos x="1035" y="17"/>
                  </a:cxn>
                  <a:cxn ang="0">
                    <a:pos x="1018" y="342"/>
                  </a:cxn>
                  <a:cxn ang="0">
                    <a:pos x="868" y="393"/>
                  </a:cxn>
                  <a:cxn ang="0">
                    <a:pos x="651" y="117"/>
                  </a:cxn>
                  <a:cxn ang="0">
                    <a:pos x="501" y="201"/>
                  </a:cxn>
                  <a:cxn ang="0">
                    <a:pos x="643" y="509"/>
                  </a:cxn>
                  <a:cxn ang="0">
                    <a:pos x="543" y="610"/>
                  </a:cxn>
                  <a:cxn ang="0">
                    <a:pos x="217" y="493"/>
                  </a:cxn>
                  <a:cxn ang="0">
                    <a:pos x="142" y="618"/>
                  </a:cxn>
                  <a:cxn ang="0">
                    <a:pos x="392" y="835"/>
                  </a:cxn>
                  <a:cxn ang="0">
                    <a:pos x="351" y="1002"/>
                  </a:cxn>
                  <a:cxn ang="0">
                    <a:pos x="8" y="1027"/>
                  </a:cxn>
                  <a:cxn ang="0">
                    <a:pos x="0" y="1211"/>
                  </a:cxn>
                  <a:cxn ang="0">
                    <a:pos x="351" y="1261"/>
                  </a:cxn>
                  <a:cxn ang="0">
                    <a:pos x="384" y="1419"/>
                  </a:cxn>
                  <a:cxn ang="0">
                    <a:pos x="125" y="1653"/>
                  </a:cxn>
                  <a:cxn ang="0">
                    <a:pos x="217" y="1795"/>
                  </a:cxn>
                  <a:cxn ang="0">
                    <a:pos x="509" y="1661"/>
                  </a:cxn>
                  <a:cxn ang="0">
                    <a:pos x="618" y="1770"/>
                  </a:cxn>
                  <a:cxn ang="0">
                    <a:pos x="467" y="2045"/>
                  </a:cxn>
                  <a:cxn ang="0">
                    <a:pos x="609" y="2162"/>
                  </a:cxn>
                  <a:cxn ang="0">
                    <a:pos x="868" y="1912"/>
                  </a:cxn>
                  <a:cxn ang="0">
                    <a:pos x="1018" y="1962"/>
                  </a:cxn>
                  <a:cxn ang="0">
                    <a:pos x="1052" y="2304"/>
                  </a:cxn>
                  <a:cxn ang="0">
                    <a:pos x="1277" y="2313"/>
                  </a:cxn>
                  <a:cxn ang="0">
                    <a:pos x="1302" y="1954"/>
                  </a:cxn>
                  <a:cxn ang="0">
                    <a:pos x="1494" y="1904"/>
                  </a:cxn>
                  <a:cxn ang="0">
                    <a:pos x="1720" y="2154"/>
                  </a:cxn>
                  <a:cxn ang="0">
                    <a:pos x="1870" y="2062"/>
                  </a:cxn>
                  <a:cxn ang="0">
                    <a:pos x="1720" y="1762"/>
                  </a:cxn>
                  <a:cxn ang="0">
                    <a:pos x="1820" y="1636"/>
                  </a:cxn>
                  <a:cxn ang="0">
                    <a:pos x="2120" y="1778"/>
                  </a:cxn>
                  <a:cxn ang="0">
                    <a:pos x="2212" y="1620"/>
                  </a:cxn>
                  <a:cxn ang="0">
                    <a:pos x="1937" y="1419"/>
                  </a:cxn>
                  <a:cxn ang="0">
                    <a:pos x="1970" y="1244"/>
                  </a:cxn>
                  <a:cxn ang="0">
                    <a:pos x="2312" y="1211"/>
                  </a:cxn>
                  <a:cxn ang="0">
                    <a:pos x="2304" y="1035"/>
                  </a:cxn>
                  <a:cxn ang="0">
                    <a:pos x="1962" y="985"/>
                  </a:cxn>
                  <a:cxn ang="0">
                    <a:pos x="1928" y="852"/>
                  </a:cxn>
                  <a:cxn ang="0">
                    <a:pos x="2204" y="660"/>
                  </a:cxn>
                  <a:cxn ang="0">
                    <a:pos x="2112" y="501"/>
                  </a:cxn>
                  <a:cxn ang="0">
                    <a:pos x="1803" y="626"/>
                  </a:cxn>
                  <a:cxn ang="0">
                    <a:pos x="1703" y="526"/>
                  </a:cxn>
                  <a:cxn ang="0">
                    <a:pos x="1861" y="234"/>
                  </a:cxn>
                  <a:cxn ang="0">
                    <a:pos x="1711" y="142"/>
                  </a:cxn>
                  <a:cxn ang="0">
                    <a:pos x="1469" y="384"/>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w="9525">
                <a:noFill/>
                <a:round/>
                <a:headEnd/>
                <a:tailEnd/>
              </a:ln>
              <a:effectLst/>
            </p:spPr>
            <p:txBody>
              <a:bodyPr wrap="none" anchor="ctr"/>
              <a:lstStyle/>
              <a:p>
                <a:endParaRPr lang="en-US"/>
              </a:p>
            </p:txBody>
          </p:sp>
          <p:sp>
            <p:nvSpPr>
              <p:cNvPr id="226315" name="Freeform 11"/>
              <p:cNvSpPr>
                <a:spLocks/>
              </p:cNvSpPr>
              <p:nvPr/>
            </p:nvSpPr>
            <p:spPr bwMode="hidden">
              <a:xfrm>
                <a:off x="4502" y="1610"/>
                <a:ext cx="1265" cy="2518"/>
              </a:xfrm>
              <a:custGeom>
                <a:avLst/>
                <a:gdLst/>
                <a:ahLst/>
                <a:cxnLst>
                  <a:cxn ang="0">
                    <a:pos x="1265" y="0"/>
                  </a:cxn>
                  <a:cxn ang="0">
                    <a:pos x="1128" y="18"/>
                  </a:cxn>
                  <a:cxn ang="0">
                    <a:pos x="1110" y="372"/>
                  </a:cxn>
                  <a:cxn ang="0">
                    <a:pos x="946" y="428"/>
                  </a:cxn>
                  <a:cxn ang="0">
                    <a:pos x="710" y="127"/>
                  </a:cxn>
                  <a:cxn ang="0">
                    <a:pos x="546" y="219"/>
                  </a:cxn>
                  <a:cxn ang="0">
                    <a:pos x="701" y="555"/>
                  </a:cxn>
                  <a:cxn ang="0">
                    <a:pos x="592" y="665"/>
                  </a:cxn>
                  <a:cxn ang="0">
                    <a:pos x="237" y="537"/>
                  </a:cxn>
                  <a:cxn ang="0">
                    <a:pos x="155" y="674"/>
                  </a:cxn>
                  <a:cxn ang="0">
                    <a:pos x="427" y="911"/>
                  </a:cxn>
                  <a:cxn ang="0">
                    <a:pos x="383" y="1093"/>
                  </a:cxn>
                  <a:cxn ang="0">
                    <a:pos x="9" y="1121"/>
                  </a:cxn>
                  <a:cxn ang="0">
                    <a:pos x="0" y="1322"/>
                  </a:cxn>
                  <a:cxn ang="0">
                    <a:pos x="383" y="1376"/>
                  </a:cxn>
                  <a:cxn ang="0">
                    <a:pos x="419" y="1549"/>
                  </a:cxn>
                  <a:cxn ang="0">
                    <a:pos x="136" y="1804"/>
                  </a:cxn>
                  <a:cxn ang="0">
                    <a:pos x="237" y="1959"/>
                  </a:cxn>
                  <a:cxn ang="0">
                    <a:pos x="555" y="1813"/>
                  </a:cxn>
                  <a:cxn ang="0">
                    <a:pos x="674" y="1932"/>
                  </a:cxn>
                  <a:cxn ang="0">
                    <a:pos x="509" y="2232"/>
                  </a:cxn>
                  <a:cxn ang="0">
                    <a:pos x="664" y="2360"/>
                  </a:cxn>
                  <a:cxn ang="0">
                    <a:pos x="946" y="2087"/>
                  </a:cxn>
                  <a:cxn ang="0">
                    <a:pos x="1110" y="2142"/>
                  </a:cxn>
                  <a:cxn ang="0">
                    <a:pos x="1147" y="2515"/>
                  </a:cxn>
                  <a:cxn ang="0">
                    <a:pos x="1265" y="2518"/>
                  </a:cxn>
                  <a:cxn ang="0">
                    <a:pos x="1265" y="0"/>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pic>
          <p:nvPicPr>
            <p:cNvPr id="226316" name="Picture 12" descr="Facbanna"/>
            <p:cNvPicPr>
              <a:picLocks noChangeAspect="1" noChangeArrowheads="1"/>
            </p:cNvPicPr>
            <p:nvPr/>
          </p:nvPicPr>
          <p:blipFill>
            <a:blip r:embed="rId13" cstate="print"/>
            <a:srcRect/>
            <a:stretch>
              <a:fillRect/>
            </a:stretch>
          </p:blipFill>
          <p:spPr bwMode="invGray">
            <a:xfrm>
              <a:off x="2" y="-2"/>
              <a:ext cx="506" cy="4320"/>
            </a:xfrm>
            <a:prstGeom prst="rect">
              <a:avLst/>
            </a:prstGeom>
            <a:noFill/>
          </p:spPr>
        </p:pic>
      </p:grpSp>
      <p:sp>
        <p:nvSpPr>
          <p:cNvPr id="226317" name="Rectangle 13"/>
          <p:cNvSpPr>
            <a:spLocks noGrp="1" noChangeArrowheads="1"/>
          </p:cNvSpPr>
          <p:nvPr>
            <p:ph type="title"/>
          </p:nvPr>
        </p:nvSpPr>
        <p:spPr bwMode="auto">
          <a:xfrm>
            <a:off x="1066800" y="3048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26318" name="Rectangle 14"/>
          <p:cNvSpPr>
            <a:spLocks noGrp="1" noChangeArrowheads="1"/>
          </p:cNvSpPr>
          <p:nvPr>
            <p:ph type="body" idx="1"/>
          </p:nvPr>
        </p:nvSpPr>
        <p:spPr bwMode="auto">
          <a:xfrm>
            <a:off x="1066800" y="16764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6319" name="Rectangle 15"/>
          <p:cNvSpPr>
            <a:spLocks noGrp="1" noChangeArrowheads="1"/>
          </p:cNvSpPr>
          <p:nvPr>
            <p:ph type="dt" sz="half" idx="2"/>
          </p:nvPr>
        </p:nvSpPr>
        <p:spPr bwMode="auto">
          <a:xfrm>
            <a:off x="1066800" y="63246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endParaRPr lang="en-US"/>
          </a:p>
        </p:txBody>
      </p:sp>
      <p:sp>
        <p:nvSpPr>
          <p:cNvPr id="226320" name="Rectangle 16"/>
          <p:cNvSpPr>
            <a:spLocks noGrp="1" noChangeArrowheads="1"/>
          </p:cNvSpPr>
          <p:nvPr>
            <p:ph type="ftr" sz="quarter" idx="3"/>
          </p:nvPr>
        </p:nvSpPr>
        <p:spPr bwMode="auto">
          <a:xfrm>
            <a:off x="3505200" y="63246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2"/>
                </a:solidFill>
              </a:defRPr>
            </a:lvl1pPr>
          </a:lstStyle>
          <a:p>
            <a:endParaRPr lang="en-US"/>
          </a:p>
        </p:txBody>
      </p:sp>
      <p:sp>
        <p:nvSpPr>
          <p:cNvPr id="226321" name="Rectangle 17"/>
          <p:cNvSpPr>
            <a:spLocks noGrp="1" noChangeArrowheads="1"/>
          </p:cNvSpPr>
          <p:nvPr>
            <p:ph type="sldNum" sz="quarter" idx="4"/>
          </p:nvPr>
        </p:nvSpPr>
        <p:spPr bwMode="auto">
          <a:xfrm>
            <a:off x="6934200" y="63246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2"/>
                </a:solidFill>
              </a:defRPr>
            </a:lvl1pPr>
          </a:lstStyle>
          <a:p>
            <a:fld id="{BB4B8BA8-C348-4FE5-9F0F-17FE1E9EF8F2}"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Impact" pitchFamily="34" charset="0"/>
        </a:defRPr>
      </a:lvl2pPr>
      <a:lvl3pPr algn="l" rtl="0" eaLnBrk="0" fontAlgn="base" hangingPunct="0">
        <a:spcBef>
          <a:spcPct val="0"/>
        </a:spcBef>
        <a:spcAft>
          <a:spcPct val="0"/>
        </a:spcAft>
        <a:defRPr sz="4400">
          <a:solidFill>
            <a:schemeClr val="tx2"/>
          </a:solidFill>
          <a:latin typeface="Impact" pitchFamily="34" charset="0"/>
        </a:defRPr>
      </a:lvl3pPr>
      <a:lvl4pPr algn="l" rtl="0" eaLnBrk="0" fontAlgn="base" hangingPunct="0">
        <a:spcBef>
          <a:spcPct val="0"/>
        </a:spcBef>
        <a:spcAft>
          <a:spcPct val="0"/>
        </a:spcAft>
        <a:defRPr sz="4400">
          <a:solidFill>
            <a:schemeClr val="tx2"/>
          </a:solidFill>
          <a:latin typeface="Impact" pitchFamily="34" charset="0"/>
        </a:defRPr>
      </a:lvl4pPr>
      <a:lvl5pPr algn="l" rtl="0" eaLnBrk="0" fontAlgn="base" hangingPunct="0">
        <a:spcBef>
          <a:spcPct val="0"/>
        </a:spcBef>
        <a:spcAft>
          <a:spcPct val="0"/>
        </a:spcAft>
        <a:defRPr sz="4400">
          <a:solidFill>
            <a:schemeClr val="tx2"/>
          </a:solidFill>
          <a:latin typeface="Impact" pitchFamily="34" charset="0"/>
        </a:defRPr>
      </a:lvl5pPr>
      <a:lvl6pPr marL="457200" algn="l" rtl="0" eaLnBrk="0" fontAlgn="base" hangingPunct="0">
        <a:spcBef>
          <a:spcPct val="0"/>
        </a:spcBef>
        <a:spcAft>
          <a:spcPct val="0"/>
        </a:spcAft>
        <a:defRPr sz="4400">
          <a:solidFill>
            <a:schemeClr val="tx2"/>
          </a:solidFill>
          <a:latin typeface="Impact" pitchFamily="34" charset="0"/>
        </a:defRPr>
      </a:lvl6pPr>
      <a:lvl7pPr marL="914400" algn="l" rtl="0" eaLnBrk="0" fontAlgn="base" hangingPunct="0">
        <a:spcBef>
          <a:spcPct val="0"/>
        </a:spcBef>
        <a:spcAft>
          <a:spcPct val="0"/>
        </a:spcAft>
        <a:defRPr sz="4400">
          <a:solidFill>
            <a:schemeClr val="tx2"/>
          </a:solidFill>
          <a:latin typeface="Impact" pitchFamily="34" charset="0"/>
        </a:defRPr>
      </a:lvl7pPr>
      <a:lvl8pPr marL="1371600" algn="l" rtl="0" eaLnBrk="0" fontAlgn="base" hangingPunct="0">
        <a:spcBef>
          <a:spcPct val="0"/>
        </a:spcBef>
        <a:spcAft>
          <a:spcPct val="0"/>
        </a:spcAft>
        <a:defRPr sz="4400">
          <a:solidFill>
            <a:schemeClr val="tx2"/>
          </a:solidFill>
          <a:latin typeface="Impact" pitchFamily="34" charset="0"/>
        </a:defRPr>
      </a:lvl8pPr>
      <a:lvl9pPr marL="1828800" algn="l" rtl="0" eaLnBrk="0" fontAlgn="base" hangingPunct="0">
        <a:spcBef>
          <a:spcPct val="0"/>
        </a:spcBef>
        <a:spcAft>
          <a:spcPct val="0"/>
        </a:spcAft>
        <a:defRPr sz="4400">
          <a:solidFill>
            <a:schemeClr val="tx2"/>
          </a:solidFill>
          <a:latin typeface="Impact"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Char char="•"/>
        <a:defRPr sz="24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sz="2000">
          <a:solidFill>
            <a:schemeClr val="tx1"/>
          </a:solidFill>
          <a:latin typeface="+mn-lt"/>
        </a:defRPr>
      </a:lvl5pPr>
      <a:lvl6pPr marL="2514600" indent="-228600" algn="l" rtl="0" eaLnBrk="0" fontAlgn="base" hangingPunct="0">
        <a:spcBef>
          <a:spcPct val="20000"/>
        </a:spcBef>
        <a:spcAft>
          <a:spcPct val="0"/>
        </a:spcAft>
        <a:buClr>
          <a:schemeClr val="accent2"/>
        </a:buClr>
        <a:buChar char="•"/>
        <a:defRPr sz="2000">
          <a:solidFill>
            <a:schemeClr val="tx1"/>
          </a:solidFill>
          <a:latin typeface="+mn-lt"/>
        </a:defRPr>
      </a:lvl6pPr>
      <a:lvl7pPr marL="2971800" indent="-228600" algn="l" rtl="0" eaLnBrk="0" fontAlgn="base" hangingPunct="0">
        <a:spcBef>
          <a:spcPct val="20000"/>
        </a:spcBef>
        <a:spcAft>
          <a:spcPct val="0"/>
        </a:spcAft>
        <a:buClr>
          <a:schemeClr val="accent2"/>
        </a:buClr>
        <a:buChar char="•"/>
        <a:defRPr sz="2000">
          <a:solidFill>
            <a:schemeClr val="tx1"/>
          </a:solidFill>
          <a:latin typeface="+mn-lt"/>
        </a:defRPr>
      </a:lvl7pPr>
      <a:lvl8pPr marL="3429000" indent="-228600" algn="l" rtl="0" eaLnBrk="0" fontAlgn="base" hangingPunct="0">
        <a:spcBef>
          <a:spcPct val="20000"/>
        </a:spcBef>
        <a:spcAft>
          <a:spcPct val="0"/>
        </a:spcAft>
        <a:buClr>
          <a:schemeClr val="accent2"/>
        </a:buClr>
        <a:buChar char="•"/>
        <a:defRPr sz="2000">
          <a:solidFill>
            <a:schemeClr val="tx1"/>
          </a:solidFill>
          <a:latin typeface="+mn-lt"/>
        </a:defRPr>
      </a:lvl8pPr>
      <a:lvl9pPr marL="3886200" indent="-228600" algn="l" rtl="0" eaLnBrk="0" fontAlgn="base" hangingPunct="0">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a:spLocks noGrp="1" noChangeArrowheads="1"/>
          </p:cNvSpPr>
          <p:nvPr>
            <p:ph type="sldNum" sz="quarter" idx="4"/>
          </p:nvPr>
        </p:nvSpPr>
        <p:spPr/>
        <p:txBody>
          <a:bodyPr/>
          <a:lstStyle/>
          <a:p>
            <a:fld id="{B202B08B-4D15-4036-9B62-16C16785CF63}" type="slidenum">
              <a:rPr lang="en-US"/>
              <a:pPr/>
              <a:t>1</a:t>
            </a:fld>
            <a:endParaRPr lang="en-US"/>
          </a:p>
        </p:txBody>
      </p:sp>
      <p:sp>
        <p:nvSpPr>
          <p:cNvPr id="2050" name="Rectangle 2"/>
          <p:cNvSpPr>
            <a:spLocks noGrp="1" noChangeArrowheads="1"/>
          </p:cNvSpPr>
          <p:nvPr>
            <p:ph type="ctrTitle"/>
          </p:nvPr>
        </p:nvSpPr>
        <p:spPr>
          <a:xfrm>
            <a:off x="1828800" y="1600200"/>
            <a:ext cx="5715000" cy="1676400"/>
          </a:xfrm>
        </p:spPr>
        <p:txBody>
          <a:bodyPr/>
          <a:lstStyle/>
          <a:p>
            <a:r>
              <a:rPr lang="en-US" sz="5400" b="1">
                <a:solidFill>
                  <a:srgbClr val="FFFF00"/>
                </a:solidFill>
                <a:latin typeface="Tahoma" pitchFamily="34" charset="0"/>
                <a:cs typeface="Times New Roman" pitchFamily="18" charset="0"/>
              </a:rPr>
              <a:t>Threads and Thread Cutting</a:t>
            </a:r>
            <a:r>
              <a:rPr lang="en-US" sz="5400">
                <a:latin typeface="Tahoma" pitchFamily="34" charset="0"/>
              </a:rPr>
              <a:t> </a:t>
            </a:r>
          </a:p>
        </p:txBody>
      </p:sp>
      <p:sp>
        <p:nvSpPr>
          <p:cNvPr id="2051" name="Rectangle 3"/>
          <p:cNvSpPr>
            <a:spLocks noGrp="1" noChangeArrowheads="1"/>
          </p:cNvSpPr>
          <p:nvPr>
            <p:ph type="subTitle" idx="1"/>
          </p:nvPr>
        </p:nvSpPr>
        <p:spPr>
          <a:xfrm>
            <a:off x="2133600" y="4114800"/>
            <a:ext cx="3048000" cy="685800"/>
          </a:xfrm>
        </p:spPr>
        <p:txBody>
          <a:bodyPr/>
          <a:lstStyle/>
          <a:p>
            <a:r>
              <a:rPr lang="en-US">
                <a:solidFill>
                  <a:srgbClr val="FFFFFF"/>
                </a:solidFill>
                <a:latin typeface="Arial" pitchFamily="34" charset="0"/>
                <a:cs typeface="Times New Roman" pitchFamily="18" charset="0"/>
              </a:rPr>
              <a:t>Session 11</a:t>
            </a:r>
            <a:r>
              <a:rPr lang="en-US"/>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4DEE357-F56D-48E6-834C-CB1A7F835074}" type="slidenum">
              <a:rPr lang="en-US"/>
              <a:pPr/>
              <a:t>10</a:t>
            </a:fld>
            <a:endParaRPr lang="en-US"/>
          </a:p>
        </p:txBody>
      </p:sp>
      <p:sp>
        <p:nvSpPr>
          <p:cNvPr id="20889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8899" name="Rectangle 3"/>
          <p:cNvSpPr>
            <a:spLocks noGrp="1" noChangeArrowheads="1"/>
          </p:cNvSpPr>
          <p:nvPr>
            <p:ph type="body" idx="1"/>
          </p:nvPr>
        </p:nvSpPr>
        <p:spPr>
          <a:xfrm>
            <a:off x="914400" y="1600200"/>
            <a:ext cx="7696200" cy="4648200"/>
          </a:xfrm>
        </p:spPr>
        <p:txBody>
          <a:bodyPr/>
          <a:lstStyle/>
          <a:p>
            <a:pPr>
              <a:buClr>
                <a:srgbClr val="FFFFFF"/>
              </a:buClr>
              <a:buFontTx/>
              <a:buNone/>
            </a:pPr>
            <a:r>
              <a:rPr lang="en-US" sz="3600" b="1">
                <a:solidFill>
                  <a:srgbClr val="FFFFFF"/>
                </a:solidFill>
                <a:latin typeface="Arial" pitchFamily="34" charset="0"/>
              </a:rPr>
              <a:t>Lead</a:t>
            </a:r>
          </a:p>
          <a:p>
            <a:pPr>
              <a:buClr>
                <a:srgbClr val="FFFFFF"/>
              </a:buClr>
              <a:buFontTx/>
              <a:buNone/>
            </a:pPr>
            <a:r>
              <a:rPr lang="en-US" b="1">
                <a:solidFill>
                  <a:srgbClr val="FFFFFF"/>
                </a:solidFill>
                <a:latin typeface="Arial" pitchFamily="34" charset="0"/>
              </a:rPr>
              <a:t>	</a:t>
            </a:r>
            <a:r>
              <a:rPr lang="en-US">
                <a:solidFill>
                  <a:srgbClr val="FFFFFF"/>
                </a:solidFill>
                <a:latin typeface="Arial" pitchFamily="34" charset="0"/>
              </a:rPr>
              <a:t>The distance a screw thread advances in one revolution</a:t>
            </a:r>
            <a:r>
              <a:rPr lang="en-US" sz="2800">
                <a:solidFill>
                  <a:srgbClr val="FFFFFF"/>
                </a:solidFill>
                <a:latin typeface="Arial" pitchFamily="34" charset="0"/>
              </a:rPr>
              <a:t>.</a:t>
            </a:r>
            <a:r>
              <a:rPr lang="en-US">
                <a:solidFill>
                  <a:srgbClr val="FFFFFF"/>
                </a:solidFill>
                <a:latin typeface="Arial" pitchFamily="34" charset="0"/>
              </a:rPr>
              <a:t> </a:t>
            </a:r>
          </a:p>
          <a:p>
            <a:pPr lvl="1">
              <a:buClr>
                <a:srgbClr val="FFFFFF"/>
              </a:buClr>
            </a:pPr>
            <a:r>
              <a:rPr lang="en-US">
                <a:solidFill>
                  <a:srgbClr val="FFFFFF"/>
                </a:solidFill>
                <a:latin typeface="Arial" pitchFamily="34" charset="0"/>
              </a:rPr>
              <a:t>The lead and the pitch of a single lead thread are the same. </a:t>
            </a:r>
          </a:p>
          <a:p>
            <a:pPr lvl="1">
              <a:buClr>
                <a:srgbClr val="FFFFFF"/>
              </a:buClr>
            </a:pPr>
            <a:r>
              <a:rPr lang="en-US">
                <a:solidFill>
                  <a:srgbClr val="FFFFFF"/>
                </a:solidFill>
                <a:latin typeface="Arial" pitchFamily="34" charset="0"/>
              </a:rPr>
              <a:t>On double lead threads, the lead is twice the pitch. </a:t>
            </a:r>
          </a:p>
          <a:p>
            <a:pPr lvl="2">
              <a:buClr>
                <a:srgbClr val="FFFFFF"/>
              </a:buClr>
            </a:pPr>
            <a:r>
              <a:rPr lang="en-US" sz="2800">
                <a:solidFill>
                  <a:srgbClr val="FFFFFF"/>
                </a:solidFill>
                <a:latin typeface="Arial" pitchFamily="34" charset="0"/>
              </a:rPr>
              <a:t>A double lead thread has two start points.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8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889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889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88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fld id="{03DD09C6-FB27-4632-8A12-27DCB8D060C6}" type="slidenum">
              <a:rPr lang="en-US"/>
              <a:pPr/>
              <a:t>11</a:t>
            </a:fld>
            <a:endParaRPr lang="en-US"/>
          </a:p>
        </p:txBody>
      </p:sp>
      <p:pic>
        <p:nvPicPr>
          <p:cNvPr id="231426" name="Picture 2" descr="kra07228_5526acL"/>
          <p:cNvPicPr>
            <a:picLocks noChangeAspect="1" noChangeArrowheads="1"/>
          </p:cNvPicPr>
          <p:nvPr/>
        </p:nvPicPr>
        <p:blipFill>
          <a:blip r:embed="rId2" cstate="print"/>
          <a:srcRect l="30496" r="38686" b="10602"/>
          <a:stretch>
            <a:fillRect/>
          </a:stretch>
        </p:blipFill>
        <p:spPr bwMode="auto">
          <a:xfrm>
            <a:off x="4876800" y="2133600"/>
            <a:ext cx="3962400" cy="2671763"/>
          </a:xfrm>
          <a:prstGeom prst="rect">
            <a:avLst/>
          </a:prstGeom>
          <a:noFill/>
        </p:spPr>
      </p:pic>
      <p:pic>
        <p:nvPicPr>
          <p:cNvPr id="231427" name="Picture 3" descr="kra07228_5526acL"/>
          <p:cNvPicPr>
            <a:picLocks noChangeAspect="1" noChangeArrowheads="1"/>
          </p:cNvPicPr>
          <p:nvPr/>
        </p:nvPicPr>
        <p:blipFill>
          <a:blip r:embed="rId2" cstate="print"/>
          <a:srcRect r="71875" b="9244"/>
          <a:stretch>
            <a:fillRect/>
          </a:stretch>
        </p:blipFill>
        <p:spPr bwMode="auto">
          <a:xfrm>
            <a:off x="914400" y="2133600"/>
            <a:ext cx="3657600" cy="2667000"/>
          </a:xfrm>
          <a:prstGeom prst="rect">
            <a:avLst/>
          </a:prstGeom>
          <a:noFill/>
        </p:spPr>
      </p:pic>
      <p:sp>
        <p:nvSpPr>
          <p:cNvPr id="231429" name="Text Box 5"/>
          <p:cNvSpPr txBox="1">
            <a:spLocks noChangeArrowheads="1"/>
          </p:cNvSpPr>
          <p:nvPr/>
        </p:nvSpPr>
        <p:spPr bwMode="auto">
          <a:xfrm>
            <a:off x="1295400" y="5257800"/>
            <a:ext cx="2460625" cy="579438"/>
          </a:xfrm>
          <a:prstGeom prst="rect">
            <a:avLst/>
          </a:prstGeom>
          <a:noFill/>
          <a:ln w="9525">
            <a:noFill/>
            <a:miter lim="800000"/>
            <a:headEnd/>
            <a:tailEnd/>
          </a:ln>
          <a:effectLst/>
        </p:spPr>
        <p:txBody>
          <a:bodyPr wrap="none">
            <a:spAutoFit/>
          </a:bodyPr>
          <a:lstStyle/>
          <a:p>
            <a:pPr eaLnBrk="1" hangingPunct="1"/>
            <a:r>
              <a:rPr lang="en-US" sz="3200" b="1">
                <a:solidFill>
                  <a:srgbClr val="FFFFFF"/>
                </a:solidFill>
                <a:latin typeface="Arial" pitchFamily="34" charset="0"/>
              </a:rPr>
              <a:t>Single Lead</a:t>
            </a:r>
          </a:p>
        </p:txBody>
      </p:sp>
      <p:sp>
        <p:nvSpPr>
          <p:cNvPr id="231430" name="Text Box 6"/>
          <p:cNvSpPr txBox="1">
            <a:spLocks noChangeArrowheads="1"/>
          </p:cNvSpPr>
          <p:nvPr/>
        </p:nvSpPr>
        <p:spPr bwMode="auto">
          <a:xfrm>
            <a:off x="5486400" y="5257800"/>
            <a:ext cx="2617788" cy="579438"/>
          </a:xfrm>
          <a:prstGeom prst="rect">
            <a:avLst/>
          </a:prstGeom>
          <a:noFill/>
          <a:ln w="9525">
            <a:noFill/>
            <a:miter lim="800000"/>
            <a:headEnd/>
            <a:tailEnd/>
          </a:ln>
          <a:effectLst/>
        </p:spPr>
        <p:txBody>
          <a:bodyPr wrap="none">
            <a:spAutoFit/>
          </a:bodyPr>
          <a:lstStyle/>
          <a:p>
            <a:pPr eaLnBrk="1" hangingPunct="1"/>
            <a:r>
              <a:rPr lang="en-US" sz="3200" b="1">
                <a:solidFill>
                  <a:srgbClr val="FFFFFF"/>
                </a:solidFill>
                <a:latin typeface="Arial" pitchFamily="34" charset="0"/>
              </a:rPr>
              <a:t>Double Lead</a:t>
            </a:r>
          </a:p>
        </p:txBody>
      </p:sp>
      <p:sp>
        <p:nvSpPr>
          <p:cNvPr id="231433" name="Rectangle 9"/>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F765882D-4D27-4CE9-ACBE-3FCF546F44DB}" type="slidenum">
              <a:rPr lang="en-US"/>
              <a:pPr/>
              <a:t>12</a:t>
            </a:fld>
            <a:endParaRPr lang="en-US"/>
          </a:p>
        </p:txBody>
      </p:sp>
      <p:sp>
        <p:nvSpPr>
          <p:cNvPr id="100354" name="Rectangle 2"/>
          <p:cNvSpPr>
            <a:spLocks noGrp="1" noChangeArrowheads="1"/>
          </p:cNvSpPr>
          <p:nvPr>
            <p:ph type="body" idx="1"/>
          </p:nvPr>
        </p:nvSpPr>
        <p:spPr>
          <a:xfrm>
            <a:off x="914400" y="1600200"/>
            <a:ext cx="7010400" cy="2971800"/>
          </a:xfrm>
        </p:spPr>
        <p:txBody>
          <a:bodyPr/>
          <a:lstStyle/>
          <a:p>
            <a:pPr>
              <a:lnSpc>
                <a:spcPct val="90000"/>
              </a:lnSpc>
              <a:buClr>
                <a:srgbClr val="FFFFFF"/>
              </a:buClr>
              <a:buFontTx/>
              <a:buNone/>
            </a:pPr>
            <a:r>
              <a:rPr lang="en-US" b="1">
                <a:solidFill>
                  <a:srgbClr val="FFFFFF"/>
                </a:solidFill>
                <a:latin typeface="Arial" pitchFamily="34" charset="0"/>
              </a:rPr>
              <a:t>Root</a:t>
            </a:r>
          </a:p>
          <a:p>
            <a:pPr lvl="1">
              <a:lnSpc>
                <a:spcPct val="90000"/>
              </a:lnSpc>
              <a:buClr>
                <a:srgbClr val="FFFFFF"/>
              </a:buClr>
            </a:pPr>
            <a:r>
              <a:rPr lang="en-US">
                <a:solidFill>
                  <a:srgbClr val="FFFFFF"/>
                </a:solidFill>
                <a:latin typeface="Arial" pitchFamily="34" charset="0"/>
              </a:rPr>
              <a:t>Bottom surface joining sides of two adjacent threads</a:t>
            </a:r>
          </a:p>
          <a:p>
            <a:pPr lvl="1">
              <a:lnSpc>
                <a:spcPct val="90000"/>
              </a:lnSpc>
              <a:buClr>
                <a:srgbClr val="FFFFFF"/>
              </a:buClr>
            </a:pPr>
            <a:r>
              <a:rPr lang="en-US">
                <a:solidFill>
                  <a:srgbClr val="FFFFFF"/>
                </a:solidFill>
                <a:latin typeface="Arial" pitchFamily="34" charset="0"/>
              </a:rPr>
              <a:t>External thread on minor diameter</a:t>
            </a:r>
          </a:p>
          <a:p>
            <a:pPr lvl="1">
              <a:lnSpc>
                <a:spcPct val="90000"/>
              </a:lnSpc>
              <a:buClr>
                <a:srgbClr val="FFFFFF"/>
              </a:buClr>
            </a:pPr>
            <a:r>
              <a:rPr lang="en-US">
                <a:solidFill>
                  <a:srgbClr val="FFFFFF"/>
                </a:solidFill>
                <a:latin typeface="Arial" pitchFamily="34" charset="0"/>
              </a:rPr>
              <a:t>Internal thread on major diameter</a:t>
            </a:r>
          </a:p>
        </p:txBody>
      </p:sp>
      <p:sp>
        <p:nvSpPr>
          <p:cNvPr id="100355"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35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35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7C34949-BB7C-4DC8-9E18-A471CD9632A6}" type="slidenum">
              <a:rPr lang="en-US"/>
              <a:pPr/>
              <a:t>13</a:t>
            </a:fld>
            <a:endParaRPr lang="en-US"/>
          </a:p>
        </p:txBody>
      </p:sp>
      <p:sp>
        <p:nvSpPr>
          <p:cNvPr id="232450" name="Rectangle 2"/>
          <p:cNvSpPr>
            <a:spLocks noGrp="1" noChangeArrowheads="1"/>
          </p:cNvSpPr>
          <p:nvPr>
            <p:ph type="body" idx="1"/>
          </p:nvPr>
        </p:nvSpPr>
        <p:spPr>
          <a:xfrm>
            <a:off x="914400" y="1600200"/>
            <a:ext cx="7086600" cy="3657600"/>
          </a:xfrm>
        </p:spPr>
        <p:txBody>
          <a:bodyPr/>
          <a:lstStyle/>
          <a:p>
            <a:pPr>
              <a:lnSpc>
                <a:spcPct val="90000"/>
              </a:lnSpc>
              <a:buClr>
                <a:srgbClr val="FFFFFF"/>
              </a:buClr>
              <a:buFontTx/>
              <a:buNone/>
            </a:pPr>
            <a:r>
              <a:rPr lang="en-US" b="1">
                <a:solidFill>
                  <a:srgbClr val="FFFFFF"/>
                </a:solidFill>
                <a:latin typeface="Arial" pitchFamily="34" charset="0"/>
              </a:rPr>
              <a:t>Crest</a:t>
            </a:r>
          </a:p>
          <a:p>
            <a:pPr lvl="1">
              <a:lnSpc>
                <a:spcPct val="90000"/>
              </a:lnSpc>
              <a:buClr>
                <a:srgbClr val="FFFFFF"/>
              </a:buClr>
            </a:pPr>
            <a:r>
              <a:rPr lang="en-US">
                <a:solidFill>
                  <a:srgbClr val="FFFFFF"/>
                </a:solidFill>
                <a:latin typeface="Arial" pitchFamily="34" charset="0"/>
              </a:rPr>
              <a:t>Top surface joining two sides of thread</a:t>
            </a:r>
          </a:p>
          <a:p>
            <a:pPr lvl="1">
              <a:lnSpc>
                <a:spcPct val="90000"/>
              </a:lnSpc>
              <a:buClr>
                <a:srgbClr val="FFFFFF"/>
              </a:buClr>
            </a:pPr>
            <a:r>
              <a:rPr lang="en-US">
                <a:solidFill>
                  <a:srgbClr val="FFFFFF"/>
                </a:solidFill>
                <a:latin typeface="Arial" pitchFamily="34" charset="0"/>
              </a:rPr>
              <a:t>External thread on major diameter</a:t>
            </a:r>
          </a:p>
          <a:p>
            <a:pPr lvl="1">
              <a:lnSpc>
                <a:spcPct val="90000"/>
              </a:lnSpc>
              <a:buClr>
                <a:srgbClr val="FFFFFF"/>
              </a:buClr>
            </a:pPr>
            <a:r>
              <a:rPr lang="en-US">
                <a:solidFill>
                  <a:srgbClr val="FFFFFF"/>
                </a:solidFill>
                <a:latin typeface="Arial" pitchFamily="34" charset="0"/>
              </a:rPr>
              <a:t>Internal thread on minor diameter</a:t>
            </a:r>
          </a:p>
        </p:txBody>
      </p:sp>
      <p:sp>
        <p:nvSpPr>
          <p:cNvPr id="232451"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4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24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24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CB96D31-57D2-4436-B718-2299A0FE8C18}" type="slidenum">
              <a:rPr lang="en-US"/>
              <a:pPr/>
              <a:t>14</a:t>
            </a:fld>
            <a:endParaRPr lang="en-US"/>
          </a:p>
        </p:txBody>
      </p:sp>
      <p:sp>
        <p:nvSpPr>
          <p:cNvPr id="234498" name="Rectangle 2"/>
          <p:cNvSpPr>
            <a:spLocks noGrp="1" noChangeArrowheads="1"/>
          </p:cNvSpPr>
          <p:nvPr>
            <p:ph type="body" idx="1"/>
          </p:nvPr>
        </p:nvSpPr>
        <p:spPr>
          <a:xfrm>
            <a:off x="914400" y="1600200"/>
            <a:ext cx="7086600" cy="3657600"/>
          </a:xfrm>
        </p:spPr>
        <p:txBody>
          <a:bodyPr/>
          <a:lstStyle/>
          <a:p>
            <a:pPr>
              <a:lnSpc>
                <a:spcPct val="90000"/>
              </a:lnSpc>
              <a:buClr>
                <a:srgbClr val="FFFFFF"/>
              </a:buClr>
              <a:buFontTx/>
              <a:buNone/>
            </a:pPr>
            <a:r>
              <a:rPr lang="en-US" b="1">
                <a:solidFill>
                  <a:srgbClr val="FFFFFF"/>
                </a:solidFill>
                <a:latin typeface="Arial" pitchFamily="34" charset="0"/>
              </a:rPr>
              <a:t>Flank</a:t>
            </a:r>
          </a:p>
          <a:p>
            <a:pPr lvl="1">
              <a:lnSpc>
                <a:spcPct val="90000"/>
              </a:lnSpc>
              <a:buClr>
                <a:srgbClr val="FFFFFF"/>
              </a:buClr>
            </a:pPr>
            <a:r>
              <a:rPr lang="en-US">
                <a:solidFill>
                  <a:srgbClr val="FFFFFF"/>
                </a:solidFill>
                <a:latin typeface="Arial" pitchFamily="34" charset="0"/>
              </a:rPr>
              <a:t>Thread surface that connects crest with root</a:t>
            </a:r>
          </a:p>
        </p:txBody>
      </p:sp>
      <p:sp>
        <p:nvSpPr>
          <p:cNvPr id="234499"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C6A226AE-DCEA-47D4-AD8D-C59045B80E86}" type="slidenum">
              <a:rPr lang="en-US"/>
              <a:pPr/>
              <a:t>15</a:t>
            </a:fld>
            <a:endParaRPr lang="en-US"/>
          </a:p>
        </p:txBody>
      </p:sp>
      <p:sp>
        <p:nvSpPr>
          <p:cNvPr id="102402" name="Rectangle 2"/>
          <p:cNvSpPr>
            <a:spLocks noGrp="1" noChangeArrowheads="1"/>
          </p:cNvSpPr>
          <p:nvPr>
            <p:ph type="body" idx="1"/>
          </p:nvPr>
        </p:nvSpPr>
        <p:spPr>
          <a:xfrm>
            <a:off x="914400" y="1600200"/>
            <a:ext cx="7848600" cy="1828800"/>
          </a:xfrm>
        </p:spPr>
        <p:txBody>
          <a:bodyPr/>
          <a:lstStyle/>
          <a:p>
            <a:pPr>
              <a:lnSpc>
                <a:spcPct val="110000"/>
              </a:lnSpc>
              <a:buClr>
                <a:srgbClr val="FFFFFF"/>
              </a:buClr>
              <a:buFontTx/>
              <a:buNone/>
            </a:pPr>
            <a:r>
              <a:rPr lang="en-US" b="1">
                <a:solidFill>
                  <a:srgbClr val="FFFFFF"/>
                </a:solidFill>
                <a:latin typeface="Arial" pitchFamily="34" charset="0"/>
              </a:rPr>
              <a:t>Depth of thread</a:t>
            </a:r>
          </a:p>
          <a:p>
            <a:pPr lvl="1">
              <a:lnSpc>
                <a:spcPct val="110000"/>
              </a:lnSpc>
              <a:buClr>
                <a:srgbClr val="FFFFFF"/>
              </a:buClr>
            </a:pPr>
            <a:r>
              <a:rPr lang="en-US">
                <a:solidFill>
                  <a:srgbClr val="FFFFFF"/>
                </a:solidFill>
                <a:latin typeface="Arial" pitchFamily="34" charset="0"/>
              </a:rPr>
              <a:t>Distance between crest and root measured perpendicular to axis</a:t>
            </a:r>
          </a:p>
        </p:txBody>
      </p:sp>
      <p:sp>
        <p:nvSpPr>
          <p:cNvPr id="102403"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684F8B0C-5066-489E-B419-C64079A8BBD5}" type="slidenum">
              <a:rPr lang="en-US"/>
              <a:pPr/>
              <a:t>16</a:t>
            </a:fld>
            <a:endParaRPr lang="en-US"/>
          </a:p>
        </p:txBody>
      </p:sp>
      <p:sp>
        <p:nvSpPr>
          <p:cNvPr id="236546" name="Rectangle 2"/>
          <p:cNvSpPr>
            <a:spLocks noGrp="1" noChangeArrowheads="1"/>
          </p:cNvSpPr>
          <p:nvPr>
            <p:ph type="body" idx="1"/>
          </p:nvPr>
        </p:nvSpPr>
        <p:spPr>
          <a:xfrm>
            <a:off x="914400" y="1600200"/>
            <a:ext cx="6248400" cy="2895600"/>
          </a:xfrm>
        </p:spPr>
        <p:txBody>
          <a:bodyPr/>
          <a:lstStyle/>
          <a:p>
            <a:pPr>
              <a:lnSpc>
                <a:spcPct val="110000"/>
              </a:lnSpc>
              <a:buClr>
                <a:srgbClr val="FFFFFF"/>
              </a:buClr>
              <a:buFontTx/>
              <a:buNone/>
            </a:pPr>
            <a:r>
              <a:rPr lang="en-US" b="1">
                <a:solidFill>
                  <a:srgbClr val="FFFFFF"/>
                </a:solidFill>
                <a:latin typeface="Arial" pitchFamily="34" charset="0"/>
              </a:rPr>
              <a:t>Angle of thread</a:t>
            </a:r>
          </a:p>
          <a:p>
            <a:pPr lvl="1">
              <a:lnSpc>
                <a:spcPct val="110000"/>
              </a:lnSpc>
              <a:buClr>
                <a:srgbClr val="FFFFFF"/>
              </a:buClr>
            </a:pPr>
            <a:r>
              <a:rPr lang="en-US">
                <a:solidFill>
                  <a:srgbClr val="FFFFFF"/>
                </a:solidFill>
                <a:latin typeface="Arial" pitchFamily="34" charset="0"/>
              </a:rPr>
              <a:t>Included angle between sides of thread measured in axial plane</a:t>
            </a:r>
          </a:p>
          <a:p>
            <a:pPr>
              <a:lnSpc>
                <a:spcPct val="110000"/>
              </a:lnSpc>
              <a:buFontTx/>
              <a:buNone/>
            </a:pPr>
            <a:endParaRPr lang="en-US">
              <a:solidFill>
                <a:srgbClr val="FFFFFF"/>
              </a:solidFill>
              <a:latin typeface="Arial" pitchFamily="34" charset="0"/>
            </a:endParaRPr>
          </a:p>
          <a:p>
            <a:pPr>
              <a:lnSpc>
                <a:spcPct val="110000"/>
              </a:lnSpc>
            </a:pPr>
            <a:endParaRPr lang="en-US"/>
          </a:p>
        </p:txBody>
      </p:sp>
      <p:sp>
        <p:nvSpPr>
          <p:cNvPr id="236547"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A7CB7BB7-3175-4F37-81C2-F9E609653AA5}" type="slidenum">
              <a:rPr lang="en-US"/>
              <a:pPr/>
              <a:t>17</a:t>
            </a:fld>
            <a:endParaRPr lang="en-US"/>
          </a:p>
        </p:txBody>
      </p:sp>
      <p:sp>
        <p:nvSpPr>
          <p:cNvPr id="238594" name="Rectangle 2"/>
          <p:cNvSpPr>
            <a:spLocks noGrp="1" noChangeArrowheads="1"/>
          </p:cNvSpPr>
          <p:nvPr>
            <p:ph type="body" idx="1"/>
          </p:nvPr>
        </p:nvSpPr>
        <p:spPr>
          <a:xfrm>
            <a:off x="914400" y="1600200"/>
            <a:ext cx="6934200" cy="2590800"/>
          </a:xfrm>
        </p:spPr>
        <p:txBody>
          <a:bodyPr/>
          <a:lstStyle/>
          <a:p>
            <a:pPr>
              <a:lnSpc>
                <a:spcPct val="110000"/>
              </a:lnSpc>
              <a:buClr>
                <a:srgbClr val="FFFFFF"/>
              </a:buClr>
              <a:buFontTx/>
              <a:buNone/>
            </a:pPr>
            <a:r>
              <a:rPr lang="en-US" b="1">
                <a:solidFill>
                  <a:srgbClr val="FFFFFF"/>
                </a:solidFill>
                <a:latin typeface="Arial" pitchFamily="34" charset="0"/>
              </a:rPr>
              <a:t>Helix angle</a:t>
            </a:r>
          </a:p>
          <a:p>
            <a:pPr lvl="1">
              <a:lnSpc>
                <a:spcPct val="110000"/>
              </a:lnSpc>
              <a:buClr>
                <a:srgbClr val="FFFFFF"/>
              </a:buClr>
            </a:pPr>
            <a:r>
              <a:rPr lang="en-US">
                <a:solidFill>
                  <a:srgbClr val="FFFFFF"/>
                </a:solidFill>
                <a:latin typeface="Arial" pitchFamily="34" charset="0"/>
              </a:rPr>
              <a:t>Angle that thread makes with plane perpendicular to thread axis</a:t>
            </a:r>
          </a:p>
        </p:txBody>
      </p:sp>
      <p:sp>
        <p:nvSpPr>
          <p:cNvPr id="238595" name="Rectangle 3"/>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10D23AD-6ADF-41A9-98E9-063F280DA3A6}" type="slidenum">
              <a:rPr lang="en-US"/>
              <a:pPr/>
              <a:t>18</a:t>
            </a:fld>
            <a:endParaRPr lang="en-US"/>
          </a:p>
        </p:txBody>
      </p:sp>
      <p:sp>
        <p:nvSpPr>
          <p:cNvPr id="104450" name="Rectangle 2"/>
          <p:cNvSpPr>
            <a:spLocks noGrp="1" noChangeArrowheads="1"/>
          </p:cNvSpPr>
          <p:nvPr>
            <p:ph type="body" idx="1"/>
          </p:nvPr>
        </p:nvSpPr>
        <p:spPr>
          <a:xfrm>
            <a:off x="914400" y="1600200"/>
            <a:ext cx="7924800" cy="2590800"/>
          </a:xfrm>
        </p:spPr>
        <p:txBody>
          <a:bodyPr/>
          <a:lstStyle/>
          <a:p>
            <a:pPr>
              <a:buClr>
                <a:srgbClr val="FFFFFF"/>
              </a:buClr>
              <a:buFontTx/>
              <a:buNone/>
            </a:pPr>
            <a:r>
              <a:rPr lang="en-US" b="1">
                <a:solidFill>
                  <a:srgbClr val="FFFFFF"/>
                </a:solidFill>
                <a:latin typeface="Arial" pitchFamily="34" charset="0"/>
              </a:rPr>
              <a:t>Right-hand thread</a:t>
            </a:r>
          </a:p>
          <a:p>
            <a:pPr>
              <a:buClr>
                <a:srgbClr val="FFFFFF"/>
              </a:buClr>
            </a:pPr>
            <a:r>
              <a:rPr lang="en-US" sz="2800">
                <a:solidFill>
                  <a:srgbClr val="FFFFFF"/>
                </a:solidFill>
                <a:latin typeface="Arial" pitchFamily="34" charset="0"/>
              </a:rPr>
              <a:t>Helical ridge of uniform cross section onto which nut is threaded in clockwise direction</a:t>
            </a:r>
          </a:p>
          <a:p>
            <a:pPr>
              <a:buClr>
                <a:srgbClr val="FFFFFF"/>
              </a:buClr>
            </a:pPr>
            <a:r>
              <a:rPr lang="en-US" sz="2800">
                <a:solidFill>
                  <a:srgbClr val="FFFFFF"/>
                </a:solidFill>
                <a:latin typeface="Arial" pitchFamily="34" charset="0"/>
              </a:rPr>
              <a:t>When cut on lathe, toolbit</a:t>
            </a:r>
            <a:br>
              <a:rPr lang="en-US" sz="2800">
                <a:solidFill>
                  <a:srgbClr val="FFFFFF"/>
                </a:solidFill>
                <a:latin typeface="Arial" pitchFamily="34" charset="0"/>
              </a:rPr>
            </a:br>
            <a:r>
              <a:rPr lang="en-US" sz="2800">
                <a:solidFill>
                  <a:srgbClr val="FFFFFF"/>
                </a:solidFill>
                <a:latin typeface="Arial" pitchFamily="34" charset="0"/>
              </a:rPr>
              <a:t>advanced from right to left</a:t>
            </a:r>
          </a:p>
        </p:txBody>
      </p:sp>
      <p:pic>
        <p:nvPicPr>
          <p:cNvPr id="104451" name="Picture 3" descr="kra07228_5502L"/>
          <p:cNvPicPr>
            <a:picLocks noChangeAspect="1" noChangeArrowheads="1"/>
          </p:cNvPicPr>
          <p:nvPr/>
        </p:nvPicPr>
        <p:blipFill>
          <a:blip r:embed="rId3" cstate="print"/>
          <a:srcRect r="55115" b="11044"/>
          <a:stretch>
            <a:fillRect/>
          </a:stretch>
        </p:blipFill>
        <p:spPr bwMode="auto">
          <a:xfrm>
            <a:off x="3124200" y="4114800"/>
            <a:ext cx="2462213" cy="2514600"/>
          </a:xfrm>
          <a:prstGeom prst="rect">
            <a:avLst/>
          </a:prstGeom>
          <a:noFill/>
        </p:spPr>
      </p:pic>
      <p:sp>
        <p:nvSpPr>
          <p:cNvPr id="104455" name="Rectangle 7"/>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F615A166-F9C6-4461-B4E1-BFFEB2F6F0EE}" type="slidenum">
              <a:rPr lang="en-US"/>
              <a:pPr/>
              <a:t>19</a:t>
            </a:fld>
            <a:endParaRPr lang="en-US"/>
          </a:p>
        </p:txBody>
      </p:sp>
      <p:sp>
        <p:nvSpPr>
          <p:cNvPr id="240644" name="Rectangle 4"/>
          <p:cNvSpPr>
            <a:spLocks noChangeArrowheads="1"/>
          </p:cNvSpPr>
          <p:nvPr/>
        </p:nvSpPr>
        <p:spPr bwMode="auto">
          <a:xfrm>
            <a:off x="914400" y="1600200"/>
            <a:ext cx="7924800" cy="3124200"/>
          </a:xfrm>
          <a:prstGeom prst="rect">
            <a:avLst/>
          </a:prstGeom>
          <a:noFill/>
          <a:ln w="9525">
            <a:noFill/>
            <a:miter lim="800000"/>
            <a:headEnd/>
            <a:tailEnd/>
          </a:ln>
          <a:effectLst/>
        </p:spPr>
        <p:txBody>
          <a:bodyPr/>
          <a:lstStyle/>
          <a:p>
            <a:pPr marL="342900" indent="-342900" eaLnBrk="1" hangingPunct="1">
              <a:spcBef>
                <a:spcPct val="20000"/>
              </a:spcBef>
              <a:buClr>
                <a:srgbClr val="0033CC"/>
              </a:buClr>
            </a:pPr>
            <a:r>
              <a:rPr lang="en-US" sz="3200" b="1">
                <a:solidFill>
                  <a:srgbClr val="FFFFFF"/>
                </a:solidFill>
                <a:latin typeface="Arial" pitchFamily="34" charset="0"/>
              </a:rPr>
              <a:t>Left-hand thread</a:t>
            </a:r>
          </a:p>
          <a:p>
            <a:pPr marL="742950" lvl="1" indent="-285750" eaLnBrk="1" hangingPunct="1">
              <a:spcBef>
                <a:spcPct val="20000"/>
              </a:spcBef>
              <a:buClr>
                <a:srgbClr val="FFFFFF"/>
              </a:buClr>
              <a:buFontTx/>
              <a:buChar char="•"/>
            </a:pPr>
            <a:r>
              <a:rPr lang="en-US" sz="2800">
                <a:solidFill>
                  <a:srgbClr val="FFFFFF"/>
                </a:solidFill>
                <a:latin typeface="Arial" pitchFamily="34" charset="0"/>
              </a:rPr>
              <a:t>Helical ridge of uniform cross section onto which nut is threaded in counterclockwise direction</a:t>
            </a:r>
          </a:p>
          <a:p>
            <a:pPr marL="742950" lvl="1" indent="-285750" eaLnBrk="1" hangingPunct="1">
              <a:spcBef>
                <a:spcPct val="20000"/>
              </a:spcBef>
              <a:buClr>
                <a:srgbClr val="FFFFFF"/>
              </a:buClr>
              <a:buFontTx/>
              <a:buChar char="•"/>
            </a:pPr>
            <a:r>
              <a:rPr lang="en-US" sz="2800">
                <a:solidFill>
                  <a:srgbClr val="FFFFFF"/>
                </a:solidFill>
                <a:latin typeface="Arial" pitchFamily="34" charset="0"/>
              </a:rPr>
              <a:t>When cut on lathe, toolbit advanced from left to right</a:t>
            </a:r>
          </a:p>
        </p:txBody>
      </p:sp>
      <p:pic>
        <p:nvPicPr>
          <p:cNvPr id="240645" name="Picture 5" descr="kra07228_5502L"/>
          <p:cNvPicPr>
            <a:picLocks noChangeAspect="1" noChangeArrowheads="1"/>
          </p:cNvPicPr>
          <p:nvPr/>
        </p:nvPicPr>
        <p:blipFill>
          <a:blip r:embed="rId3" cstate="print"/>
          <a:srcRect l="55115" b="12462"/>
          <a:stretch>
            <a:fillRect/>
          </a:stretch>
        </p:blipFill>
        <p:spPr bwMode="auto">
          <a:xfrm>
            <a:off x="3733800" y="4114800"/>
            <a:ext cx="2501900" cy="2514600"/>
          </a:xfrm>
          <a:prstGeom prst="rect">
            <a:avLst/>
          </a:prstGeom>
          <a:noFill/>
        </p:spPr>
      </p:pic>
      <p:sp>
        <p:nvSpPr>
          <p:cNvPr id="240648" name="Rectangle 8"/>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F1242BC2-A4FF-4F83-9102-DC29F8B3DB20}" type="slidenum">
              <a:rPr lang="en-US"/>
              <a:pPr/>
              <a:t>2</a:t>
            </a:fld>
            <a:endParaRPr lang="en-US"/>
          </a:p>
        </p:txBody>
      </p:sp>
      <p:sp>
        <p:nvSpPr>
          <p:cNvPr id="921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Threads</a:t>
            </a:r>
          </a:p>
        </p:txBody>
      </p:sp>
      <p:sp>
        <p:nvSpPr>
          <p:cNvPr id="9219" name="Rectangle 3"/>
          <p:cNvSpPr>
            <a:spLocks noGrp="1" noChangeArrowheads="1"/>
          </p:cNvSpPr>
          <p:nvPr>
            <p:ph type="body" idx="1"/>
          </p:nvPr>
        </p:nvSpPr>
        <p:spPr>
          <a:xfrm>
            <a:off x="914400" y="1600200"/>
            <a:ext cx="8001000" cy="4724400"/>
          </a:xfrm>
        </p:spPr>
        <p:txBody>
          <a:bodyPr/>
          <a:lstStyle/>
          <a:p>
            <a:pPr>
              <a:lnSpc>
                <a:spcPct val="90000"/>
              </a:lnSpc>
              <a:buClr>
                <a:srgbClr val="FFFFFF"/>
              </a:buClr>
            </a:pPr>
            <a:r>
              <a:rPr lang="en-US">
                <a:solidFill>
                  <a:srgbClr val="FFFFFF"/>
                </a:solidFill>
                <a:latin typeface="Arial" pitchFamily="34" charset="0"/>
              </a:rPr>
              <a:t>Thread</a:t>
            </a:r>
          </a:p>
          <a:p>
            <a:pPr lvl="1">
              <a:lnSpc>
                <a:spcPct val="90000"/>
              </a:lnSpc>
              <a:buClr>
                <a:srgbClr val="FFFFFF"/>
              </a:buClr>
            </a:pPr>
            <a:r>
              <a:rPr lang="en-US">
                <a:solidFill>
                  <a:srgbClr val="FFFFFF"/>
                </a:solidFill>
                <a:latin typeface="Arial" pitchFamily="34" charset="0"/>
              </a:rPr>
              <a:t>Helical ridge of uniform section formed on inside or outside of cylinder or cone</a:t>
            </a:r>
          </a:p>
          <a:p>
            <a:pPr>
              <a:lnSpc>
                <a:spcPct val="90000"/>
              </a:lnSpc>
              <a:buClr>
                <a:srgbClr val="FFFFFF"/>
              </a:buClr>
            </a:pPr>
            <a:r>
              <a:rPr lang="en-US">
                <a:solidFill>
                  <a:srgbClr val="FFFFFF"/>
                </a:solidFill>
                <a:latin typeface="Arial" pitchFamily="34" charset="0"/>
              </a:rPr>
              <a:t>Used for several purposes:</a:t>
            </a:r>
          </a:p>
          <a:p>
            <a:pPr lvl="1">
              <a:lnSpc>
                <a:spcPct val="90000"/>
              </a:lnSpc>
              <a:buClr>
                <a:srgbClr val="FFFFFF"/>
              </a:buClr>
            </a:pPr>
            <a:r>
              <a:rPr lang="en-US">
                <a:solidFill>
                  <a:srgbClr val="FFFFFF"/>
                </a:solidFill>
                <a:latin typeface="Arial" pitchFamily="34" charset="0"/>
              </a:rPr>
              <a:t>Fasten devices such as screws, bolts, studs, and nuts</a:t>
            </a:r>
          </a:p>
          <a:p>
            <a:pPr lvl="1">
              <a:lnSpc>
                <a:spcPct val="90000"/>
              </a:lnSpc>
              <a:buClr>
                <a:srgbClr val="FFFFFF"/>
              </a:buClr>
            </a:pPr>
            <a:r>
              <a:rPr lang="en-US">
                <a:solidFill>
                  <a:srgbClr val="FFFFFF"/>
                </a:solidFill>
                <a:latin typeface="Arial" pitchFamily="34" charset="0"/>
              </a:rPr>
              <a:t>Provide accurate measurement, as in micrometer</a:t>
            </a:r>
          </a:p>
          <a:p>
            <a:pPr lvl="1">
              <a:lnSpc>
                <a:spcPct val="90000"/>
              </a:lnSpc>
              <a:buClr>
                <a:srgbClr val="FFFFFF"/>
              </a:buClr>
            </a:pPr>
            <a:r>
              <a:rPr lang="en-US">
                <a:solidFill>
                  <a:srgbClr val="FFFFFF"/>
                </a:solidFill>
                <a:latin typeface="Arial" pitchFamily="34" charset="0"/>
              </a:rPr>
              <a:t>Transmit motion</a:t>
            </a:r>
          </a:p>
          <a:p>
            <a:pPr lvl="1">
              <a:lnSpc>
                <a:spcPct val="90000"/>
              </a:lnSpc>
              <a:buClr>
                <a:srgbClr val="FFFFFF"/>
              </a:buClr>
            </a:pPr>
            <a:r>
              <a:rPr lang="en-US">
                <a:solidFill>
                  <a:srgbClr val="FFFFFF"/>
                </a:solidFill>
                <a:latin typeface="Arial" pitchFamily="34" charset="0"/>
              </a:rPr>
              <a:t>Increase force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25769844-9E8A-4252-ACDE-203D0E325273}" type="slidenum">
              <a:rPr lang="en-US"/>
              <a:pPr/>
              <a:t>20</a:t>
            </a:fld>
            <a:endParaRPr lang="en-US"/>
          </a:p>
        </p:txBody>
      </p:sp>
      <p:sp>
        <p:nvSpPr>
          <p:cNvPr id="13314" name="Rectangle 2"/>
          <p:cNvSpPr>
            <a:spLocks noGrp="1" noChangeArrowheads="1"/>
          </p:cNvSpPr>
          <p:nvPr>
            <p:ph type="title"/>
          </p:nvPr>
        </p:nvSpPr>
        <p:spPr/>
        <p:txBody>
          <a:bodyPr/>
          <a:lstStyle/>
          <a:p>
            <a:r>
              <a:rPr lang="en-US" b="1">
                <a:solidFill>
                  <a:srgbClr val="FFFF00"/>
                </a:solidFill>
                <a:latin typeface="Tahoma" pitchFamily="34" charset="0"/>
              </a:rPr>
              <a:t>Thread Forms</a:t>
            </a:r>
          </a:p>
        </p:txBody>
      </p:sp>
      <p:sp>
        <p:nvSpPr>
          <p:cNvPr id="13315" name="Rectangle 3"/>
          <p:cNvSpPr>
            <a:spLocks noGrp="1" noChangeArrowheads="1"/>
          </p:cNvSpPr>
          <p:nvPr>
            <p:ph type="body" idx="1"/>
          </p:nvPr>
        </p:nvSpPr>
        <p:spPr>
          <a:xfrm>
            <a:off x="914400" y="1600200"/>
            <a:ext cx="8077200" cy="5029200"/>
          </a:xfrm>
        </p:spPr>
        <p:txBody>
          <a:bodyPr/>
          <a:lstStyle/>
          <a:p>
            <a:pPr>
              <a:buClr>
                <a:srgbClr val="FFFFFF"/>
              </a:buClr>
            </a:pPr>
            <a:r>
              <a:rPr lang="en-US">
                <a:solidFill>
                  <a:srgbClr val="FFFFFF"/>
                </a:solidFill>
                <a:latin typeface="Arial" pitchFamily="34" charset="0"/>
              </a:rPr>
              <a:t>ISO Metric</a:t>
            </a:r>
          </a:p>
          <a:p>
            <a:pPr>
              <a:buClr>
                <a:srgbClr val="FFFFFF"/>
              </a:buClr>
            </a:pPr>
            <a:r>
              <a:rPr lang="en-US">
                <a:solidFill>
                  <a:srgbClr val="FFFFFF"/>
                </a:solidFill>
                <a:latin typeface="Arial" pitchFamily="34" charset="0"/>
              </a:rPr>
              <a:t>American National Standard Thread</a:t>
            </a:r>
          </a:p>
          <a:p>
            <a:pPr>
              <a:buClr>
                <a:srgbClr val="FFFFFF"/>
              </a:buClr>
            </a:pPr>
            <a:r>
              <a:rPr lang="en-US">
                <a:solidFill>
                  <a:srgbClr val="FFFFFF"/>
                </a:solidFill>
                <a:latin typeface="Arial" pitchFamily="34" charset="0"/>
              </a:rPr>
              <a:t>British Standard Whitworth (BSW) Thread</a:t>
            </a:r>
          </a:p>
          <a:p>
            <a:pPr>
              <a:buClr>
                <a:srgbClr val="FFFFFF"/>
              </a:buClr>
            </a:pPr>
            <a:r>
              <a:rPr lang="en-US">
                <a:solidFill>
                  <a:srgbClr val="FFFFFF"/>
                </a:solidFill>
                <a:latin typeface="Arial" pitchFamily="34" charset="0"/>
              </a:rPr>
              <a:t>Unified Thread</a:t>
            </a:r>
          </a:p>
          <a:p>
            <a:pPr>
              <a:buClr>
                <a:srgbClr val="FFFFFF"/>
              </a:buClr>
            </a:pPr>
            <a:r>
              <a:rPr lang="en-US">
                <a:solidFill>
                  <a:srgbClr val="FFFFFF"/>
                </a:solidFill>
                <a:latin typeface="Arial" pitchFamily="34" charset="0"/>
              </a:rPr>
              <a:t>American National Acme Thread</a:t>
            </a:r>
          </a:p>
          <a:p>
            <a:pPr>
              <a:buClr>
                <a:srgbClr val="FFFFFF"/>
              </a:buClr>
            </a:pPr>
            <a:r>
              <a:rPr lang="en-US">
                <a:solidFill>
                  <a:srgbClr val="FFFFFF"/>
                </a:solidFill>
                <a:latin typeface="Arial" pitchFamily="34" charset="0"/>
              </a:rPr>
              <a:t>Square Thread</a:t>
            </a:r>
          </a:p>
          <a:p>
            <a:pPr>
              <a:buClr>
                <a:srgbClr val="FFFFFF"/>
              </a:buClr>
            </a:pPr>
            <a:r>
              <a:rPr lang="en-US">
                <a:solidFill>
                  <a:srgbClr val="FFFFFF"/>
                </a:solidFill>
                <a:latin typeface="Arial" pitchFamily="34" charset="0"/>
              </a:rPr>
              <a:t>Brown &amp; Sharpe Worm Thread</a:t>
            </a:r>
          </a:p>
          <a:p>
            <a:pPr>
              <a:buClr>
                <a:srgbClr val="FFFFFF"/>
              </a:buClr>
            </a:pPr>
            <a:r>
              <a:rPr lang="en-US">
                <a:solidFill>
                  <a:srgbClr val="FFFFFF"/>
                </a:solidFill>
                <a:latin typeface="Arial" pitchFamily="34" charset="0"/>
              </a:rPr>
              <a:t>International Metric thread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31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3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6AA9B5D4-B235-4693-A7E9-C3174AFAFE89}" type="slidenum">
              <a:rPr lang="en-US"/>
              <a:pPr/>
              <a:t>21</a:t>
            </a:fld>
            <a:endParaRPr lang="en-US"/>
          </a:p>
        </p:txBody>
      </p:sp>
      <p:sp>
        <p:nvSpPr>
          <p:cNvPr id="109570" name="Rectangle 2"/>
          <p:cNvSpPr>
            <a:spLocks noGrp="1" noChangeArrowheads="1"/>
          </p:cNvSpPr>
          <p:nvPr>
            <p:ph type="title"/>
          </p:nvPr>
        </p:nvSpPr>
        <p:spPr>
          <a:xfrm>
            <a:off x="914400" y="228600"/>
            <a:ext cx="7772400" cy="762000"/>
          </a:xfrm>
        </p:spPr>
        <p:txBody>
          <a:bodyPr/>
          <a:lstStyle/>
          <a:p>
            <a:r>
              <a:rPr lang="en-US" b="1">
                <a:solidFill>
                  <a:srgbClr val="FFFF00"/>
                </a:solidFill>
                <a:latin typeface="Tahoma" pitchFamily="34" charset="0"/>
              </a:rPr>
              <a:t>ISO Metric Thread</a:t>
            </a:r>
          </a:p>
        </p:txBody>
      </p:sp>
      <p:pic>
        <p:nvPicPr>
          <p:cNvPr id="109572" name="Picture 4" descr="kra07228_5503L"/>
          <p:cNvPicPr>
            <a:picLocks noChangeAspect="1" noChangeArrowheads="1"/>
          </p:cNvPicPr>
          <p:nvPr/>
        </p:nvPicPr>
        <p:blipFill>
          <a:blip r:embed="rId3" cstate="print"/>
          <a:srcRect l="1102" r="1929"/>
          <a:stretch>
            <a:fillRect/>
          </a:stretch>
        </p:blipFill>
        <p:spPr bwMode="auto">
          <a:xfrm>
            <a:off x="914400" y="3886200"/>
            <a:ext cx="7239000" cy="2625725"/>
          </a:xfrm>
          <a:prstGeom prst="rect">
            <a:avLst/>
          </a:prstGeom>
          <a:noFill/>
        </p:spPr>
      </p:pic>
      <p:sp>
        <p:nvSpPr>
          <p:cNvPr id="109573" name="Text Box 5"/>
          <p:cNvSpPr txBox="1">
            <a:spLocks noChangeArrowheads="1"/>
          </p:cNvSpPr>
          <p:nvPr/>
        </p:nvSpPr>
        <p:spPr bwMode="auto">
          <a:xfrm>
            <a:off x="914400" y="1600200"/>
            <a:ext cx="6781800" cy="2041525"/>
          </a:xfrm>
          <a:prstGeom prst="rect">
            <a:avLst/>
          </a:prstGeom>
          <a:noFill/>
          <a:ln w="9525">
            <a:noFill/>
            <a:miter lim="800000"/>
            <a:headEnd/>
            <a:tailEnd/>
          </a:ln>
          <a:effectLst/>
        </p:spPr>
        <p:txBody>
          <a:bodyPr>
            <a:spAutoFit/>
          </a:bodyPr>
          <a:lstStyle/>
          <a:p>
            <a:pPr eaLnBrk="1" hangingPunct="1"/>
            <a:r>
              <a:rPr lang="en-US" sz="3200">
                <a:solidFill>
                  <a:srgbClr val="FFFFFF"/>
                </a:solidFill>
                <a:latin typeface="Arial" pitchFamily="34" charset="0"/>
              </a:rPr>
              <a:t>60</a:t>
            </a:r>
            <a:r>
              <a:rPr lang="en-US" sz="3200">
                <a:solidFill>
                  <a:srgbClr val="FFFFFF"/>
                </a:solidFill>
                <a:latin typeface="Arial" pitchFamily="34" charset="0"/>
                <a:cs typeface="Arial" pitchFamily="34" charset="0"/>
              </a:rPr>
              <a:t>° included angle</a:t>
            </a:r>
          </a:p>
          <a:p>
            <a:pPr eaLnBrk="1" hangingPunct="1"/>
            <a:r>
              <a:rPr lang="en-US" sz="3200">
                <a:solidFill>
                  <a:srgbClr val="FFFFFF"/>
                </a:solidFill>
                <a:latin typeface="Arial" pitchFamily="34" charset="0"/>
              </a:rPr>
              <a:t>D (Internal) = 0.6143 x pitch</a:t>
            </a:r>
          </a:p>
          <a:p>
            <a:pPr eaLnBrk="1" hangingPunct="1"/>
            <a:r>
              <a:rPr lang="en-US" sz="3200">
                <a:solidFill>
                  <a:srgbClr val="FFFFFF"/>
                </a:solidFill>
                <a:latin typeface="Arial" pitchFamily="34" charset="0"/>
              </a:rPr>
              <a:t>Crest = .125 x pitch</a:t>
            </a:r>
          </a:p>
          <a:p>
            <a:pPr eaLnBrk="1" hangingPunct="1"/>
            <a:r>
              <a:rPr lang="en-US" sz="3200">
                <a:solidFill>
                  <a:srgbClr val="FFFFFF"/>
                </a:solidFill>
                <a:latin typeface="Arial" pitchFamily="34" charset="0"/>
              </a:rPr>
              <a:t>Root = .250 x pitch</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13D8EF4C-D697-49FE-AE9E-FF7D29F13F8F}" type="slidenum">
              <a:rPr lang="en-US"/>
              <a:pPr/>
              <a:t>22</a:t>
            </a:fld>
            <a:endParaRPr lang="en-US"/>
          </a:p>
        </p:txBody>
      </p:sp>
      <p:sp>
        <p:nvSpPr>
          <p:cNvPr id="123906" name="Rectangle 2"/>
          <p:cNvSpPr>
            <a:spLocks noGrp="1" noChangeArrowheads="1"/>
          </p:cNvSpPr>
          <p:nvPr>
            <p:ph type="title"/>
          </p:nvPr>
        </p:nvSpPr>
        <p:spPr>
          <a:xfrm>
            <a:off x="914400" y="228600"/>
            <a:ext cx="7772400" cy="762000"/>
          </a:xfrm>
        </p:spPr>
        <p:txBody>
          <a:bodyPr/>
          <a:lstStyle/>
          <a:p>
            <a:r>
              <a:rPr lang="en-US" b="1">
                <a:solidFill>
                  <a:srgbClr val="FFFF00"/>
                </a:solidFill>
                <a:latin typeface="Tahoma" pitchFamily="34" charset="0"/>
              </a:rPr>
              <a:t>ISO Metric Thread</a:t>
            </a:r>
          </a:p>
        </p:txBody>
      </p:sp>
      <p:pic>
        <p:nvPicPr>
          <p:cNvPr id="123908" name="Picture 4" descr="kra07228_5503L"/>
          <p:cNvPicPr>
            <a:picLocks noChangeAspect="1" noChangeArrowheads="1"/>
          </p:cNvPicPr>
          <p:nvPr/>
        </p:nvPicPr>
        <p:blipFill>
          <a:blip r:embed="rId4" cstate="print"/>
          <a:srcRect l="1102" r="1929"/>
          <a:stretch>
            <a:fillRect/>
          </a:stretch>
        </p:blipFill>
        <p:spPr bwMode="auto">
          <a:xfrm>
            <a:off x="914400" y="3886200"/>
            <a:ext cx="7315200" cy="2652713"/>
          </a:xfrm>
          <a:prstGeom prst="rect">
            <a:avLst/>
          </a:prstGeom>
          <a:noFill/>
        </p:spPr>
      </p:pic>
      <p:graphicFrame>
        <p:nvGraphicFramePr>
          <p:cNvPr id="123910" name="Object 6"/>
          <p:cNvGraphicFramePr>
            <a:graphicFrameLocks noChangeAspect="1"/>
          </p:cNvGraphicFramePr>
          <p:nvPr/>
        </p:nvGraphicFramePr>
        <p:xfrm>
          <a:off x="914400" y="1600200"/>
          <a:ext cx="5486400" cy="1930400"/>
        </p:xfrm>
        <a:graphic>
          <a:graphicData uri="http://schemas.openxmlformats.org/presentationml/2006/ole">
            <p:oleObj spid="_x0000_s123910" name="Equation" r:id="rId5" imgW="1803240" imgH="634680" progId="Equation.3">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7A9566E-AD9A-4F31-A7B6-0F73D2624AD6}" type="slidenum">
              <a:rPr lang="en-US"/>
              <a:pPr/>
              <a:t>23</a:t>
            </a:fld>
            <a:endParaRPr lang="en-US"/>
          </a:p>
        </p:txBody>
      </p:sp>
      <p:sp>
        <p:nvSpPr>
          <p:cNvPr id="106498" name="Rectangle 2"/>
          <p:cNvSpPr>
            <a:spLocks noGrp="1" noChangeArrowheads="1"/>
          </p:cNvSpPr>
          <p:nvPr>
            <p:ph type="title"/>
          </p:nvPr>
        </p:nvSpPr>
        <p:spPr>
          <a:xfrm>
            <a:off x="914400" y="228600"/>
            <a:ext cx="8077200" cy="1524000"/>
          </a:xfrm>
        </p:spPr>
        <p:txBody>
          <a:bodyPr/>
          <a:lstStyle/>
          <a:p>
            <a:r>
              <a:rPr lang="en-US">
                <a:solidFill>
                  <a:srgbClr val="FFFF00"/>
                </a:solidFill>
                <a:latin typeface="Tahoma" pitchFamily="34" charset="0"/>
                <a:cs typeface="Times New Roman" pitchFamily="18" charset="0"/>
              </a:rPr>
              <a:t>ISO metric pitch and diameter combinations</a:t>
            </a:r>
            <a:endParaRPr lang="en-US" b="1">
              <a:solidFill>
                <a:srgbClr val="FFFF00"/>
              </a:solidFill>
              <a:latin typeface="Tahoma" pitchFamily="34" charset="0"/>
              <a:cs typeface="Times New Roman" pitchFamily="18" charset="0"/>
            </a:endParaRPr>
          </a:p>
        </p:txBody>
      </p:sp>
      <p:sp>
        <p:nvSpPr>
          <p:cNvPr id="106499" name="Text Box 3"/>
          <p:cNvSpPr txBox="1">
            <a:spLocks noChangeArrowheads="1"/>
          </p:cNvSpPr>
          <p:nvPr/>
        </p:nvSpPr>
        <p:spPr bwMode="auto">
          <a:xfrm>
            <a:off x="1060450" y="1828800"/>
            <a:ext cx="6635750" cy="4510088"/>
          </a:xfrm>
          <a:prstGeom prst="rect">
            <a:avLst/>
          </a:prstGeom>
          <a:noFill/>
          <a:ln w="9525">
            <a:noFill/>
            <a:miter lim="800000"/>
            <a:headEnd/>
            <a:tailEnd/>
          </a:ln>
          <a:effectLst/>
        </p:spPr>
        <p:txBody>
          <a:bodyPr wrap="none">
            <a:spAutoFit/>
          </a:bodyPr>
          <a:lstStyle/>
          <a:p>
            <a:pPr eaLnBrk="1" hangingPunct="1">
              <a:spcBef>
                <a:spcPct val="30000"/>
              </a:spcBef>
            </a:pPr>
            <a:r>
              <a:rPr lang="en-US" sz="2400" b="1">
                <a:latin typeface="New York" charset="0"/>
                <a:cs typeface="Times New Roman" pitchFamily="18" charset="0"/>
              </a:rPr>
              <a:t>Nominal	Thread	Nominal	Thread</a:t>
            </a:r>
            <a:br>
              <a:rPr lang="en-US" sz="2400" b="1">
                <a:latin typeface="New York" charset="0"/>
                <a:cs typeface="Times New Roman" pitchFamily="18" charset="0"/>
              </a:rPr>
            </a:br>
            <a:r>
              <a:rPr lang="en-US" sz="2400" b="1">
                <a:latin typeface="New York" charset="0"/>
                <a:cs typeface="Times New Roman" pitchFamily="18" charset="0"/>
              </a:rPr>
              <a:t>Diameter	Pitch		Diameter	Pitch</a:t>
            </a:r>
            <a:br>
              <a:rPr lang="en-US" sz="2400" b="1">
                <a:latin typeface="New York" charset="0"/>
                <a:cs typeface="Times New Roman" pitchFamily="18" charset="0"/>
              </a:rPr>
            </a:br>
            <a:r>
              <a:rPr lang="en-US" sz="2400" b="1">
                <a:latin typeface="New York" charset="0"/>
                <a:cs typeface="Times New Roman" pitchFamily="18" charset="0"/>
              </a:rPr>
              <a:t>(mm)		(mm)		(mm)		(mm)</a:t>
            </a:r>
            <a:endParaRPr lang="en-US" sz="2400">
              <a:solidFill>
                <a:srgbClr val="000000"/>
              </a:solidFill>
              <a:latin typeface="New York" charset="0"/>
              <a:cs typeface="Times New Roman" pitchFamily="18" charset="0"/>
            </a:endParaRPr>
          </a:p>
          <a:p>
            <a:pPr eaLnBrk="1" hangingPunct="1">
              <a:spcBef>
                <a:spcPct val="30000"/>
              </a:spcBef>
            </a:pPr>
            <a:r>
              <a:rPr lang="en-US" sz="2400">
                <a:latin typeface="New York" charset="0"/>
                <a:cs typeface="Times New Roman" pitchFamily="18" charset="0"/>
              </a:rPr>
              <a:t>    1.6		0.35		20		2.5</a:t>
            </a:r>
          </a:p>
          <a:p>
            <a:pPr eaLnBrk="1" hangingPunct="1">
              <a:spcBef>
                <a:spcPct val="30000"/>
              </a:spcBef>
            </a:pPr>
            <a:r>
              <a:rPr lang="en-US" sz="2400">
                <a:latin typeface="New York" charset="0"/>
                <a:cs typeface="Times New Roman" pitchFamily="18" charset="0"/>
              </a:rPr>
              <a:t>     2		0.4		24		3</a:t>
            </a:r>
          </a:p>
          <a:p>
            <a:pPr eaLnBrk="1" hangingPunct="1">
              <a:spcBef>
                <a:spcPct val="30000"/>
              </a:spcBef>
            </a:pPr>
            <a:r>
              <a:rPr lang="en-US" sz="2400">
                <a:latin typeface="New York" charset="0"/>
                <a:cs typeface="Times New Roman" pitchFamily="18" charset="0"/>
              </a:rPr>
              <a:t>    2.5		0.45		30		3.5</a:t>
            </a:r>
          </a:p>
          <a:p>
            <a:pPr eaLnBrk="1" hangingPunct="1">
              <a:spcBef>
                <a:spcPct val="30000"/>
              </a:spcBef>
            </a:pPr>
            <a:r>
              <a:rPr lang="en-US" sz="2400">
                <a:latin typeface="New York" charset="0"/>
                <a:cs typeface="Times New Roman" pitchFamily="18" charset="0"/>
              </a:rPr>
              <a:t>     3		0.5		36		4</a:t>
            </a:r>
          </a:p>
          <a:p>
            <a:pPr eaLnBrk="1" hangingPunct="1">
              <a:spcBef>
                <a:spcPct val="30000"/>
              </a:spcBef>
            </a:pPr>
            <a:r>
              <a:rPr lang="en-US" sz="2400">
                <a:latin typeface="New York" charset="0"/>
                <a:cs typeface="Times New Roman" pitchFamily="18" charset="0"/>
              </a:rPr>
              <a:t>    3.5		0.6		42		4.5</a:t>
            </a:r>
          </a:p>
          <a:p>
            <a:pPr eaLnBrk="1" hangingPunct="1">
              <a:spcBef>
                <a:spcPct val="30000"/>
              </a:spcBef>
            </a:pPr>
            <a:r>
              <a:rPr lang="en-US" sz="2400">
                <a:latin typeface="New York" charset="0"/>
                <a:cs typeface="Times New Roman" pitchFamily="18" charset="0"/>
              </a:rPr>
              <a:t>     4		0.7		48		5</a:t>
            </a:r>
          </a:p>
          <a:p>
            <a:pPr eaLnBrk="1" hangingPunct="1">
              <a:spcBef>
                <a:spcPct val="30000"/>
              </a:spcBef>
            </a:pPr>
            <a:r>
              <a:rPr lang="en-US" sz="2400">
                <a:latin typeface="New York" charset="0"/>
                <a:cs typeface="Times New Roman" pitchFamily="18" charset="0"/>
              </a:rPr>
              <a:t>     5		0.8		56		5.5</a:t>
            </a:r>
            <a:endParaRPr lang="en-US" sz="2400">
              <a:latin typeface="Times New Roman" pitchFamily="18" charset="0"/>
            </a:endParaRPr>
          </a:p>
        </p:txBody>
      </p:sp>
      <p:sp>
        <p:nvSpPr>
          <p:cNvPr id="106500" name="Text Box 4"/>
          <p:cNvSpPr txBox="1">
            <a:spLocks noChangeArrowheads="1"/>
          </p:cNvSpPr>
          <p:nvPr/>
        </p:nvSpPr>
        <p:spPr bwMode="auto">
          <a:xfrm>
            <a:off x="2743200" y="5484813"/>
            <a:ext cx="3419475" cy="860425"/>
          </a:xfrm>
          <a:prstGeom prst="rect">
            <a:avLst/>
          </a:prstGeom>
          <a:solidFill>
            <a:schemeClr val="bg1"/>
          </a:solidFill>
          <a:ln w="38100">
            <a:solidFill>
              <a:schemeClr val="accent2"/>
            </a:solidFill>
            <a:miter lim="800000"/>
            <a:headEnd/>
            <a:tailEnd/>
          </a:ln>
          <a:effectLst/>
        </p:spPr>
        <p:txBody>
          <a:bodyPr wrap="none">
            <a:spAutoFit/>
          </a:bodyPr>
          <a:lstStyle/>
          <a:p>
            <a:pPr algn="ctr" eaLnBrk="1" hangingPunct="1"/>
            <a:r>
              <a:rPr lang="en-US" sz="2400" b="1">
                <a:solidFill>
                  <a:srgbClr val="FFFF00"/>
                </a:solidFill>
                <a:latin typeface="Arial" pitchFamily="34" charset="0"/>
              </a:rPr>
              <a:t>Portion of table taken </a:t>
            </a:r>
            <a:br>
              <a:rPr lang="en-US" sz="2400" b="1">
                <a:solidFill>
                  <a:srgbClr val="FFFF00"/>
                </a:solidFill>
                <a:latin typeface="Arial" pitchFamily="34" charset="0"/>
              </a:rPr>
            </a:br>
            <a:r>
              <a:rPr lang="en-US" sz="2400" b="1">
                <a:solidFill>
                  <a:srgbClr val="FFFF00"/>
                </a:solidFill>
                <a:latin typeface="Arial" pitchFamily="34" charset="0"/>
              </a:rPr>
              <a:t>from textbook</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43044C97-324A-4BE1-9D44-0E4A2D0E8360}" type="slidenum">
              <a:rPr lang="en-US"/>
              <a:pPr/>
              <a:t>24</a:t>
            </a:fld>
            <a:endParaRPr lang="en-US"/>
          </a:p>
        </p:txBody>
      </p:sp>
      <p:sp>
        <p:nvSpPr>
          <p:cNvPr id="15362" name="Rectangle 2"/>
          <p:cNvSpPr>
            <a:spLocks noGrp="1" noChangeArrowheads="1"/>
          </p:cNvSpPr>
          <p:nvPr>
            <p:ph type="title"/>
          </p:nvPr>
        </p:nvSpPr>
        <p:spPr>
          <a:xfrm>
            <a:off x="914400" y="228600"/>
            <a:ext cx="8610600" cy="1600200"/>
          </a:xfrm>
        </p:spPr>
        <p:txBody>
          <a:bodyPr/>
          <a:lstStyle/>
          <a:p>
            <a:r>
              <a:rPr lang="en-US" b="1">
                <a:solidFill>
                  <a:srgbClr val="FFFF00"/>
                </a:solidFill>
                <a:latin typeface="Tahoma" pitchFamily="34" charset="0"/>
              </a:rPr>
              <a:t>American National Standard Thread</a:t>
            </a:r>
          </a:p>
        </p:txBody>
      </p:sp>
      <p:sp>
        <p:nvSpPr>
          <p:cNvPr id="15363" name="Rectangle 3"/>
          <p:cNvSpPr>
            <a:spLocks noGrp="1" noChangeArrowheads="1"/>
          </p:cNvSpPr>
          <p:nvPr>
            <p:ph type="body" idx="1"/>
          </p:nvPr>
        </p:nvSpPr>
        <p:spPr>
          <a:xfrm>
            <a:off x="914400" y="2057400"/>
            <a:ext cx="7924800" cy="3124200"/>
          </a:xfrm>
        </p:spPr>
        <p:txBody>
          <a:bodyPr/>
          <a:lstStyle/>
          <a:p>
            <a:pPr>
              <a:lnSpc>
                <a:spcPct val="90000"/>
              </a:lnSpc>
            </a:pPr>
            <a:r>
              <a:rPr lang="en-US">
                <a:solidFill>
                  <a:srgbClr val="FFFFFF"/>
                </a:solidFill>
                <a:latin typeface="Arial" pitchFamily="34" charset="0"/>
              </a:rPr>
              <a:t>Divided into four main series, all having same shape and proportions</a:t>
            </a:r>
          </a:p>
          <a:p>
            <a:pPr lvl="1">
              <a:lnSpc>
                <a:spcPct val="90000"/>
              </a:lnSpc>
            </a:pPr>
            <a:r>
              <a:rPr lang="en-US">
                <a:solidFill>
                  <a:srgbClr val="FFFFFF"/>
                </a:solidFill>
                <a:latin typeface="Arial" pitchFamily="34" charset="0"/>
              </a:rPr>
              <a:t>National Coarse (NC)</a:t>
            </a:r>
          </a:p>
          <a:p>
            <a:pPr lvl="1">
              <a:lnSpc>
                <a:spcPct val="90000"/>
              </a:lnSpc>
            </a:pPr>
            <a:r>
              <a:rPr lang="en-US">
                <a:solidFill>
                  <a:srgbClr val="FFFFFF"/>
                </a:solidFill>
                <a:latin typeface="Arial" pitchFamily="34" charset="0"/>
              </a:rPr>
              <a:t>National Fine (NF)</a:t>
            </a:r>
          </a:p>
          <a:p>
            <a:pPr lvl="1">
              <a:lnSpc>
                <a:spcPct val="90000"/>
              </a:lnSpc>
            </a:pPr>
            <a:r>
              <a:rPr lang="en-US">
                <a:solidFill>
                  <a:srgbClr val="FFFFFF"/>
                </a:solidFill>
                <a:latin typeface="Arial" pitchFamily="34" charset="0"/>
              </a:rPr>
              <a:t>National Special (NS)</a:t>
            </a:r>
          </a:p>
          <a:p>
            <a:pPr lvl="1">
              <a:lnSpc>
                <a:spcPct val="90000"/>
              </a:lnSpc>
            </a:pPr>
            <a:r>
              <a:rPr lang="en-US">
                <a:solidFill>
                  <a:srgbClr val="FFFFFF"/>
                </a:solidFill>
                <a:latin typeface="Arial" pitchFamily="34" charset="0"/>
              </a:rPr>
              <a:t>National Pipe (NPT)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412A2C12-09A5-43BA-8849-518CCB400FBF}" type="slidenum">
              <a:rPr lang="en-US"/>
              <a:pPr/>
              <a:t>25</a:t>
            </a:fld>
            <a:endParaRPr lang="en-US"/>
          </a:p>
        </p:txBody>
      </p:sp>
      <p:sp>
        <p:nvSpPr>
          <p:cNvPr id="215042"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sp>
        <p:nvSpPr>
          <p:cNvPr id="215043" name="Text Box 3"/>
          <p:cNvSpPr txBox="1">
            <a:spLocks noChangeArrowheads="1"/>
          </p:cNvSpPr>
          <p:nvPr/>
        </p:nvSpPr>
        <p:spPr bwMode="auto">
          <a:xfrm>
            <a:off x="914400" y="1600200"/>
            <a:ext cx="8229600" cy="579438"/>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Coarse Thread Series UNC</a:t>
            </a:r>
          </a:p>
        </p:txBody>
      </p:sp>
      <p:sp>
        <p:nvSpPr>
          <p:cNvPr id="215044" name="Text Box 4"/>
          <p:cNvSpPr txBox="1">
            <a:spLocks noChangeArrowheads="1"/>
          </p:cNvSpPr>
          <p:nvPr/>
        </p:nvSpPr>
        <p:spPr bwMode="auto">
          <a:xfrm>
            <a:off x="1371600" y="2209800"/>
            <a:ext cx="7696200" cy="1373188"/>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The one most commonly used in the mass production of bolts, screws, nuts and other general fastening applications.</a:t>
            </a:r>
            <a:r>
              <a:rPr lang="en-US" sz="2800">
                <a:latin typeface="Times New Roman" pitchFamily="18" charset="0"/>
              </a:rPr>
              <a:t> </a:t>
            </a:r>
            <a:endParaRPr lang="en-US" sz="2400">
              <a:latin typeface="Times New Roman" pitchFamily="18" charset="0"/>
            </a:endParaRPr>
          </a:p>
        </p:txBody>
      </p:sp>
      <p:sp>
        <p:nvSpPr>
          <p:cNvPr id="215045" name="Text Box 5"/>
          <p:cNvSpPr txBox="1">
            <a:spLocks noChangeArrowheads="1"/>
          </p:cNvSpPr>
          <p:nvPr/>
        </p:nvSpPr>
        <p:spPr bwMode="auto">
          <a:xfrm>
            <a:off x="1371600" y="3581400"/>
            <a:ext cx="70104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Less of a tendency for cross-threading than fine threads.</a:t>
            </a:r>
          </a:p>
        </p:txBody>
      </p:sp>
      <p:sp>
        <p:nvSpPr>
          <p:cNvPr id="215046" name="Text Box 6"/>
          <p:cNvSpPr txBox="1">
            <a:spLocks noChangeArrowheads="1"/>
          </p:cNvSpPr>
          <p:nvPr/>
        </p:nvSpPr>
        <p:spPr bwMode="auto">
          <a:xfrm>
            <a:off x="1371600" y="4495800"/>
            <a:ext cx="7315200" cy="1373188"/>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It is also used on quick assembly or disassembly, or if corrosion or slight damage is possible.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4" grpId="0"/>
      <p:bldP spid="215045" grpId="0"/>
      <p:bldP spid="2150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E8C9DC7A-8F9C-4358-95F1-12F7F4F8699B}" type="slidenum">
              <a:rPr lang="en-US"/>
              <a:pPr/>
              <a:t>26</a:t>
            </a:fld>
            <a:endParaRPr lang="en-US"/>
          </a:p>
        </p:txBody>
      </p:sp>
      <p:sp>
        <p:nvSpPr>
          <p:cNvPr id="217090"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sp>
        <p:nvSpPr>
          <p:cNvPr id="217091" name="Text Box 3"/>
          <p:cNvSpPr txBox="1">
            <a:spLocks noChangeArrowheads="1"/>
          </p:cNvSpPr>
          <p:nvPr/>
        </p:nvSpPr>
        <p:spPr bwMode="auto">
          <a:xfrm>
            <a:off x="914400" y="1600200"/>
            <a:ext cx="6172200" cy="579438"/>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Fine Thread Series UNF</a:t>
            </a:r>
          </a:p>
        </p:txBody>
      </p:sp>
      <p:sp>
        <p:nvSpPr>
          <p:cNvPr id="217092" name="Text Box 4"/>
          <p:cNvSpPr txBox="1">
            <a:spLocks noChangeArrowheads="1"/>
          </p:cNvSpPr>
          <p:nvPr/>
        </p:nvSpPr>
        <p:spPr bwMode="auto">
          <a:xfrm>
            <a:off x="1371600" y="2209800"/>
            <a:ext cx="7391400" cy="1373188"/>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When used on external threads have greater tensile stress area than coarse threads of the same size. </a:t>
            </a:r>
          </a:p>
        </p:txBody>
      </p:sp>
      <p:sp>
        <p:nvSpPr>
          <p:cNvPr id="217093" name="Text Box 5"/>
          <p:cNvSpPr txBox="1">
            <a:spLocks noChangeArrowheads="1"/>
          </p:cNvSpPr>
          <p:nvPr/>
        </p:nvSpPr>
        <p:spPr bwMode="auto">
          <a:xfrm>
            <a:off x="1371600" y="3581400"/>
            <a:ext cx="7848600" cy="1800225"/>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Resists stripping out better than coarse threads in areas where the external and mating internal threads are subjected to loads equal to or greater than the capacity of the screw or bolt. </a:t>
            </a:r>
          </a:p>
        </p:txBody>
      </p:sp>
      <p:sp>
        <p:nvSpPr>
          <p:cNvPr id="217094" name="Text Box 6"/>
          <p:cNvSpPr txBox="1">
            <a:spLocks noChangeArrowheads="1"/>
          </p:cNvSpPr>
          <p:nvPr/>
        </p:nvSpPr>
        <p:spPr bwMode="auto">
          <a:xfrm>
            <a:off x="1371600" y="5484813"/>
            <a:ext cx="73152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Used were the length of engagement is limited</a:t>
            </a:r>
            <a:endParaRPr lang="en-US" sz="28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0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70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70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7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P spid="217092" grpId="0"/>
      <p:bldP spid="217093" grpId="0"/>
      <p:bldP spid="2170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09E9EB5F-601F-4108-AAB0-103D141BB4DB}" type="slidenum">
              <a:rPr lang="en-US"/>
              <a:pPr/>
              <a:t>27</a:t>
            </a:fld>
            <a:endParaRPr lang="en-US"/>
          </a:p>
        </p:txBody>
      </p:sp>
      <p:sp>
        <p:nvSpPr>
          <p:cNvPr id="21913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pic>
        <p:nvPicPr>
          <p:cNvPr id="219139" name="Picture 3" descr="enifiedscwchrt"/>
          <p:cNvPicPr>
            <a:picLocks noChangeAspect="1" noChangeArrowheads="1"/>
          </p:cNvPicPr>
          <p:nvPr/>
        </p:nvPicPr>
        <p:blipFill>
          <a:blip r:embed="rId3" cstate="print"/>
          <a:srcRect l="1524" t="1695" r="2477" b="1695"/>
          <a:stretch>
            <a:fillRect/>
          </a:stretch>
        </p:blipFill>
        <p:spPr bwMode="auto">
          <a:xfrm>
            <a:off x="1676400" y="1338263"/>
            <a:ext cx="5638800" cy="5102225"/>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6EF3A59F-496F-4C98-BB57-73FABAF1DEF2}" type="slidenum">
              <a:rPr lang="en-US"/>
              <a:pPr/>
              <a:t>28</a:t>
            </a:fld>
            <a:endParaRPr lang="en-US"/>
          </a:p>
        </p:txBody>
      </p:sp>
      <p:sp>
        <p:nvSpPr>
          <p:cNvPr id="221186"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Common Thread Forms</a:t>
            </a:r>
          </a:p>
        </p:txBody>
      </p:sp>
      <p:sp>
        <p:nvSpPr>
          <p:cNvPr id="221187" name="Text Box 3"/>
          <p:cNvSpPr txBox="1">
            <a:spLocks noChangeArrowheads="1"/>
          </p:cNvSpPr>
          <p:nvPr/>
        </p:nvSpPr>
        <p:spPr bwMode="auto">
          <a:xfrm>
            <a:off x="914400" y="1600200"/>
            <a:ext cx="5257800" cy="579438"/>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Taper Pipe Series NPT</a:t>
            </a:r>
          </a:p>
        </p:txBody>
      </p:sp>
      <p:sp>
        <p:nvSpPr>
          <p:cNvPr id="221188" name="Text Box 4"/>
          <p:cNvSpPr txBox="1">
            <a:spLocks noChangeArrowheads="1"/>
          </p:cNvSpPr>
          <p:nvPr/>
        </p:nvSpPr>
        <p:spPr bwMode="auto">
          <a:xfrm>
            <a:off x="1371600" y="3276600"/>
            <a:ext cx="76962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When used with a sealer (such as pipe dope or teflon tape) will produce a pressure tight joint.</a:t>
            </a:r>
            <a:endParaRPr lang="en-US" sz="2400">
              <a:solidFill>
                <a:srgbClr val="FFFFFF"/>
              </a:solidFill>
              <a:latin typeface="Arial" pitchFamily="34" charset="0"/>
            </a:endParaRPr>
          </a:p>
        </p:txBody>
      </p:sp>
      <p:sp>
        <p:nvSpPr>
          <p:cNvPr id="221189" name="Text Box 5"/>
          <p:cNvSpPr txBox="1">
            <a:spLocks noChangeArrowheads="1"/>
          </p:cNvSpPr>
          <p:nvPr/>
        </p:nvSpPr>
        <p:spPr bwMode="auto">
          <a:xfrm>
            <a:off x="1371600" y="2286000"/>
            <a:ext cx="7315200" cy="946150"/>
          </a:xfrm>
          <a:prstGeom prst="rect">
            <a:avLst/>
          </a:prstGeom>
          <a:noFill/>
          <a:ln w="9525">
            <a:noFill/>
            <a:miter lim="800000"/>
            <a:headEnd/>
            <a:tailEnd/>
          </a:ln>
          <a:effectLst/>
        </p:spPr>
        <p:txBody>
          <a:bodyPr>
            <a:spAutoFit/>
          </a:bodyPr>
          <a:lstStyle/>
          <a:p>
            <a:pPr eaLnBrk="1" hangingPunct="1">
              <a:spcBef>
                <a:spcPct val="50000"/>
              </a:spcBef>
            </a:pPr>
            <a:r>
              <a:rPr lang="en-US" sz="2800">
                <a:solidFill>
                  <a:srgbClr val="FFFFFF"/>
                </a:solidFill>
                <a:latin typeface="Arial" pitchFamily="34" charset="0"/>
              </a:rPr>
              <a:t>The taper of the external thread forms a joint with the taper of the internal thread.</a:t>
            </a:r>
          </a:p>
        </p:txBody>
      </p:sp>
      <p:pic>
        <p:nvPicPr>
          <p:cNvPr id="221190" name="Picture 6" descr="npt threads"/>
          <p:cNvPicPr>
            <a:picLocks noChangeAspect="1" noChangeArrowheads="1"/>
          </p:cNvPicPr>
          <p:nvPr/>
        </p:nvPicPr>
        <p:blipFill>
          <a:blip r:embed="rId3" cstate="print"/>
          <a:srcRect/>
          <a:stretch>
            <a:fillRect/>
          </a:stretch>
        </p:blipFill>
        <p:spPr bwMode="auto">
          <a:xfrm>
            <a:off x="1371600" y="4419600"/>
            <a:ext cx="3295650" cy="2200275"/>
          </a:xfrm>
          <a:prstGeom prst="rect">
            <a:avLst/>
          </a:prstGeom>
          <a:noFill/>
        </p:spPr>
      </p:pic>
      <p:pic>
        <p:nvPicPr>
          <p:cNvPr id="221191" name="Picture 7" descr="taper pipe threads"/>
          <p:cNvPicPr>
            <a:picLocks noChangeAspect="1" noChangeArrowheads="1"/>
          </p:cNvPicPr>
          <p:nvPr/>
        </p:nvPicPr>
        <p:blipFill>
          <a:blip r:embed="rId4" cstate="print"/>
          <a:srcRect/>
          <a:stretch>
            <a:fillRect/>
          </a:stretch>
        </p:blipFill>
        <p:spPr bwMode="auto">
          <a:xfrm>
            <a:off x="5562600" y="4419600"/>
            <a:ext cx="2590800" cy="229552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735B61B3-4F90-4F87-A07A-8EB56C456F00}" type="slidenum">
              <a:rPr lang="en-US"/>
              <a:pPr/>
              <a:t>29</a:t>
            </a:fld>
            <a:endParaRPr lang="en-US"/>
          </a:p>
        </p:txBody>
      </p:sp>
      <p:sp>
        <p:nvSpPr>
          <p:cNvPr id="121858" name="Rectangle 2"/>
          <p:cNvSpPr>
            <a:spLocks noGrp="1" noChangeArrowheads="1"/>
          </p:cNvSpPr>
          <p:nvPr>
            <p:ph type="title"/>
          </p:nvPr>
        </p:nvSpPr>
        <p:spPr>
          <a:xfrm>
            <a:off x="1066800" y="304800"/>
            <a:ext cx="7848600" cy="1219200"/>
          </a:xfrm>
        </p:spPr>
        <p:txBody>
          <a:bodyPr/>
          <a:lstStyle/>
          <a:p>
            <a:r>
              <a:rPr lang="en-US" b="1">
                <a:solidFill>
                  <a:srgbClr val="FFFF00"/>
                </a:solidFill>
                <a:latin typeface="Tahoma" pitchFamily="34" charset="0"/>
              </a:rPr>
              <a:t>American National Standard Thread</a:t>
            </a:r>
          </a:p>
        </p:txBody>
      </p:sp>
      <p:pic>
        <p:nvPicPr>
          <p:cNvPr id="121859" name="Picture 3" descr="kra07228_5504L"/>
          <p:cNvPicPr>
            <a:picLocks noChangeAspect="1" noChangeArrowheads="1"/>
          </p:cNvPicPr>
          <p:nvPr/>
        </p:nvPicPr>
        <p:blipFill>
          <a:blip r:embed="rId4" cstate="print"/>
          <a:srcRect/>
          <a:stretch>
            <a:fillRect/>
          </a:stretch>
        </p:blipFill>
        <p:spPr bwMode="auto">
          <a:xfrm>
            <a:off x="914400" y="3962400"/>
            <a:ext cx="7315200" cy="2601913"/>
          </a:xfrm>
          <a:prstGeom prst="rect">
            <a:avLst/>
          </a:prstGeom>
          <a:noFill/>
        </p:spPr>
      </p:pic>
      <p:graphicFrame>
        <p:nvGraphicFramePr>
          <p:cNvPr id="121862" name="Object 6"/>
          <p:cNvGraphicFramePr>
            <a:graphicFrameLocks noChangeAspect="1"/>
          </p:cNvGraphicFramePr>
          <p:nvPr/>
        </p:nvGraphicFramePr>
        <p:xfrm>
          <a:off x="1193800" y="1676400"/>
          <a:ext cx="4090988" cy="2181225"/>
        </p:xfrm>
        <a:graphic>
          <a:graphicData uri="http://schemas.openxmlformats.org/presentationml/2006/ole">
            <p:oleObj spid="_x0000_s121862" name="Equation" r:id="rId5" imgW="1523880" imgH="812520" progId="Equation.3">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554F37A-A7BB-4340-90CE-6972F5FA1FA4}" type="slidenum">
              <a:rPr lang="en-US"/>
              <a:pPr/>
              <a:t>3</a:t>
            </a:fld>
            <a:endParaRPr lang="en-US"/>
          </a:p>
        </p:txBody>
      </p:sp>
      <p:pic>
        <p:nvPicPr>
          <p:cNvPr id="91139" name="Picture 3" descr="kra07228_5501L"/>
          <p:cNvPicPr>
            <a:picLocks noChangeAspect="1" noChangeArrowheads="1"/>
          </p:cNvPicPr>
          <p:nvPr/>
        </p:nvPicPr>
        <p:blipFill>
          <a:blip r:embed="rId2" cstate="print"/>
          <a:srcRect b="9589"/>
          <a:stretch>
            <a:fillRect/>
          </a:stretch>
        </p:blipFill>
        <p:spPr bwMode="auto">
          <a:xfrm>
            <a:off x="1828800" y="1524000"/>
            <a:ext cx="6172200" cy="5029200"/>
          </a:xfrm>
          <a:prstGeom prst="rect">
            <a:avLst/>
          </a:prstGeom>
          <a:noFill/>
        </p:spPr>
      </p:pic>
      <p:sp>
        <p:nvSpPr>
          <p:cNvPr id="91141" name="Text Box 5"/>
          <p:cNvSpPr txBox="1">
            <a:spLocks noChangeArrowheads="1"/>
          </p:cNvSpPr>
          <p:nvPr/>
        </p:nvSpPr>
        <p:spPr bwMode="auto">
          <a:xfrm>
            <a:off x="990600" y="228600"/>
            <a:ext cx="8362950" cy="762000"/>
          </a:xfrm>
          <a:prstGeom prst="rect">
            <a:avLst/>
          </a:prstGeom>
          <a:noFill/>
          <a:ln w="9525">
            <a:noFill/>
            <a:miter lim="800000"/>
            <a:headEnd/>
            <a:tailEnd/>
          </a:ln>
          <a:effectLst/>
        </p:spPr>
        <p:txBody>
          <a:bodyPr>
            <a:spAutoFit/>
          </a:bodyPr>
          <a:lstStyle/>
          <a:p>
            <a:pPr eaLnBrk="1" hangingPunct="1"/>
            <a:r>
              <a:rPr lang="en-US" sz="4400" b="1">
                <a:solidFill>
                  <a:srgbClr val="FFFF00"/>
                </a:solidFill>
                <a:latin typeface="Tahoma" pitchFamily="34" charset="0"/>
              </a:rPr>
              <a:t>Thread Terminology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F63DF74-3B51-40E9-AE5C-695CCE28536A}" type="slidenum">
              <a:rPr lang="en-US"/>
              <a:pPr/>
              <a:t>30</a:t>
            </a:fld>
            <a:endParaRPr lang="en-US"/>
          </a:p>
        </p:txBody>
      </p:sp>
      <p:sp>
        <p:nvSpPr>
          <p:cNvPr id="17410" name="Rectangle 2"/>
          <p:cNvSpPr>
            <a:spLocks noGrp="1" noChangeArrowheads="1"/>
          </p:cNvSpPr>
          <p:nvPr>
            <p:ph type="title"/>
          </p:nvPr>
        </p:nvSpPr>
        <p:spPr>
          <a:xfrm>
            <a:off x="914400" y="228600"/>
            <a:ext cx="8077200" cy="1143000"/>
          </a:xfrm>
        </p:spPr>
        <p:txBody>
          <a:bodyPr/>
          <a:lstStyle/>
          <a:p>
            <a:pPr>
              <a:lnSpc>
                <a:spcPct val="80000"/>
              </a:lnSpc>
            </a:pPr>
            <a:r>
              <a:rPr lang="en-US" b="1">
                <a:solidFill>
                  <a:srgbClr val="FFFF00"/>
                </a:solidFill>
                <a:latin typeface="Tahoma" pitchFamily="34" charset="0"/>
              </a:rPr>
              <a:t>British Standard Whitworth</a:t>
            </a:r>
            <a:br>
              <a:rPr lang="en-US" b="1">
                <a:solidFill>
                  <a:srgbClr val="FFFF00"/>
                </a:solidFill>
                <a:latin typeface="Tahoma" pitchFamily="34" charset="0"/>
              </a:rPr>
            </a:br>
            <a:r>
              <a:rPr lang="en-US" b="1">
                <a:solidFill>
                  <a:srgbClr val="FFFF00"/>
                </a:solidFill>
                <a:latin typeface="Tahoma" pitchFamily="34" charset="0"/>
              </a:rPr>
              <a:t>(BSW) Thread</a:t>
            </a:r>
          </a:p>
        </p:txBody>
      </p:sp>
      <p:sp>
        <p:nvSpPr>
          <p:cNvPr id="17411" name="Rectangle 3"/>
          <p:cNvSpPr>
            <a:spLocks noGrp="1" noChangeArrowheads="1"/>
          </p:cNvSpPr>
          <p:nvPr>
            <p:ph type="body" idx="1"/>
          </p:nvPr>
        </p:nvSpPr>
        <p:spPr>
          <a:xfrm>
            <a:off x="914400" y="1600200"/>
            <a:ext cx="3810000" cy="1828800"/>
          </a:xfrm>
        </p:spPr>
        <p:txBody>
          <a:bodyPr/>
          <a:lstStyle/>
          <a:p>
            <a:pPr>
              <a:buFontTx/>
              <a:buNone/>
            </a:pPr>
            <a:r>
              <a:rPr lang="en-US">
                <a:solidFill>
                  <a:srgbClr val="FFFFFF"/>
                </a:solidFill>
                <a:latin typeface="Arial" pitchFamily="34" charset="0"/>
              </a:rPr>
              <a:t>Application is same as for American National form thread</a:t>
            </a:r>
          </a:p>
        </p:txBody>
      </p:sp>
      <p:pic>
        <p:nvPicPr>
          <p:cNvPr id="17412" name="Picture 4" descr="kra07228_5505"/>
          <p:cNvPicPr>
            <a:picLocks noChangeAspect="1" noChangeArrowheads="1"/>
          </p:cNvPicPr>
          <p:nvPr/>
        </p:nvPicPr>
        <p:blipFill>
          <a:blip r:embed="rId4" cstate="print"/>
          <a:srcRect l="633" r="633"/>
          <a:stretch>
            <a:fillRect/>
          </a:stretch>
        </p:blipFill>
        <p:spPr bwMode="auto">
          <a:xfrm>
            <a:off x="914400" y="3886200"/>
            <a:ext cx="5943600" cy="2584450"/>
          </a:xfrm>
          <a:prstGeom prst="rect">
            <a:avLst/>
          </a:prstGeom>
          <a:noFill/>
        </p:spPr>
      </p:pic>
      <p:graphicFrame>
        <p:nvGraphicFramePr>
          <p:cNvPr id="17413" name="Object 5"/>
          <p:cNvGraphicFramePr>
            <a:graphicFrameLocks noChangeAspect="1"/>
          </p:cNvGraphicFramePr>
          <p:nvPr/>
        </p:nvGraphicFramePr>
        <p:xfrm>
          <a:off x="4800600" y="1447800"/>
          <a:ext cx="4038600" cy="2154238"/>
        </p:xfrm>
        <a:graphic>
          <a:graphicData uri="http://schemas.openxmlformats.org/presentationml/2006/ole">
            <p:oleObj spid="_x0000_s17413" name="Equation" r:id="rId5" imgW="1523880" imgH="812520" progId="Equation.3">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20C49EA3-4FA8-4B78-B1DD-A90B02DA8712}" type="slidenum">
              <a:rPr lang="en-US"/>
              <a:pPr/>
              <a:t>31</a:t>
            </a:fld>
            <a:endParaRPr lang="en-US"/>
          </a:p>
        </p:txBody>
      </p:sp>
      <p:sp>
        <p:nvSpPr>
          <p:cNvPr id="19458" name="Rectangle 2"/>
          <p:cNvSpPr>
            <a:spLocks noGrp="1" noChangeArrowheads="1"/>
          </p:cNvSpPr>
          <p:nvPr>
            <p:ph type="title"/>
          </p:nvPr>
        </p:nvSpPr>
        <p:spPr>
          <a:xfrm>
            <a:off x="914400" y="228600"/>
            <a:ext cx="7772400" cy="838200"/>
          </a:xfrm>
        </p:spPr>
        <p:txBody>
          <a:bodyPr/>
          <a:lstStyle/>
          <a:p>
            <a:r>
              <a:rPr lang="en-US" b="1">
                <a:solidFill>
                  <a:srgbClr val="FFFF00"/>
                </a:solidFill>
                <a:latin typeface="Tahoma" pitchFamily="34" charset="0"/>
              </a:rPr>
              <a:t>Unified Thread</a:t>
            </a:r>
          </a:p>
        </p:txBody>
      </p:sp>
      <p:sp>
        <p:nvSpPr>
          <p:cNvPr id="19459" name="Rectangle 3"/>
          <p:cNvSpPr>
            <a:spLocks noGrp="1" noChangeArrowheads="1"/>
          </p:cNvSpPr>
          <p:nvPr>
            <p:ph type="body" idx="1"/>
          </p:nvPr>
        </p:nvSpPr>
        <p:spPr>
          <a:xfrm>
            <a:off x="914400" y="1524000"/>
            <a:ext cx="7848600" cy="1752600"/>
          </a:xfrm>
        </p:spPr>
        <p:txBody>
          <a:bodyPr/>
          <a:lstStyle/>
          <a:p>
            <a:pPr>
              <a:lnSpc>
                <a:spcPct val="90000"/>
              </a:lnSpc>
            </a:pPr>
            <a:r>
              <a:rPr lang="en-US" sz="2800">
                <a:solidFill>
                  <a:srgbClr val="FFFFFF"/>
                </a:solidFill>
                <a:latin typeface="Arial" pitchFamily="34" charset="0"/>
              </a:rPr>
              <a:t>Developed by U.S., Britain, and Canada for standardized thread system</a:t>
            </a:r>
          </a:p>
          <a:p>
            <a:pPr>
              <a:lnSpc>
                <a:spcPct val="90000"/>
              </a:lnSpc>
            </a:pPr>
            <a:r>
              <a:rPr lang="en-US" sz="2800">
                <a:solidFill>
                  <a:srgbClr val="FFFFFF"/>
                </a:solidFill>
                <a:latin typeface="Arial" pitchFamily="34" charset="0"/>
              </a:rPr>
              <a:t>Combination of British Standard Whitworth and American National Standard Thread</a:t>
            </a:r>
          </a:p>
        </p:txBody>
      </p:sp>
      <p:pic>
        <p:nvPicPr>
          <p:cNvPr id="19460" name="Picture 4" descr="kra07228_5506L"/>
          <p:cNvPicPr>
            <a:picLocks noChangeAspect="1" noChangeArrowheads="1"/>
          </p:cNvPicPr>
          <p:nvPr/>
        </p:nvPicPr>
        <p:blipFill>
          <a:blip r:embed="rId3" cstate="print"/>
          <a:srcRect/>
          <a:stretch>
            <a:fillRect/>
          </a:stretch>
        </p:blipFill>
        <p:spPr bwMode="auto">
          <a:xfrm>
            <a:off x="1295400" y="3522663"/>
            <a:ext cx="6324600" cy="3030537"/>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9108CC89-A16C-4F36-A7B8-C61C647CC5B3}" type="slidenum">
              <a:rPr lang="en-US"/>
              <a:pPr/>
              <a:t>32</a:t>
            </a:fld>
            <a:endParaRPr lang="en-US"/>
          </a:p>
        </p:txBody>
      </p:sp>
      <p:graphicFrame>
        <p:nvGraphicFramePr>
          <p:cNvPr id="119815" name="Object 7"/>
          <p:cNvGraphicFramePr>
            <a:graphicFrameLocks noChangeAspect="1"/>
          </p:cNvGraphicFramePr>
          <p:nvPr/>
        </p:nvGraphicFramePr>
        <p:xfrm>
          <a:off x="1195388" y="1600200"/>
          <a:ext cx="6881812" cy="4195763"/>
        </p:xfrm>
        <a:graphic>
          <a:graphicData uri="http://schemas.openxmlformats.org/presentationml/2006/ole">
            <p:oleObj spid="_x0000_s119815" name="Equation" r:id="rId4" imgW="2666880" imgH="1625400" progId="Equation.3">
              <p:embed/>
            </p:oleObj>
          </a:graphicData>
        </a:graphic>
      </p:graphicFrame>
      <p:sp>
        <p:nvSpPr>
          <p:cNvPr id="119817" name="Rectangle 9"/>
          <p:cNvSpPr>
            <a:spLocks noGrp="1" noChangeArrowheads="1"/>
          </p:cNvSpPr>
          <p:nvPr>
            <p:ph type="title"/>
          </p:nvPr>
        </p:nvSpPr>
        <p:spPr>
          <a:xfrm>
            <a:off x="914400" y="228600"/>
            <a:ext cx="7772400" cy="838200"/>
          </a:xfrm>
          <a:noFill/>
          <a:ln/>
        </p:spPr>
        <p:txBody>
          <a:bodyPr/>
          <a:lstStyle/>
          <a:p>
            <a:r>
              <a:rPr lang="en-US" b="1">
                <a:solidFill>
                  <a:srgbClr val="FFFF00"/>
                </a:solidFill>
                <a:latin typeface="Tahoma" pitchFamily="34" charset="0"/>
              </a:rPr>
              <a:t>Unified Thread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26847B0B-93DB-48D7-BB77-84E2ED3ADA49}" type="slidenum">
              <a:rPr lang="en-US"/>
              <a:pPr/>
              <a:t>33</a:t>
            </a:fld>
            <a:endParaRPr lang="en-US"/>
          </a:p>
        </p:txBody>
      </p:sp>
      <p:sp>
        <p:nvSpPr>
          <p:cNvPr id="21506" name="Rectangle 2"/>
          <p:cNvSpPr>
            <a:spLocks noGrp="1" noChangeArrowheads="1"/>
          </p:cNvSpPr>
          <p:nvPr>
            <p:ph type="title"/>
          </p:nvPr>
        </p:nvSpPr>
        <p:spPr>
          <a:xfrm>
            <a:off x="914400" y="228600"/>
            <a:ext cx="6400800" cy="914400"/>
          </a:xfrm>
        </p:spPr>
        <p:txBody>
          <a:bodyPr/>
          <a:lstStyle/>
          <a:p>
            <a:r>
              <a:rPr lang="en-US" b="1">
                <a:solidFill>
                  <a:srgbClr val="FFFF00"/>
                </a:solidFill>
                <a:latin typeface="Tahoma" pitchFamily="34" charset="0"/>
              </a:rPr>
              <a:t>Acme Screw Thread</a:t>
            </a:r>
          </a:p>
        </p:txBody>
      </p:sp>
      <p:sp>
        <p:nvSpPr>
          <p:cNvPr id="21507" name="Rectangle 3"/>
          <p:cNvSpPr>
            <a:spLocks noGrp="1" noChangeArrowheads="1"/>
          </p:cNvSpPr>
          <p:nvPr>
            <p:ph type="body" idx="1"/>
          </p:nvPr>
        </p:nvSpPr>
        <p:spPr>
          <a:xfrm>
            <a:off x="914400" y="1600200"/>
            <a:ext cx="7848600" cy="2286000"/>
          </a:xfrm>
        </p:spPr>
        <p:txBody>
          <a:bodyPr/>
          <a:lstStyle/>
          <a:p>
            <a:pPr>
              <a:lnSpc>
                <a:spcPct val="90000"/>
              </a:lnSpc>
            </a:pPr>
            <a:r>
              <a:rPr lang="en-US">
                <a:solidFill>
                  <a:srgbClr val="FFFFFF"/>
                </a:solidFill>
                <a:latin typeface="Arial" pitchFamily="34" charset="0"/>
              </a:rPr>
              <a:t>Replacing square thread in many cases</a:t>
            </a:r>
          </a:p>
          <a:p>
            <a:pPr>
              <a:lnSpc>
                <a:spcPct val="90000"/>
              </a:lnSpc>
            </a:pPr>
            <a:r>
              <a:rPr lang="en-US">
                <a:solidFill>
                  <a:srgbClr val="FFFFFF"/>
                </a:solidFill>
                <a:latin typeface="Arial" pitchFamily="34" charset="0"/>
              </a:rPr>
              <a:t>Used for feed screws, jacks, and vises</a:t>
            </a:r>
          </a:p>
        </p:txBody>
      </p:sp>
      <p:pic>
        <p:nvPicPr>
          <p:cNvPr id="21508" name="Picture 4" descr="kra07228_5507L"/>
          <p:cNvPicPr>
            <a:picLocks noChangeAspect="1" noChangeArrowheads="1"/>
          </p:cNvPicPr>
          <p:nvPr/>
        </p:nvPicPr>
        <p:blipFill>
          <a:blip r:embed="rId3" cstate="print"/>
          <a:srcRect l="4167" r="4167" b="5013"/>
          <a:stretch>
            <a:fillRect/>
          </a:stretch>
        </p:blipFill>
        <p:spPr bwMode="auto">
          <a:xfrm>
            <a:off x="990600" y="4419600"/>
            <a:ext cx="6705600" cy="2286000"/>
          </a:xfrm>
          <a:prstGeom prst="rect">
            <a:avLst/>
          </a:prstGeom>
          <a:noFill/>
        </p:spPr>
      </p:pic>
      <p:sp>
        <p:nvSpPr>
          <p:cNvPr id="21509" name="Text Box 5"/>
          <p:cNvSpPr txBox="1">
            <a:spLocks noChangeArrowheads="1"/>
          </p:cNvSpPr>
          <p:nvPr/>
        </p:nvSpPr>
        <p:spPr bwMode="auto">
          <a:xfrm>
            <a:off x="1066800" y="2971800"/>
            <a:ext cx="4038600" cy="931863"/>
          </a:xfrm>
          <a:prstGeom prst="rect">
            <a:avLst/>
          </a:prstGeom>
          <a:noFill/>
          <a:ln w="9525">
            <a:noFill/>
            <a:miter lim="800000"/>
            <a:headEnd/>
            <a:tailEnd/>
          </a:ln>
          <a:effectLst/>
        </p:spPr>
        <p:txBody>
          <a:bodyPr>
            <a:spAutoFit/>
          </a:bodyPr>
          <a:lstStyle/>
          <a:p>
            <a:pPr eaLnBrk="1" hangingPunct="1">
              <a:spcBef>
                <a:spcPct val="30000"/>
              </a:spcBef>
            </a:pPr>
            <a:r>
              <a:rPr lang="en-US" sz="2400" i="1">
                <a:solidFill>
                  <a:srgbClr val="FFFFFF"/>
                </a:solidFill>
                <a:latin typeface="Arial" pitchFamily="34" charset="0"/>
                <a:cs typeface="Times New Roman" pitchFamily="18" charset="0"/>
              </a:rPr>
              <a:t>D</a:t>
            </a:r>
            <a:r>
              <a:rPr lang="en-US" sz="2400">
                <a:solidFill>
                  <a:srgbClr val="FFFFFF"/>
                </a:solidFill>
                <a:latin typeface="Arial" pitchFamily="34" charset="0"/>
                <a:cs typeface="Times New Roman" pitchFamily="18" charset="0"/>
              </a:rPr>
              <a:t> = minimum .500</a:t>
            </a:r>
            <a:r>
              <a:rPr lang="en-US" sz="2400" i="1">
                <a:solidFill>
                  <a:srgbClr val="FFFFFF"/>
                </a:solidFill>
                <a:latin typeface="Arial" pitchFamily="34" charset="0"/>
                <a:cs typeface="Times New Roman" pitchFamily="18" charset="0"/>
              </a:rPr>
              <a:t>P</a:t>
            </a:r>
            <a:endParaRPr lang="en-US" sz="2400">
              <a:solidFill>
                <a:srgbClr val="FFFFFF"/>
              </a:solidFill>
              <a:latin typeface="Arial" pitchFamily="34" charset="0"/>
              <a:cs typeface="Times New Roman" pitchFamily="18" charset="0"/>
            </a:endParaRPr>
          </a:p>
          <a:p>
            <a:pPr eaLnBrk="1" hangingPunct="1">
              <a:spcBef>
                <a:spcPct val="30000"/>
              </a:spcBef>
            </a:pPr>
            <a:r>
              <a:rPr lang="en-US" sz="2400">
                <a:solidFill>
                  <a:srgbClr val="FFFFFF"/>
                </a:solidFill>
                <a:latin typeface="Arial" pitchFamily="34" charset="0"/>
                <a:cs typeface="Times New Roman" pitchFamily="18" charset="0"/>
              </a:rPr>
              <a:t>   = maximum .500</a:t>
            </a:r>
            <a:r>
              <a:rPr lang="en-US" sz="2400" i="1">
                <a:solidFill>
                  <a:srgbClr val="FFFFFF"/>
                </a:solidFill>
                <a:latin typeface="Arial" pitchFamily="34" charset="0"/>
                <a:cs typeface="Times New Roman" pitchFamily="18" charset="0"/>
              </a:rPr>
              <a:t>P</a:t>
            </a:r>
            <a:r>
              <a:rPr lang="en-US" sz="2400">
                <a:solidFill>
                  <a:srgbClr val="FFFFFF"/>
                </a:solidFill>
                <a:latin typeface="Arial" pitchFamily="34" charset="0"/>
                <a:cs typeface="Times New Roman" pitchFamily="18" charset="0"/>
              </a:rPr>
              <a:t> + 0.010</a:t>
            </a:r>
            <a:endParaRPr lang="en-US" sz="2400">
              <a:solidFill>
                <a:srgbClr val="FFFFFF"/>
              </a:solidFill>
              <a:latin typeface="Arial" pitchFamily="34" charset="0"/>
            </a:endParaRPr>
          </a:p>
        </p:txBody>
      </p:sp>
      <p:sp>
        <p:nvSpPr>
          <p:cNvPr id="21510" name="Text Box 6"/>
          <p:cNvSpPr txBox="1">
            <a:spLocks noChangeArrowheads="1"/>
          </p:cNvSpPr>
          <p:nvPr/>
        </p:nvSpPr>
        <p:spPr bwMode="auto">
          <a:xfrm>
            <a:off x="5181600" y="2971800"/>
            <a:ext cx="3657600" cy="1296988"/>
          </a:xfrm>
          <a:prstGeom prst="rect">
            <a:avLst/>
          </a:prstGeom>
          <a:noFill/>
          <a:ln w="9525">
            <a:noFill/>
            <a:miter lim="800000"/>
            <a:headEnd/>
            <a:tailEnd/>
          </a:ln>
          <a:effectLst/>
        </p:spPr>
        <p:txBody>
          <a:bodyPr>
            <a:spAutoFit/>
          </a:bodyPr>
          <a:lstStyle/>
          <a:p>
            <a:pPr eaLnBrk="1" hangingPunct="1">
              <a:spcBef>
                <a:spcPct val="30000"/>
              </a:spcBef>
            </a:pPr>
            <a:r>
              <a:rPr lang="en-US" sz="2400" i="1">
                <a:solidFill>
                  <a:srgbClr val="FFFFFF"/>
                </a:solidFill>
                <a:latin typeface="Times" charset="0"/>
                <a:cs typeface="Times New Roman" pitchFamily="18" charset="0"/>
              </a:rPr>
              <a:t>F</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.3707</a:t>
            </a:r>
            <a:r>
              <a:rPr lang="en-US" sz="2400" i="1">
                <a:solidFill>
                  <a:srgbClr val="FFFFFF"/>
                </a:solidFill>
                <a:latin typeface="Times" charset="0"/>
                <a:cs typeface="Times New Roman" pitchFamily="18" charset="0"/>
              </a:rPr>
              <a:t>P</a:t>
            </a:r>
            <a:endParaRPr lang="en-US" sz="2400">
              <a:solidFill>
                <a:srgbClr val="FFFFFF"/>
              </a:solidFill>
              <a:latin typeface="Times" charset="0"/>
              <a:cs typeface="Times New Roman" pitchFamily="18" charset="0"/>
            </a:endParaRPr>
          </a:p>
          <a:p>
            <a:pPr eaLnBrk="1" hangingPunct="1">
              <a:spcBef>
                <a:spcPct val="30000"/>
              </a:spcBef>
            </a:pPr>
            <a:r>
              <a:rPr lang="en-US" sz="2400" i="1">
                <a:solidFill>
                  <a:srgbClr val="FFFFFF"/>
                </a:solidFill>
                <a:latin typeface="Times" charset="0"/>
                <a:cs typeface="Times New Roman" pitchFamily="18" charset="0"/>
              </a:rPr>
              <a:t>C</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.3707</a:t>
            </a:r>
            <a:r>
              <a:rPr lang="en-US" sz="2400" i="1">
                <a:solidFill>
                  <a:srgbClr val="FFFFFF"/>
                </a:solidFill>
                <a:latin typeface="Times" charset="0"/>
                <a:cs typeface="Times New Roman" pitchFamily="18" charset="0"/>
              </a:rPr>
              <a:t>P</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.0052</a:t>
            </a:r>
            <a:br>
              <a:rPr lang="en-US" sz="2400">
                <a:solidFill>
                  <a:srgbClr val="FFFFFF"/>
                </a:solidFill>
                <a:latin typeface="Times" charset="0"/>
                <a:cs typeface="Times New Roman" pitchFamily="18" charset="0"/>
              </a:rPr>
            </a:br>
            <a:r>
              <a:rPr lang="en-US" sz="2400">
                <a:solidFill>
                  <a:srgbClr val="FFFFFF"/>
                </a:solidFill>
                <a:latin typeface="Times" charset="0"/>
                <a:cs typeface="Times New Roman" pitchFamily="18" charset="0"/>
              </a:rPr>
              <a:t>       (for maximum depth)</a:t>
            </a:r>
            <a:endParaRPr lang="en-US" sz="2400">
              <a:solidFill>
                <a:srgbClr val="FFFF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15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5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15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utoUpdateAnimBg="0"/>
      <p:bldP spid="2151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D50F75A-23CC-46B0-A54E-DE1D01A3F999}" type="slidenum">
              <a:rPr lang="en-US"/>
              <a:pPr/>
              <a:t>34</a:t>
            </a:fld>
            <a:endParaRPr lang="en-US"/>
          </a:p>
        </p:txBody>
      </p:sp>
      <p:sp>
        <p:nvSpPr>
          <p:cNvPr id="23554" name="Rectangle 2"/>
          <p:cNvSpPr>
            <a:spLocks noGrp="1" noChangeArrowheads="1"/>
          </p:cNvSpPr>
          <p:nvPr>
            <p:ph type="title"/>
          </p:nvPr>
        </p:nvSpPr>
        <p:spPr>
          <a:xfrm>
            <a:off x="914400" y="228600"/>
            <a:ext cx="7848600" cy="1295400"/>
          </a:xfrm>
        </p:spPr>
        <p:txBody>
          <a:bodyPr/>
          <a:lstStyle/>
          <a:p>
            <a:r>
              <a:rPr lang="en-US" b="1">
                <a:solidFill>
                  <a:srgbClr val="FFFF00"/>
                </a:solidFill>
                <a:latin typeface="Tahoma" pitchFamily="34" charset="0"/>
              </a:rPr>
              <a:t>Brown &amp; Sharpe Worm Thread</a:t>
            </a:r>
          </a:p>
        </p:txBody>
      </p:sp>
      <p:sp>
        <p:nvSpPr>
          <p:cNvPr id="23555" name="Rectangle 3"/>
          <p:cNvSpPr>
            <a:spLocks noGrp="1" noChangeArrowheads="1"/>
          </p:cNvSpPr>
          <p:nvPr>
            <p:ph type="body" idx="1"/>
          </p:nvPr>
        </p:nvSpPr>
        <p:spPr>
          <a:xfrm>
            <a:off x="1066800" y="1600200"/>
            <a:ext cx="7848600" cy="1524000"/>
          </a:xfrm>
        </p:spPr>
        <p:txBody>
          <a:bodyPr/>
          <a:lstStyle/>
          <a:p>
            <a:pPr>
              <a:lnSpc>
                <a:spcPct val="90000"/>
              </a:lnSpc>
              <a:buFontTx/>
              <a:buNone/>
            </a:pPr>
            <a:r>
              <a:rPr lang="en-US">
                <a:solidFill>
                  <a:srgbClr val="FFFFFF"/>
                </a:solidFill>
              </a:rPr>
              <a:t>Used to mesh worm gears and transmit motion between two shafts at right angles to each other but not in same plane</a:t>
            </a:r>
          </a:p>
        </p:txBody>
      </p:sp>
      <p:pic>
        <p:nvPicPr>
          <p:cNvPr id="23556" name="Picture 4" descr="kra07228_5508"/>
          <p:cNvPicPr>
            <a:picLocks noChangeAspect="1" noChangeArrowheads="1"/>
          </p:cNvPicPr>
          <p:nvPr/>
        </p:nvPicPr>
        <p:blipFill>
          <a:blip r:embed="rId3" cstate="print"/>
          <a:srcRect/>
          <a:stretch>
            <a:fillRect/>
          </a:stretch>
        </p:blipFill>
        <p:spPr bwMode="auto">
          <a:xfrm>
            <a:off x="1143000" y="3276600"/>
            <a:ext cx="5486400" cy="2532063"/>
          </a:xfrm>
          <a:prstGeom prst="rect">
            <a:avLst/>
          </a:prstGeom>
          <a:noFill/>
        </p:spPr>
      </p:pic>
      <p:sp>
        <p:nvSpPr>
          <p:cNvPr id="23557" name="Text Box 5"/>
          <p:cNvSpPr txBox="1">
            <a:spLocks noChangeArrowheads="1"/>
          </p:cNvSpPr>
          <p:nvPr/>
        </p:nvSpPr>
        <p:spPr bwMode="auto">
          <a:xfrm>
            <a:off x="6705600" y="3276600"/>
            <a:ext cx="2133600" cy="1630363"/>
          </a:xfrm>
          <a:prstGeom prst="rect">
            <a:avLst/>
          </a:prstGeom>
          <a:noFill/>
          <a:ln w="9525">
            <a:noFill/>
            <a:miter lim="800000"/>
            <a:headEnd/>
            <a:tailEnd/>
          </a:ln>
          <a:effectLst/>
        </p:spPr>
        <p:txBody>
          <a:bodyPr>
            <a:spAutoFit/>
          </a:bodyPr>
          <a:lstStyle/>
          <a:p>
            <a:pPr eaLnBrk="1" hangingPunct="1">
              <a:spcBef>
                <a:spcPct val="30000"/>
              </a:spcBef>
            </a:pPr>
            <a:r>
              <a:rPr lang="en-US" sz="2800">
                <a:solidFill>
                  <a:srgbClr val="FFFFFF"/>
                </a:solidFill>
                <a:latin typeface="Arial" pitchFamily="34" charset="0"/>
                <a:cs typeface="Times New Roman" pitchFamily="18" charset="0"/>
              </a:rPr>
              <a:t>D = .6866P</a:t>
            </a:r>
          </a:p>
          <a:p>
            <a:pPr eaLnBrk="1" hangingPunct="1">
              <a:spcBef>
                <a:spcPct val="30000"/>
              </a:spcBef>
            </a:pPr>
            <a:r>
              <a:rPr lang="en-US" sz="2800">
                <a:solidFill>
                  <a:srgbClr val="FFFFFF"/>
                </a:solidFill>
                <a:latin typeface="Arial" pitchFamily="34" charset="0"/>
                <a:cs typeface="Times New Roman" pitchFamily="18" charset="0"/>
              </a:rPr>
              <a:t>F = .335P</a:t>
            </a:r>
          </a:p>
          <a:p>
            <a:pPr eaLnBrk="1" hangingPunct="1">
              <a:spcBef>
                <a:spcPct val="30000"/>
              </a:spcBef>
            </a:pPr>
            <a:r>
              <a:rPr lang="en-US" sz="2800">
                <a:solidFill>
                  <a:srgbClr val="FFFFFF"/>
                </a:solidFill>
                <a:latin typeface="Arial" pitchFamily="34" charset="0"/>
                <a:cs typeface="Times New Roman" pitchFamily="18" charset="0"/>
              </a:rPr>
              <a:t>C = .310P</a:t>
            </a:r>
            <a:endParaRPr lang="en-US" sz="280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8630078F-B304-4EC7-91B0-508CDFDB3918}" type="slidenum">
              <a:rPr lang="en-US"/>
              <a:pPr/>
              <a:t>35</a:t>
            </a:fld>
            <a:endParaRPr lang="en-US"/>
          </a:p>
        </p:txBody>
      </p:sp>
      <p:sp>
        <p:nvSpPr>
          <p:cNvPr id="25602"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Square Thread</a:t>
            </a:r>
          </a:p>
        </p:txBody>
      </p:sp>
      <p:sp>
        <p:nvSpPr>
          <p:cNvPr id="25603" name="Rectangle 3"/>
          <p:cNvSpPr>
            <a:spLocks noGrp="1" noChangeArrowheads="1"/>
          </p:cNvSpPr>
          <p:nvPr>
            <p:ph type="body" idx="1"/>
          </p:nvPr>
        </p:nvSpPr>
        <p:spPr>
          <a:xfrm>
            <a:off x="914400" y="1600200"/>
            <a:ext cx="7848600" cy="2133600"/>
          </a:xfrm>
        </p:spPr>
        <p:txBody>
          <a:bodyPr/>
          <a:lstStyle/>
          <a:p>
            <a:pPr>
              <a:lnSpc>
                <a:spcPct val="90000"/>
              </a:lnSpc>
            </a:pPr>
            <a:r>
              <a:rPr lang="en-US">
                <a:solidFill>
                  <a:srgbClr val="FFFFFF"/>
                </a:solidFill>
                <a:latin typeface="Arial" pitchFamily="34" charset="0"/>
              </a:rPr>
              <a:t>Being replaced by Acme thread because of difficulty in cutting it</a:t>
            </a:r>
          </a:p>
          <a:p>
            <a:pPr>
              <a:lnSpc>
                <a:spcPct val="90000"/>
              </a:lnSpc>
            </a:pPr>
            <a:r>
              <a:rPr lang="en-US">
                <a:solidFill>
                  <a:srgbClr val="FFFFFF"/>
                </a:solidFill>
                <a:latin typeface="Arial" pitchFamily="34" charset="0"/>
              </a:rPr>
              <a:t>Often found on vises </a:t>
            </a:r>
            <a:br>
              <a:rPr lang="en-US">
                <a:solidFill>
                  <a:srgbClr val="FFFFFF"/>
                </a:solidFill>
                <a:latin typeface="Arial" pitchFamily="34" charset="0"/>
              </a:rPr>
            </a:br>
            <a:r>
              <a:rPr lang="en-US">
                <a:solidFill>
                  <a:srgbClr val="FFFFFF"/>
                </a:solidFill>
                <a:latin typeface="Arial" pitchFamily="34" charset="0"/>
              </a:rPr>
              <a:t>and jack screws</a:t>
            </a:r>
          </a:p>
        </p:txBody>
      </p:sp>
      <p:pic>
        <p:nvPicPr>
          <p:cNvPr id="25604" name="Picture 4" descr="kra07228_5509L"/>
          <p:cNvPicPr>
            <a:picLocks noChangeAspect="1" noChangeArrowheads="1"/>
          </p:cNvPicPr>
          <p:nvPr/>
        </p:nvPicPr>
        <p:blipFill>
          <a:blip r:embed="rId3" cstate="print"/>
          <a:srcRect b="3564"/>
          <a:stretch>
            <a:fillRect/>
          </a:stretch>
        </p:blipFill>
        <p:spPr bwMode="auto">
          <a:xfrm>
            <a:off x="838200" y="4267200"/>
            <a:ext cx="7543800" cy="2362200"/>
          </a:xfrm>
          <a:prstGeom prst="rect">
            <a:avLst/>
          </a:prstGeom>
          <a:noFill/>
        </p:spPr>
      </p:pic>
      <p:sp>
        <p:nvSpPr>
          <p:cNvPr id="25605" name="Text Box 5"/>
          <p:cNvSpPr txBox="1">
            <a:spLocks noChangeArrowheads="1"/>
          </p:cNvSpPr>
          <p:nvPr/>
        </p:nvSpPr>
        <p:spPr bwMode="auto">
          <a:xfrm>
            <a:off x="5638800" y="2133600"/>
            <a:ext cx="3254375" cy="1554163"/>
          </a:xfrm>
          <a:prstGeom prst="rect">
            <a:avLst/>
          </a:prstGeom>
          <a:noFill/>
          <a:ln w="9525">
            <a:noFill/>
            <a:miter lim="800000"/>
            <a:headEnd/>
            <a:tailEnd/>
          </a:ln>
          <a:effectLst/>
        </p:spPr>
        <p:txBody>
          <a:bodyPr wrap="none">
            <a:spAutoFit/>
          </a:bodyPr>
          <a:lstStyle/>
          <a:p>
            <a:pPr eaLnBrk="1" hangingPunct="1"/>
            <a:r>
              <a:rPr lang="en-US" sz="3200">
                <a:solidFill>
                  <a:srgbClr val="FFFFFF"/>
                </a:solidFill>
                <a:latin typeface="Arial" pitchFamily="34" charset="0"/>
              </a:rPr>
              <a:t>D = .500P</a:t>
            </a:r>
          </a:p>
          <a:p>
            <a:pPr eaLnBrk="1" hangingPunct="1"/>
            <a:r>
              <a:rPr lang="en-US" sz="3200">
                <a:solidFill>
                  <a:srgbClr val="FFFFFF"/>
                </a:solidFill>
                <a:latin typeface="Arial" pitchFamily="34" charset="0"/>
              </a:rPr>
              <a:t>F = .500P</a:t>
            </a:r>
          </a:p>
          <a:p>
            <a:pPr eaLnBrk="1" hangingPunct="1"/>
            <a:r>
              <a:rPr lang="en-US" sz="3200">
                <a:solidFill>
                  <a:srgbClr val="FFFFFF"/>
                </a:solidFill>
                <a:latin typeface="Arial" pitchFamily="34" charset="0"/>
              </a:rPr>
              <a:t>C = .500P + .002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6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56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56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56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autoUpdateAnimBg="0"/>
      <p:bldP spid="25605"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F9B87485-ED80-47C7-8C78-3DA09D940BC2}" type="slidenum">
              <a:rPr lang="en-US"/>
              <a:pPr/>
              <a:t>36</a:t>
            </a:fld>
            <a:endParaRPr lang="en-US"/>
          </a:p>
        </p:txBody>
      </p:sp>
      <p:sp>
        <p:nvSpPr>
          <p:cNvPr id="27650" name="Rectangle 2"/>
          <p:cNvSpPr>
            <a:spLocks noGrp="1" noChangeArrowheads="1"/>
          </p:cNvSpPr>
          <p:nvPr>
            <p:ph type="title"/>
          </p:nvPr>
        </p:nvSpPr>
        <p:spPr>
          <a:xfrm>
            <a:off x="914400" y="228600"/>
            <a:ext cx="8077200" cy="1371600"/>
          </a:xfrm>
        </p:spPr>
        <p:txBody>
          <a:bodyPr/>
          <a:lstStyle/>
          <a:p>
            <a:r>
              <a:rPr lang="en-US" b="1">
                <a:solidFill>
                  <a:srgbClr val="FFFF00"/>
                </a:solidFill>
                <a:latin typeface="Tahoma" pitchFamily="34" charset="0"/>
              </a:rPr>
              <a:t>International Metric thread</a:t>
            </a:r>
          </a:p>
        </p:txBody>
      </p:sp>
      <p:sp>
        <p:nvSpPr>
          <p:cNvPr id="27651" name="Rectangle 3"/>
          <p:cNvSpPr>
            <a:spLocks noGrp="1" noChangeArrowheads="1"/>
          </p:cNvSpPr>
          <p:nvPr>
            <p:ph type="body" idx="1"/>
          </p:nvPr>
        </p:nvSpPr>
        <p:spPr>
          <a:xfrm>
            <a:off x="914400" y="1600200"/>
            <a:ext cx="7478713" cy="990600"/>
          </a:xfrm>
        </p:spPr>
        <p:txBody>
          <a:bodyPr/>
          <a:lstStyle/>
          <a:p>
            <a:r>
              <a:rPr lang="en-US">
                <a:solidFill>
                  <a:srgbClr val="FFFFFF"/>
                </a:solidFill>
                <a:latin typeface="Arial" pitchFamily="34" charset="0"/>
              </a:rPr>
              <a:t>Standardized thread used in Europe</a:t>
            </a:r>
          </a:p>
        </p:txBody>
      </p:sp>
      <p:pic>
        <p:nvPicPr>
          <p:cNvPr id="27652" name="Picture 4" descr="kra07228_5510L"/>
          <p:cNvPicPr>
            <a:picLocks noChangeAspect="1" noChangeArrowheads="1"/>
          </p:cNvPicPr>
          <p:nvPr/>
        </p:nvPicPr>
        <p:blipFill>
          <a:blip r:embed="rId3" cstate="print"/>
          <a:srcRect l="1053" r="2106" b="2760"/>
          <a:stretch>
            <a:fillRect/>
          </a:stretch>
        </p:blipFill>
        <p:spPr bwMode="auto">
          <a:xfrm>
            <a:off x="914400" y="3886200"/>
            <a:ext cx="7010400" cy="2684463"/>
          </a:xfrm>
          <a:prstGeom prst="rect">
            <a:avLst/>
          </a:prstGeom>
          <a:noFill/>
        </p:spPr>
      </p:pic>
      <p:sp>
        <p:nvSpPr>
          <p:cNvPr id="27653" name="Text Box 5"/>
          <p:cNvSpPr txBox="1">
            <a:spLocks noChangeArrowheads="1"/>
          </p:cNvSpPr>
          <p:nvPr/>
        </p:nvSpPr>
        <p:spPr bwMode="auto">
          <a:xfrm>
            <a:off x="5089525" y="2362200"/>
            <a:ext cx="4054475" cy="1373188"/>
          </a:xfrm>
          <a:prstGeom prst="rect">
            <a:avLst/>
          </a:prstGeom>
          <a:noFill/>
          <a:ln w="9525">
            <a:noFill/>
            <a:miter lim="800000"/>
            <a:headEnd/>
            <a:tailEnd/>
          </a:ln>
          <a:effectLst/>
        </p:spPr>
        <p:txBody>
          <a:bodyPr wrap="none">
            <a:spAutoFit/>
          </a:bodyPr>
          <a:lstStyle/>
          <a:p>
            <a:pPr eaLnBrk="1" hangingPunct="1"/>
            <a:r>
              <a:rPr lang="en-US" sz="2800">
                <a:solidFill>
                  <a:srgbClr val="FFFFFF"/>
                </a:solidFill>
                <a:latin typeface="Arial" pitchFamily="34" charset="0"/>
              </a:rPr>
              <a:t>F = 0.125P</a:t>
            </a:r>
          </a:p>
          <a:p>
            <a:pPr eaLnBrk="1" hangingPunct="1"/>
            <a:r>
              <a:rPr lang="en-US" sz="2800">
                <a:solidFill>
                  <a:srgbClr val="FFFFFF"/>
                </a:solidFill>
                <a:latin typeface="Arial" pitchFamily="34" charset="0"/>
              </a:rPr>
              <a:t>R = 0.0633P (maximum)</a:t>
            </a:r>
          </a:p>
          <a:p>
            <a:pPr eaLnBrk="1" hangingPunct="1"/>
            <a:r>
              <a:rPr lang="en-US" sz="2800">
                <a:solidFill>
                  <a:srgbClr val="FFFFFF"/>
                </a:solidFill>
                <a:latin typeface="Arial" pitchFamily="34" charset="0"/>
              </a:rPr>
              <a:t>   = 0.054P (minimum)</a:t>
            </a:r>
          </a:p>
        </p:txBody>
      </p:sp>
      <p:sp>
        <p:nvSpPr>
          <p:cNvPr id="27654" name="Text Box 6"/>
          <p:cNvSpPr txBox="1">
            <a:spLocks noChangeArrowheads="1"/>
          </p:cNvSpPr>
          <p:nvPr/>
        </p:nvSpPr>
        <p:spPr bwMode="auto">
          <a:xfrm>
            <a:off x="914400" y="2362200"/>
            <a:ext cx="4054475" cy="946150"/>
          </a:xfrm>
          <a:prstGeom prst="rect">
            <a:avLst/>
          </a:prstGeom>
          <a:noFill/>
          <a:ln w="9525">
            <a:noFill/>
            <a:miter lim="800000"/>
            <a:headEnd/>
            <a:tailEnd/>
          </a:ln>
          <a:effectLst/>
        </p:spPr>
        <p:txBody>
          <a:bodyPr wrap="none">
            <a:spAutoFit/>
          </a:bodyPr>
          <a:lstStyle/>
          <a:p>
            <a:pPr eaLnBrk="1" hangingPunct="1"/>
            <a:r>
              <a:rPr lang="en-US" sz="2800">
                <a:solidFill>
                  <a:srgbClr val="FFFFFF"/>
                </a:solidFill>
                <a:latin typeface="Arial" pitchFamily="34" charset="0"/>
              </a:rPr>
              <a:t>D = 0.7035P (maximum)</a:t>
            </a:r>
          </a:p>
          <a:p>
            <a:pPr eaLnBrk="1" hangingPunct="1"/>
            <a:r>
              <a:rPr lang="en-US" sz="2800">
                <a:solidFill>
                  <a:srgbClr val="FFFFFF"/>
                </a:solidFill>
                <a:latin typeface="Arial" pitchFamily="34" charset="0"/>
              </a:rPr>
              <a:t>    = 0.6855P (minimum)</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E7C3BF28-C973-4EE4-947B-3597B8F7812B}" type="slidenum">
              <a:rPr lang="en-US"/>
              <a:pPr/>
              <a:t>37</a:t>
            </a:fld>
            <a:endParaRPr lang="en-US"/>
          </a:p>
        </p:txBody>
      </p:sp>
      <p:sp>
        <p:nvSpPr>
          <p:cNvPr id="29698" name="Rectangle 2"/>
          <p:cNvSpPr>
            <a:spLocks noGrp="1" noChangeArrowheads="1"/>
          </p:cNvSpPr>
          <p:nvPr>
            <p:ph type="title"/>
          </p:nvPr>
        </p:nvSpPr>
        <p:spPr>
          <a:xfrm>
            <a:off x="914400" y="228600"/>
            <a:ext cx="6019800" cy="1143000"/>
          </a:xfrm>
        </p:spPr>
        <p:txBody>
          <a:bodyPr/>
          <a:lstStyle/>
          <a:p>
            <a:r>
              <a:rPr lang="en-US" b="1">
                <a:solidFill>
                  <a:srgbClr val="FFFF00"/>
                </a:solidFill>
                <a:latin typeface="Tahoma" pitchFamily="34" charset="0"/>
              </a:rPr>
              <a:t>Thread Fits and Classifications</a:t>
            </a:r>
          </a:p>
        </p:txBody>
      </p:sp>
      <p:sp>
        <p:nvSpPr>
          <p:cNvPr id="29699" name="Rectangle 3"/>
          <p:cNvSpPr>
            <a:spLocks noGrp="1" noChangeArrowheads="1"/>
          </p:cNvSpPr>
          <p:nvPr>
            <p:ph type="body" idx="1"/>
          </p:nvPr>
        </p:nvSpPr>
        <p:spPr>
          <a:xfrm>
            <a:off x="990600" y="1600200"/>
            <a:ext cx="7848600" cy="4648200"/>
          </a:xfrm>
        </p:spPr>
        <p:txBody>
          <a:bodyPr/>
          <a:lstStyle/>
          <a:p>
            <a:pPr>
              <a:lnSpc>
                <a:spcPct val="90000"/>
              </a:lnSpc>
              <a:buClr>
                <a:srgbClr val="FFFFFF"/>
              </a:buClr>
            </a:pPr>
            <a:r>
              <a:rPr lang="en-US">
                <a:solidFill>
                  <a:srgbClr val="FFFFFF"/>
                </a:solidFill>
                <a:latin typeface="Arial" pitchFamily="34" charset="0"/>
              </a:rPr>
              <a:t>Fit</a:t>
            </a:r>
          </a:p>
          <a:p>
            <a:pPr lvl="1">
              <a:lnSpc>
                <a:spcPct val="90000"/>
              </a:lnSpc>
              <a:buClr>
                <a:srgbClr val="FFFFFF"/>
              </a:buClr>
            </a:pPr>
            <a:r>
              <a:rPr lang="en-US">
                <a:solidFill>
                  <a:srgbClr val="FFFFFF"/>
                </a:solidFill>
                <a:latin typeface="Arial" pitchFamily="34" charset="0"/>
              </a:rPr>
              <a:t>Relationship between two mating parts</a:t>
            </a:r>
          </a:p>
          <a:p>
            <a:pPr lvl="1">
              <a:lnSpc>
                <a:spcPct val="90000"/>
              </a:lnSpc>
              <a:buClr>
                <a:srgbClr val="FFFFFF"/>
              </a:buClr>
            </a:pPr>
            <a:r>
              <a:rPr lang="en-US">
                <a:solidFill>
                  <a:srgbClr val="FFFFFF"/>
                </a:solidFill>
                <a:latin typeface="Arial" pitchFamily="34" charset="0"/>
              </a:rPr>
              <a:t>Determined by amount of clearance or interference when they are assembled</a:t>
            </a:r>
          </a:p>
          <a:p>
            <a:pPr>
              <a:lnSpc>
                <a:spcPct val="90000"/>
              </a:lnSpc>
              <a:buClr>
                <a:srgbClr val="FFFFFF"/>
              </a:buClr>
            </a:pPr>
            <a:r>
              <a:rPr lang="en-US">
                <a:solidFill>
                  <a:srgbClr val="FFFFFF"/>
                </a:solidFill>
                <a:latin typeface="Arial" pitchFamily="34" charset="0"/>
              </a:rPr>
              <a:t>Nominal size</a:t>
            </a:r>
          </a:p>
          <a:p>
            <a:pPr lvl="1">
              <a:lnSpc>
                <a:spcPct val="90000"/>
              </a:lnSpc>
              <a:buClr>
                <a:srgbClr val="FFFFFF"/>
              </a:buClr>
            </a:pPr>
            <a:r>
              <a:rPr lang="en-US">
                <a:solidFill>
                  <a:srgbClr val="FFFFFF"/>
                </a:solidFill>
                <a:latin typeface="Arial" pitchFamily="34" charset="0"/>
              </a:rPr>
              <a:t>Designation used to identify size of part</a:t>
            </a:r>
          </a:p>
          <a:p>
            <a:pPr>
              <a:lnSpc>
                <a:spcPct val="90000"/>
              </a:lnSpc>
              <a:buClr>
                <a:srgbClr val="FFFFFF"/>
              </a:buClr>
            </a:pPr>
            <a:r>
              <a:rPr lang="en-US">
                <a:solidFill>
                  <a:srgbClr val="FFFFFF"/>
                </a:solidFill>
                <a:latin typeface="Arial" pitchFamily="34" charset="0"/>
              </a:rPr>
              <a:t>Actual size</a:t>
            </a:r>
          </a:p>
          <a:p>
            <a:pPr lvl="1">
              <a:lnSpc>
                <a:spcPct val="90000"/>
              </a:lnSpc>
              <a:buClr>
                <a:srgbClr val="FFFFFF"/>
              </a:buClr>
            </a:pPr>
            <a:r>
              <a:rPr lang="en-US">
                <a:solidFill>
                  <a:srgbClr val="FFFFFF"/>
                </a:solidFill>
                <a:latin typeface="Arial" pitchFamily="34" charset="0"/>
              </a:rPr>
              <a:t>Measured size of thread or part</a:t>
            </a:r>
          </a:p>
          <a:p>
            <a:pPr lvl="1">
              <a:lnSpc>
                <a:spcPct val="90000"/>
              </a:lnSpc>
              <a:buClr>
                <a:srgbClr val="FFFFFF"/>
              </a:buClr>
            </a:pPr>
            <a:r>
              <a:rPr lang="en-US">
                <a:solidFill>
                  <a:srgbClr val="FFFFFF"/>
                </a:solidFill>
                <a:latin typeface="Arial" pitchFamily="34" charset="0"/>
              </a:rPr>
              <a:t>Basic size: size from which tolerances are set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6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69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69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A824141-6015-4B73-86C7-B5408C8C1DF7}" type="slidenum">
              <a:rPr lang="en-US"/>
              <a:pPr/>
              <a:t>38</a:t>
            </a:fld>
            <a:endParaRPr lang="en-US"/>
          </a:p>
        </p:txBody>
      </p:sp>
      <p:sp>
        <p:nvSpPr>
          <p:cNvPr id="125954" name="Rectangle 2"/>
          <p:cNvSpPr>
            <a:spLocks noGrp="1" noChangeArrowheads="1"/>
          </p:cNvSpPr>
          <p:nvPr>
            <p:ph type="title"/>
          </p:nvPr>
        </p:nvSpPr>
        <p:spPr>
          <a:xfrm>
            <a:off x="914400" y="228600"/>
            <a:ext cx="7772400" cy="990600"/>
          </a:xfrm>
        </p:spPr>
        <p:txBody>
          <a:bodyPr/>
          <a:lstStyle/>
          <a:p>
            <a:r>
              <a:rPr lang="en-US" b="1">
                <a:solidFill>
                  <a:srgbClr val="FFFF00"/>
                </a:solidFill>
                <a:latin typeface="Tahoma" pitchFamily="34" charset="0"/>
              </a:rPr>
              <a:t>Allowance</a:t>
            </a:r>
          </a:p>
        </p:txBody>
      </p:sp>
      <p:sp>
        <p:nvSpPr>
          <p:cNvPr id="125955" name="Rectangle 3"/>
          <p:cNvSpPr>
            <a:spLocks noGrp="1" noChangeArrowheads="1"/>
          </p:cNvSpPr>
          <p:nvPr>
            <p:ph type="body" idx="1"/>
          </p:nvPr>
        </p:nvSpPr>
        <p:spPr>
          <a:xfrm>
            <a:off x="914400" y="1600200"/>
            <a:ext cx="7772400" cy="2209800"/>
          </a:xfrm>
        </p:spPr>
        <p:txBody>
          <a:bodyPr/>
          <a:lstStyle/>
          <a:p>
            <a:pPr>
              <a:lnSpc>
                <a:spcPct val="90000"/>
              </a:lnSpc>
            </a:pPr>
            <a:r>
              <a:rPr lang="en-US">
                <a:solidFill>
                  <a:srgbClr val="FFFFFF"/>
                </a:solidFill>
                <a:latin typeface="Arial" pitchFamily="34" charset="0"/>
              </a:rPr>
              <a:t>Permissible difference between largest external thread and smallest internal thread</a:t>
            </a:r>
          </a:p>
          <a:p>
            <a:pPr>
              <a:lnSpc>
                <a:spcPct val="90000"/>
              </a:lnSpc>
            </a:pPr>
            <a:r>
              <a:rPr lang="en-US">
                <a:solidFill>
                  <a:srgbClr val="FFFFFF"/>
                </a:solidFill>
                <a:latin typeface="Arial" pitchFamily="34" charset="0"/>
              </a:rPr>
              <a:t>Difference produces tightest fit acceptable for any given classification</a:t>
            </a:r>
          </a:p>
        </p:txBody>
      </p:sp>
      <p:sp>
        <p:nvSpPr>
          <p:cNvPr id="125956" name="Text Box 4"/>
          <p:cNvSpPr txBox="1">
            <a:spLocks noChangeArrowheads="1"/>
          </p:cNvSpPr>
          <p:nvPr/>
        </p:nvSpPr>
        <p:spPr bwMode="auto">
          <a:xfrm>
            <a:off x="1295400" y="4038600"/>
            <a:ext cx="7391400" cy="457200"/>
          </a:xfrm>
          <a:prstGeom prst="rect">
            <a:avLst/>
          </a:prstGeom>
          <a:noFill/>
          <a:ln w="9525">
            <a:noFill/>
            <a:miter lim="800000"/>
            <a:headEnd/>
            <a:tailEnd/>
          </a:ln>
          <a:effectLst/>
        </p:spPr>
        <p:txBody>
          <a:bodyPr>
            <a:spAutoFit/>
          </a:bodyPr>
          <a:lstStyle/>
          <a:p>
            <a:pPr eaLnBrk="1" hangingPunct="1"/>
            <a:r>
              <a:rPr lang="en-US" sz="2400">
                <a:solidFill>
                  <a:srgbClr val="FFFFFF"/>
                </a:solidFill>
                <a:latin typeface="Arial" pitchFamily="34" charset="0"/>
              </a:rPr>
              <a:t>The allowance for a 1”- </a:t>
            </a:r>
            <a:r>
              <a:rPr lang="en-US" sz="2400">
                <a:solidFill>
                  <a:srgbClr val="FFFFFF"/>
                </a:solidFill>
                <a:latin typeface="Arial" pitchFamily="34" charset="0"/>
                <a:cs typeface="Times New Roman" pitchFamily="18" charset="0"/>
              </a:rPr>
              <a:t>8 UNC Class 2A and 2B</a:t>
            </a:r>
            <a:endParaRPr lang="en-US" sz="2400">
              <a:solidFill>
                <a:srgbClr val="FFFFFF"/>
              </a:solidFill>
              <a:latin typeface="Arial" pitchFamily="34" charset="0"/>
            </a:endParaRPr>
          </a:p>
        </p:txBody>
      </p:sp>
      <p:sp>
        <p:nvSpPr>
          <p:cNvPr id="125957" name="Text Box 5"/>
          <p:cNvSpPr txBox="1">
            <a:spLocks noChangeArrowheads="1"/>
          </p:cNvSpPr>
          <p:nvPr/>
        </p:nvSpPr>
        <p:spPr bwMode="auto">
          <a:xfrm>
            <a:off x="1371600" y="4724400"/>
            <a:ext cx="7543800" cy="1917700"/>
          </a:xfrm>
          <a:prstGeom prst="rect">
            <a:avLst/>
          </a:prstGeom>
          <a:noFill/>
          <a:ln w="9525">
            <a:noFill/>
            <a:miter lim="800000"/>
            <a:headEnd/>
            <a:tailEnd/>
          </a:ln>
          <a:effectLst/>
        </p:spPr>
        <p:txBody>
          <a:bodyPr>
            <a:spAutoFit/>
          </a:bodyPr>
          <a:lstStyle/>
          <a:p>
            <a:pPr eaLnBrk="1" hangingPunct="1"/>
            <a:r>
              <a:rPr lang="en-US" sz="2400">
                <a:solidFill>
                  <a:srgbClr val="FFFFFF"/>
                </a:solidFill>
                <a:latin typeface="Arial" pitchFamily="34" charset="0"/>
              </a:rPr>
              <a:t>Minimum pitch diameter of the</a:t>
            </a:r>
          </a:p>
          <a:p>
            <a:pPr eaLnBrk="1" hangingPunct="1"/>
            <a:r>
              <a:rPr lang="en-US" sz="2400">
                <a:solidFill>
                  <a:srgbClr val="FFFFFF"/>
                </a:solidFill>
                <a:latin typeface="Arial" pitchFamily="34" charset="0"/>
              </a:rPr>
              <a:t>internal thread (2B)                   = .9188 in.</a:t>
            </a:r>
          </a:p>
          <a:p>
            <a:pPr eaLnBrk="1" hangingPunct="1"/>
            <a:r>
              <a:rPr lang="en-US" sz="2400">
                <a:solidFill>
                  <a:srgbClr val="FFFFFF"/>
                </a:solidFill>
                <a:latin typeface="Arial" pitchFamily="34" charset="0"/>
              </a:rPr>
              <a:t>Maximum pitch diameter of the</a:t>
            </a:r>
          </a:p>
          <a:p>
            <a:pPr eaLnBrk="1" hangingPunct="1"/>
            <a:r>
              <a:rPr lang="en-US" sz="2400">
                <a:solidFill>
                  <a:srgbClr val="FFFFFF"/>
                </a:solidFill>
                <a:latin typeface="Arial" pitchFamily="34" charset="0"/>
              </a:rPr>
              <a:t>external thread (2A)                  = .9168 in.</a:t>
            </a:r>
          </a:p>
          <a:p>
            <a:pPr eaLnBrk="1" hangingPunct="1"/>
            <a:r>
              <a:rPr lang="en-US" sz="2400">
                <a:solidFill>
                  <a:srgbClr val="FFFFFF"/>
                </a:solidFill>
                <a:latin typeface="Arial" pitchFamily="34" charset="0"/>
              </a:rPr>
              <a:t>                               Allowance  = .002 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9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595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595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595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595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95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59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73997F3-5C85-40A2-A0ED-F410B47A83CD}" type="slidenum">
              <a:rPr lang="en-US"/>
              <a:pPr/>
              <a:t>39</a:t>
            </a:fld>
            <a:endParaRPr lang="en-US"/>
          </a:p>
        </p:txBody>
      </p:sp>
      <p:sp>
        <p:nvSpPr>
          <p:cNvPr id="130050" name="Rectangle 2"/>
          <p:cNvSpPr>
            <a:spLocks noGrp="1" noChangeArrowheads="1"/>
          </p:cNvSpPr>
          <p:nvPr>
            <p:ph type="title"/>
          </p:nvPr>
        </p:nvSpPr>
        <p:spPr>
          <a:xfrm>
            <a:off x="914400" y="228600"/>
            <a:ext cx="7772400" cy="990600"/>
          </a:xfrm>
        </p:spPr>
        <p:txBody>
          <a:bodyPr/>
          <a:lstStyle/>
          <a:p>
            <a:r>
              <a:rPr lang="en-US" b="1">
                <a:solidFill>
                  <a:srgbClr val="FFFF00"/>
                </a:solidFill>
                <a:latin typeface="Tahoma" pitchFamily="34" charset="0"/>
              </a:rPr>
              <a:t>Tolerance</a:t>
            </a:r>
          </a:p>
        </p:txBody>
      </p:sp>
      <p:sp>
        <p:nvSpPr>
          <p:cNvPr id="130051" name="Rectangle 3"/>
          <p:cNvSpPr>
            <a:spLocks noGrp="1" noChangeArrowheads="1"/>
          </p:cNvSpPr>
          <p:nvPr>
            <p:ph type="body" idx="1"/>
          </p:nvPr>
        </p:nvSpPr>
        <p:spPr>
          <a:xfrm>
            <a:off x="914400" y="1600200"/>
            <a:ext cx="7848600" cy="3200400"/>
          </a:xfrm>
        </p:spPr>
        <p:txBody>
          <a:bodyPr/>
          <a:lstStyle/>
          <a:p>
            <a:pPr>
              <a:lnSpc>
                <a:spcPct val="80000"/>
              </a:lnSpc>
            </a:pPr>
            <a:r>
              <a:rPr lang="en-US" sz="2800">
                <a:solidFill>
                  <a:srgbClr val="FFFFFF"/>
                </a:solidFill>
                <a:latin typeface="Arial" pitchFamily="34" charset="0"/>
              </a:rPr>
              <a:t>Variation permitted in part size</a:t>
            </a:r>
          </a:p>
          <a:p>
            <a:pPr>
              <a:lnSpc>
                <a:spcPct val="80000"/>
              </a:lnSpc>
            </a:pPr>
            <a:r>
              <a:rPr lang="en-US" sz="2800">
                <a:solidFill>
                  <a:srgbClr val="FFFFFF"/>
                </a:solidFill>
                <a:latin typeface="Arial" pitchFamily="34" charset="0"/>
              </a:rPr>
              <a:t>Total tolerance is sum of plus and minus tolerances</a:t>
            </a:r>
          </a:p>
          <a:p>
            <a:pPr>
              <a:lnSpc>
                <a:spcPct val="80000"/>
              </a:lnSpc>
            </a:pPr>
            <a:r>
              <a:rPr lang="en-US" sz="2800">
                <a:solidFill>
                  <a:srgbClr val="FFFFFF"/>
                </a:solidFill>
                <a:latin typeface="Arial" pitchFamily="34" charset="0"/>
              </a:rPr>
              <a:t>In Unified and National systems, tolerance is plus on external threads and minus on internal threads</a:t>
            </a:r>
          </a:p>
        </p:txBody>
      </p:sp>
      <p:sp>
        <p:nvSpPr>
          <p:cNvPr id="130052" name="Text Box 4"/>
          <p:cNvSpPr txBox="1">
            <a:spLocks noChangeArrowheads="1"/>
          </p:cNvSpPr>
          <p:nvPr/>
        </p:nvSpPr>
        <p:spPr bwMode="auto">
          <a:xfrm>
            <a:off x="1524000" y="4419600"/>
            <a:ext cx="6705600" cy="1917700"/>
          </a:xfrm>
          <a:prstGeom prst="rect">
            <a:avLst/>
          </a:prstGeom>
          <a:noFill/>
          <a:ln w="9525">
            <a:noFill/>
            <a:miter lim="800000"/>
            <a:headEnd/>
            <a:tailEnd/>
          </a:ln>
          <a:effectLst/>
        </p:spPr>
        <p:txBody>
          <a:bodyPr>
            <a:spAutoFit/>
          </a:bodyPr>
          <a:lstStyle/>
          <a:p>
            <a:pPr eaLnBrk="1" hangingPunct="1"/>
            <a:r>
              <a:rPr lang="en-US" sz="2400">
                <a:solidFill>
                  <a:srgbClr val="FFFFFF"/>
                </a:solidFill>
                <a:latin typeface="Arial" pitchFamily="34" charset="0"/>
              </a:rPr>
              <a:t>Maximum pitch diameter of the</a:t>
            </a:r>
          </a:p>
          <a:p>
            <a:pPr eaLnBrk="1" hangingPunct="1"/>
            <a:r>
              <a:rPr lang="en-US" sz="2400">
                <a:solidFill>
                  <a:srgbClr val="FFFFFF"/>
                </a:solidFill>
                <a:latin typeface="Arial" pitchFamily="34" charset="0"/>
              </a:rPr>
              <a:t>external thread (2A)                   = .9168 in.</a:t>
            </a:r>
          </a:p>
          <a:p>
            <a:pPr eaLnBrk="1" hangingPunct="1"/>
            <a:r>
              <a:rPr lang="en-US" sz="2400">
                <a:solidFill>
                  <a:srgbClr val="FFFFFF"/>
                </a:solidFill>
                <a:latin typeface="Arial" pitchFamily="34" charset="0"/>
              </a:rPr>
              <a:t>Minimum pitch diameter of the</a:t>
            </a:r>
          </a:p>
          <a:p>
            <a:pPr eaLnBrk="1" hangingPunct="1"/>
            <a:r>
              <a:rPr lang="en-US" sz="2400">
                <a:solidFill>
                  <a:srgbClr val="FFFFFF"/>
                </a:solidFill>
                <a:latin typeface="Arial" pitchFamily="34" charset="0"/>
              </a:rPr>
              <a:t>external thread (2A)                   = .9100 in.</a:t>
            </a:r>
          </a:p>
          <a:p>
            <a:pPr eaLnBrk="1" hangingPunct="1"/>
            <a:r>
              <a:rPr lang="en-US" sz="2400">
                <a:solidFill>
                  <a:srgbClr val="FFFFFF"/>
                </a:solidFill>
                <a:latin typeface="Arial" pitchFamily="34" charset="0"/>
              </a:rPr>
              <a:t>                               Tolerance    = .0068 in.</a:t>
            </a:r>
          </a:p>
        </p:txBody>
      </p:sp>
      <p:sp>
        <p:nvSpPr>
          <p:cNvPr id="130053" name="Text Box 5"/>
          <p:cNvSpPr txBox="1">
            <a:spLocks noChangeArrowheads="1"/>
          </p:cNvSpPr>
          <p:nvPr/>
        </p:nvSpPr>
        <p:spPr bwMode="auto">
          <a:xfrm>
            <a:off x="1219200" y="3962400"/>
            <a:ext cx="7267575" cy="457200"/>
          </a:xfrm>
          <a:prstGeom prst="rect">
            <a:avLst/>
          </a:prstGeom>
          <a:noFill/>
          <a:ln w="9525">
            <a:noFill/>
            <a:miter lim="800000"/>
            <a:headEnd/>
            <a:tailEnd/>
          </a:ln>
          <a:effectLst/>
        </p:spPr>
        <p:txBody>
          <a:bodyPr wrap="none">
            <a:spAutoFit/>
          </a:bodyPr>
          <a:lstStyle/>
          <a:p>
            <a:pPr eaLnBrk="1" hangingPunct="1"/>
            <a:r>
              <a:rPr lang="en-US" sz="2400">
                <a:solidFill>
                  <a:srgbClr val="FFFFFF"/>
                </a:solidFill>
                <a:latin typeface="Arial" pitchFamily="34" charset="0"/>
              </a:rPr>
              <a:t>The tolerance for a 1 in.</a:t>
            </a:r>
            <a:r>
              <a:rPr lang="en-US" sz="2400">
                <a:solidFill>
                  <a:srgbClr val="FFFFFF"/>
                </a:solidFill>
                <a:latin typeface="Arial" pitchFamily="34" charset="0"/>
                <a:cs typeface="Times New Roman" pitchFamily="18" charset="0"/>
              </a:rPr>
              <a:t>—8 UNC Class 2A thread is:</a:t>
            </a:r>
            <a:endParaRPr lang="en-US" sz="2400">
              <a:solidFill>
                <a:srgbClr val="FFFFFF"/>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0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005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005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0052">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0052">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0052">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0052">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005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EAE5613E-A9A4-45ED-8055-505650961646}" type="slidenum">
              <a:rPr lang="en-US"/>
              <a:pPr/>
              <a:t>4</a:t>
            </a:fld>
            <a:endParaRPr lang="en-US"/>
          </a:p>
        </p:txBody>
      </p:sp>
      <p:sp>
        <p:nvSpPr>
          <p:cNvPr id="11266"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11267" name="Rectangle 3"/>
          <p:cNvSpPr>
            <a:spLocks noGrp="1" noChangeArrowheads="1"/>
          </p:cNvSpPr>
          <p:nvPr>
            <p:ph type="body" idx="1"/>
          </p:nvPr>
        </p:nvSpPr>
        <p:spPr>
          <a:xfrm>
            <a:off x="685800" y="1905000"/>
            <a:ext cx="7924800" cy="4495800"/>
          </a:xfrm>
        </p:spPr>
        <p:txBody>
          <a:bodyPr/>
          <a:lstStyle/>
          <a:p>
            <a:pPr>
              <a:buClr>
                <a:srgbClr val="FFFFFF"/>
              </a:buClr>
            </a:pPr>
            <a:r>
              <a:rPr lang="en-US">
                <a:solidFill>
                  <a:srgbClr val="FFFFFF"/>
                </a:solidFill>
                <a:latin typeface="Arial" pitchFamily="34" charset="0"/>
              </a:rPr>
              <a:t>Screw thread</a:t>
            </a:r>
          </a:p>
          <a:p>
            <a:pPr lvl="1">
              <a:buClr>
                <a:srgbClr val="FFFFFF"/>
              </a:buClr>
            </a:pPr>
            <a:r>
              <a:rPr lang="en-US">
                <a:solidFill>
                  <a:srgbClr val="FFFFFF"/>
                </a:solidFill>
                <a:latin typeface="Arial" pitchFamily="34" charset="0"/>
              </a:rPr>
              <a:t>Helical ridge of uniform section formed on inside or outside of cylinder or cone</a:t>
            </a:r>
          </a:p>
          <a:p>
            <a:pPr>
              <a:buClr>
                <a:srgbClr val="FFFFFF"/>
              </a:buClr>
            </a:pPr>
            <a:r>
              <a:rPr lang="en-US">
                <a:solidFill>
                  <a:srgbClr val="FFFFFF"/>
                </a:solidFill>
                <a:latin typeface="Arial" pitchFamily="34" charset="0"/>
              </a:rPr>
              <a:t>External thread</a:t>
            </a:r>
          </a:p>
          <a:p>
            <a:pPr lvl="1">
              <a:buClr>
                <a:srgbClr val="FFFFFF"/>
              </a:buClr>
            </a:pPr>
            <a:r>
              <a:rPr lang="en-US">
                <a:solidFill>
                  <a:srgbClr val="FFFFFF"/>
                </a:solidFill>
                <a:latin typeface="Arial" pitchFamily="34" charset="0"/>
              </a:rPr>
              <a:t>Cut on external surface or cone</a:t>
            </a:r>
          </a:p>
          <a:p>
            <a:pPr>
              <a:buClr>
                <a:srgbClr val="FFFFFF"/>
              </a:buClr>
            </a:pPr>
            <a:r>
              <a:rPr lang="en-US">
                <a:solidFill>
                  <a:srgbClr val="FFFFFF"/>
                </a:solidFill>
                <a:latin typeface="Arial" pitchFamily="34" charset="0"/>
              </a:rPr>
              <a:t>Internal thread</a:t>
            </a:r>
          </a:p>
          <a:p>
            <a:pPr lvl="1">
              <a:buClr>
                <a:srgbClr val="FFFFFF"/>
              </a:buClr>
            </a:pPr>
            <a:r>
              <a:rPr lang="en-US">
                <a:solidFill>
                  <a:srgbClr val="FFFFFF"/>
                </a:solidFill>
                <a:latin typeface="Arial" pitchFamily="34" charset="0"/>
              </a:rPr>
              <a:t>Produced on inside of cylinder or cone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0C35C53-5A46-417A-9246-3370F0FABCAC}" type="slidenum">
              <a:rPr lang="en-US"/>
              <a:pPr/>
              <a:t>40</a:t>
            </a:fld>
            <a:endParaRPr lang="en-US"/>
          </a:p>
        </p:txBody>
      </p:sp>
      <p:sp>
        <p:nvSpPr>
          <p:cNvPr id="132098"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Limits</a:t>
            </a:r>
          </a:p>
        </p:txBody>
      </p:sp>
      <p:sp>
        <p:nvSpPr>
          <p:cNvPr id="132099" name="Rectangle 3"/>
          <p:cNvSpPr>
            <a:spLocks noGrp="1" noChangeArrowheads="1"/>
          </p:cNvSpPr>
          <p:nvPr>
            <p:ph type="body" idx="1"/>
          </p:nvPr>
        </p:nvSpPr>
        <p:spPr>
          <a:xfrm>
            <a:off x="838200" y="1600200"/>
            <a:ext cx="7924800" cy="722313"/>
          </a:xfrm>
        </p:spPr>
        <p:txBody>
          <a:bodyPr/>
          <a:lstStyle/>
          <a:p>
            <a:pPr>
              <a:buFontTx/>
              <a:buNone/>
            </a:pPr>
            <a:r>
              <a:rPr lang="en-US">
                <a:solidFill>
                  <a:srgbClr val="FFFFFF"/>
                </a:solidFill>
                <a:latin typeface="Arial" pitchFamily="34" charset="0"/>
              </a:rPr>
              <a:t>Maximum and minimum dimensions of part</a:t>
            </a:r>
          </a:p>
        </p:txBody>
      </p:sp>
      <p:sp>
        <p:nvSpPr>
          <p:cNvPr id="132100" name="Text Box 4"/>
          <p:cNvSpPr txBox="1">
            <a:spLocks noChangeArrowheads="1"/>
          </p:cNvSpPr>
          <p:nvPr/>
        </p:nvSpPr>
        <p:spPr bwMode="auto">
          <a:xfrm>
            <a:off x="914400" y="3275013"/>
            <a:ext cx="6975475" cy="1800225"/>
          </a:xfrm>
          <a:prstGeom prst="rect">
            <a:avLst/>
          </a:prstGeom>
          <a:noFill/>
          <a:ln w="9525">
            <a:noFill/>
            <a:miter lim="800000"/>
            <a:headEnd/>
            <a:tailEnd/>
          </a:ln>
          <a:effectLst/>
        </p:spPr>
        <p:txBody>
          <a:bodyPr wrap="none">
            <a:spAutoFit/>
          </a:bodyPr>
          <a:lstStyle/>
          <a:p>
            <a:pPr eaLnBrk="1" hangingPunct="1"/>
            <a:r>
              <a:rPr lang="en-US" sz="2800">
                <a:solidFill>
                  <a:srgbClr val="FFFFFF"/>
                </a:solidFill>
                <a:latin typeface="Arial" pitchFamily="34" charset="0"/>
              </a:rPr>
              <a:t>Maximum pitch diameter of the</a:t>
            </a:r>
          </a:p>
          <a:p>
            <a:pPr eaLnBrk="1" hangingPunct="1"/>
            <a:r>
              <a:rPr lang="en-US" sz="2800">
                <a:solidFill>
                  <a:srgbClr val="FFFFFF"/>
                </a:solidFill>
                <a:latin typeface="Arial" pitchFamily="34" charset="0"/>
              </a:rPr>
              <a:t>external thread (2A)                   = .9168 in..</a:t>
            </a:r>
          </a:p>
          <a:p>
            <a:pPr eaLnBrk="1" hangingPunct="1"/>
            <a:r>
              <a:rPr lang="en-US" sz="2800">
                <a:solidFill>
                  <a:srgbClr val="FFFFFF"/>
                </a:solidFill>
                <a:latin typeface="Arial" pitchFamily="34" charset="0"/>
              </a:rPr>
              <a:t>Minimum pitch diameter of the</a:t>
            </a:r>
          </a:p>
          <a:p>
            <a:pPr eaLnBrk="1" hangingPunct="1"/>
            <a:r>
              <a:rPr lang="en-US" sz="2800">
                <a:solidFill>
                  <a:srgbClr val="FFFFFF"/>
                </a:solidFill>
                <a:latin typeface="Arial" pitchFamily="34" charset="0"/>
              </a:rPr>
              <a:t>external thread (2A)                   = .9100 in.</a:t>
            </a:r>
          </a:p>
        </p:txBody>
      </p:sp>
      <p:sp>
        <p:nvSpPr>
          <p:cNvPr id="132101" name="Text Box 5"/>
          <p:cNvSpPr txBox="1">
            <a:spLocks noChangeArrowheads="1"/>
          </p:cNvSpPr>
          <p:nvPr/>
        </p:nvSpPr>
        <p:spPr bwMode="auto">
          <a:xfrm>
            <a:off x="914400" y="2513013"/>
            <a:ext cx="8059738" cy="519112"/>
          </a:xfrm>
          <a:prstGeom prst="rect">
            <a:avLst/>
          </a:prstGeom>
          <a:noFill/>
          <a:ln w="9525">
            <a:noFill/>
            <a:miter lim="800000"/>
            <a:headEnd/>
            <a:tailEnd/>
          </a:ln>
          <a:effectLst/>
        </p:spPr>
        <p:txBody>
          <a:bodyPr wrap="none">
            <a:spAutoFit/>
          </a:bodyPr>
          <a:lstStyle/>
          <a:p>
            <a:pPr eaLnBrk="1" hangingPunct="1"/>
            <a:r>
              <a:rPr lang="en-US" sz="2800">
                <a:solidFill>
                  <a:srgbClr val="FFFFFF"/>
                </a:solidFill>
                <a:latin typeface="Arial" pitchFamily="34" charset="0"/>
              </a:rPr>
              <a:t>The limits for a 1 in.</a:t>
            </a:r>
            <a:r>
              <a:rPr lang="en-US" sz="2800">
                <a:solidFill>
                  <a:srgbClr val="FFFFFF"/>
                </a:solidFill>
                <a:latin typeface="Arial" pitchFamily="34" charset="0"/>
                <a:cs typeface="Times New Roman" pitchFamily="18" charset="0"/>
              </a:rPr>
              <a:t>—8 UNC Class 2A thread are:</a:t>
            </a:r>
            <a:endParaRPr lang="en-US" sz="2800">
              <a:solidFill>
                <a:srgbClr val="FFFFFF"/>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2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2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autoUpdateAnimBg="0"/>
      <p:bldP spid="13210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32FB5FBF-B3D6-4EBD-A1D0-D6A4C17D05DB}" type="slidenum">
              <a:rPr lang="en-US"/>
              <a:pPr/>
              <a:t>41</a:t>
            </a:fld>
            <a:endParaRPr lang="en-US"/>
          </a:p>
        </p:txBody>
      </p:sp>
      <p:sp>
        <p:nvSpPr>
          <p:cNvPr id="31746" name="Rectangle 2"/>
          <p:cNvSpPr>
            <a:spLocks noGrp="1" noChangeArrowheads="1"/>
          </p:cNvSpPr>
          <p:nvPr>
            <p:ph type="title"/>
          </p:nvPr>
        </p:nvSpPr>
        <p:spPr>
          <a:xfrm>
            <a:off x="914400" y="228600"/>
            <a:ext cx="7772400" cy="1371600"/>
          </a:xfrm>
        </p:spPr>
        <p:txBody>
          <a:bodyPr/>
          <a:lstStyle/>
          <a:p>
            <a:pPr>
              <a:lnSpc>
                <a:spcPct val="90000"/>
              </a:lnSpc>
            </a:pPr>
            <a:r>
              <a:rPr lang="en-US" b="1">
                <a:solidFill>
                  <a:srgbClr val="FFFF00"/>
                </a:solidFill>
                <a:latin typeface="Tahoma" pitchFamily="34" charset="0"/>
              </a:rPr>
              <a:t>ISO Metric Tolerances and Allowances</a:t>
            </a:r>
          </a:p>
        </p:txBody>
      </p:sp>
      <p:sp>
        <p:nvSpPr>
          <p:cNvPr id="31747" name="Rectangle 3"/>
          <p:cNvSpPr>
            <a:spLocks noGrp="1" noChangeArrowheads="1"/>
          </p:cNvSpPr>
          <p:nvPr>
            <p:ph type="body" idx="1"/>
          </p:nvPr>
        </p:nvSpPr>
        <p:spPr>
          <a:xfrm>
            <a:off x="914400" y="2057400"/>
            <a:ext cx="7924800" cy="4419600"/>
          </a:xfrm>
        </p:spPr>
        <p:txBody>
          <a:bodyPr/>
          <a:lstStyle/>
          <a:p>
            <a:pPr>
              <a:lnSpc>
                <a:spcPct val="90000"/>
              </a:lnSpc>
              <a:buClr>
                <a:srgbClr val="FFFFFF"/>
              </a:buClr>
            </a:pPr>
            <a:r>
              <a:rPr lang="en-US">
                <a:solidFill>
                  <a:srgbClr val="FFFFFF"/>
                </a:solidFill>
                <a:latin typeface="Arial" pitchFamily="34" charset="0"/>
              </a:rPr>
              <a:t>ISO metric screw thread tolerance system provides for allowances and tolerances defined by tolerance grades, tolerance positions, and tolerance classes</a:t>
            </a:r>
          </a:p>
          <a:p>
            <a:pPr>
              <a:lnSpc>
                <a:spcPct val="90000"/>
              </a:lnSpc>
              <a:buClr>
                <a:srgbClr val="FFFFFF"/>
              </a:buClr>
            </a:pPr>
            <a:r>
              <a:rPr lang="en-US">
                <a:solidFill>
                  <a:srgbClr val="FFFFFF"/>
                </a:solidFill>
                <a:latin typeface="Arial" pitchFamily="34" charset="0"/>
              </a:rPr>
              <a:t>Tolerance grades specified numerically</a:t>
            </a:r>
          </a:p>
          <a:p>
            <a:pPr lvl="1">
              <a:lnSpc>
                <a:spcPct val="90000"/>
              </a:lnSpc>
              <a:buClr>
                <a:srgbClr val="FFFFFF"/>
              </a:buClr>
            </a:pPr>
            <a:r>
              <a:rPr lang="en-US">
                <a:solidFill>
                  <a:srgbClr val="FFFFFF"/>
                </a:solidFill>
                <a:latin typeface="Arial" pitchFamily="34" charset="0"/>
              </a:rPr>
              <a:t>Medium tolerance indicated by number 6, number below  6 indicates finer tolerance and number above 6 indicates greater tolerance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5032A3DD-B9DA-4C70-AC66-64AEA27665A0}" type="slidenum">
              <a:rPr lang="en-US"/>
              <a:pPr/>
              <a:t>42</a:t>
            </a:fld>
            <a:endParaRPr lang="en-US"/>
          </a:p>
        </p:txBody>
      </p:sp>
      <p:sp>
        <p:nvSpPr>
          <p:cNvPr id="167938" name="Rectangle 2"/>
          <p:cNvSpPr>
            <a:spLocks noGrp="1" noChangeArrowheads="1"/>
          </p:cNvSpPr>
          <p:nvPr>
            <p:ph type="title"/>
          </p:nvPr>
        </p:nvSpPr>
        <p:spPr>
          <a:xfrm>
            <a:off x="914400" y="228600"/>
            <a:ext cx="7772400" cy="685800"/>
          </a:xfrm>
        </p:spPr>
        <p:txBody>
          <a:bodyPr/>
          <a:lstStyle/>
          <a:p>
            <a:r>
              <a:rPr lang="en-US" b="1">
                <a:solidFill>
                  <a:srgbClr val="FFFF00"/>
                </a:solidFill>
                <a:latin typeface="Tahoma" pitchFamily="34" charset="0"/>
              </a:rPr>
              <a:t>Tolerance Example:</a:t>
            </a:r>
          </a:p>
        </p:txBody>
      </p:sp>
      <p:sp>
        <p:nvSpPr>
          <p:cNvPr id="167940" name="Text Box 4"/>
          <p:cNvSpPr txBox="1">
            <a:spLocks noChangeArrowheads="1"/>
          </p:cNvSpPr>
          <p:nvPr/>
        </p:nvSpPr>
        <p:spPr bwMode="auto">
          <a:xfrm>
            <a:off x="1066800" y="1600200"/>
            <a:ext cx="8077200" cy="4475163"/>
          </a:xfrm>
          <a:prstGeom prst="rect">
            <a:avLst/>
          </a:prstGeom>
          <a:noFill/>
          <a:ln w="9525">
            <a:noFill/>
            <a:miter lim="800000"/>
            <a:headEnd/>
            <a:tailEnd/>
          </a:ln>
          <a:effectLst/>
        </p:spPr>
        <p:txBody>
          <a:bodyPr>
            <a:spAutoFit/>
          </a:bodyPr>
          <a:lstStyle/>
          <a:p>
            <a:pPr eaLnBrk="1" hangingPunct="1">
              <a:spcBef>
                <a:spcPct val="30000"/>
              </a:spcBef>
            </a:pPr>
            <a:r>
              <a:rPr lang="en-US" sz="3200">
                <a:solidFill>
                  <a:srgbClr val="FFFFFF"/>
                </a:solidFill>
                <a:latin typeface="Arial" pitchFamily="34" charset="0"/>
                <a:cs typeface="Times New Roman" pitchFamily="18" charset="0"/>
              </a:rPr>
              <a:t>An external metric thread may be designated as follows:</a:t>
            </a:r>
          </a:p>
          <a:p>
            <a:pPr eaLnBrk="1" hangingPunct="1">
              <a:spcBef>
                <a:spcPct val="30000"/>
              </a:spcBef>
            </a:pPr>
            <a:r>
              <a:rPr lang="en-US" sz="2400">
                <a:solidFill>
                  <a:srgbClr val="FFFFFF"/>
                </a:solidFill>
                <a:latin typeface="Arial" pitchFamily="34" charset="0"/>
                <a:cs typeface="Times New Roman" pitchFamily="18" charset="0"/>
              </a:rPr>
              <a:t>					Pitch		Outside</a:t>
            </a:r>
            <a:br>
              <a:rPr lang="en-US" sz="2400">
                <a:solidFill>
                  <a:srgbClr val="FFFFFF"/>
                </a:solidFill>
                <a:latin typeface="Arial" pitchFamily="34" charset="0"/>
                <a:cs typeface="Times New Roman" pitchFamily="18" charset="0"/>
              </a:rPr>
            </a:br>
            <a:r>
              <a:rPr lang="en-US" sz="2400">
                <a:solidFill>
                  <a:srgbClr val="FFFFFF"/>
                </a:solidFill>
                <a:latin typeface="Arial" pitchFamily="34" charset="0"/>
                <a:cs typeface="Times New Roman" pitchFamily="18" charset="0"/>
              </a:rPr>
              <a:t>	  Nominal			Diameter	Diameter</a:t>
            </a:r>
            <a:br>
              <a:rPr lang="en-US" sz="2400">
                <a:solidFill>
                  <a:srgbClr val="FFFFFF"/>
                </a:solidFill>
                <a:latin typeface="Arial" pitchFamily="34" charset="0"/>
                <a:cs typeface="Times New Roman" pitchFamily="18" charset="0"/>
              </a:rPr>
            </a:br>
            <a:r>
              <a:rPr lang="en-US" sz="2400">
                <a:solidFill>
                  <a:srgbClr val="FFFFFF"/>
                </a:solidFill>
                <a:latin typeface="Arial" pitchFamily="34" charset="0"/>
                <a:cs typeface="Times New Roman" pitchFamily="18" charset="0"/>
              </a:rPr>
              <a:t>Metric     Size	Pitch		Tolerance	Tolerance</a:t>
            </a:r>
            <a:br>
              <a:rPr lang="en-US" sz="2400">
                <a:solidFill>
                  <a:srgbClr val="FFFFFF"/>
                </a:solidFill>
                <a:latin typeface="Arial" pitchFamily="34" charset="0"/>
                <a:cs typeface="Times New Roman" pitchFamily="18" charset="0"/>
              </a:rPr>
            </a:br>
            <a:r>
              <a:rPr lang="en-US" sz="2400">
                <a:solidFill>
                  <a:srgbClr val="FFFFFF"/>
                </a:solidFill>
                <a:latin typeface="Arial" pitchFamily="34" charset="0"/>
                <a:cs typeface="Times New Roman" pitchFamily="18" charset="0"/>
              </a:rPr>
              <a:t>    M	       6	    X	0.75	  -	5</a:t>
            </a:r>
            <a:r>
              <a:rPr lang="en-US" sz="2400" i="1">
                <a:solidFill>
                  <a:srgbClr val="FFFFFF"/>
                </a:solidFill>
                <a:latin typeface="Arial" pitchFamily="34" charset="0"/>
                <a:cs typeface="Times New Roman" pitchFamily="18" charset="0"/>
              </a:rPr>
              <a:t>g</a:t>
            </a:r>
            <a:r>
              <a:rPr lang="en-US" sz="2400">
                <a:solidFill>
                  <a:srgbClr val="FFFFFF"/>
                </a:solidFill>
                <a:latin typeface="Arial" pitchFamily="34" charset="0"/>
                <a:cs typeface="Times New Roman" pitchFamily="18" charset="0"/>
              </a:rPr>
              <a:t>		6</a:t>
            </a:r>
            <a:r>
              <a:rPr lang="en-US" sz="2400" i="1">
                <a:solidFill>
                  <a:srgbClr val="FFFFFF"/>
                </a:solidFill>
                <a:latin typeface="Arial" pitchFamily="34" charset="0"/>
                <a:cs typeface="Times New Roman" pitchFamily="18" charset="0"/>
              </a:rPr>
              <a:t>g</a:t>
            </a:r>
            <a:endParaRPr lang="en-US" sz="2400">
              <a:solidFill>
                <a:srgbClr val="FFFFFF"/>
              </a:solidFill>
              <a:latin typeface="Arial" pitchFamily="34" charset="0"/>
              <a:cs typeface="Times New Roman" pitchFamily="18" charset="0"/>
            </a:endParaRPr>
          </a:p>
          <a:p>
            <a:pPr eaLnBrk="1" hangingPunct="1">
              <a:spcBef>
                <a:spcPct val="30000"/>
              </a:spcBef>
            </a:pPr>
            <a:r>
              <a:rPr lang="en-US" sz="2400">
                <a:solidFill>
                  <a:srgbClr val="FFFFFF"/>
                </a:solidFill>
                <a:latin typeface="Arial" pitchFamily="34" charset="0"/>
                <a:cs typeface="Times New Roman" pitchFamily="18" charset="0"/>
              </a:rPr>
              <a:t>The thread fit between mating parts is indicated by</a:t>
            </a:r>
            <a:br>
              <a:rPr lang="en-US" sz="2400">
                <a:solidFill>
                  <a:srgbClr val="FFFFFF"/>
                </a:solidFill>
                <a:latin typeface="Arial" pitchFamily="34" charset="0"/>
                <a:cs typeface="Times New Roman" pitchFamily="18" charset="0"/>
              </a:rPr>
            </a:br>
            <a:r>
              <a:rPr lang="en-US" sz="2400">
                <a:solidFill>
                  <a:srgbClr val="FFFFFF"/>
                </a:solidFill>
                <a:latin typeface="Arial" pitchFamily="34" charset="0"/>
                <a:cs typeface="Times New Roman" pitchFamily="18" charset="0"/>
              </a:rPr>
              <a:t>internal thread designation followed by the external </a:t>
            </a:r>
            <a:br>
              <a:rPr lang="en-US" sz="2400">
                <a:solidFill>
                  <a:srgbClr val="FFFFFF"/>
                </a:solidFill>
                <a:latin typeface="Arial" pitchFamily="34" charset="0"/>
                <a:cs typeface="Times New Roman" pitchFamily="18" charset="0"/>
              </a:rPr>
            </a:br>
            <a:r>
              <a:rPr lang="en-US" sz="2400">
                <a:solidFill>
                  <a:srgbClr val="FFFFFF"/>
                </a:solidFill>
                <a:latin typeface="Arial" pitchFamily="34" charset="0"/>
                <a:cs typeface="Times New Roman" pitchFamily="18" charset="0"/>
              </a:rPr>
              <a:t>thread tolerance:</a:t>
            </a:r>
          </a:p>
          <a:p>
            <a:pPr eaLnBrk="1" hangingPunct="1">
              <a:spcBef>
                <a:spcPct val="30000"/>
              </a:spcBef>
            </a:pPr>
            <a:r>
              <a:rPr lang="en-US" sz="2400">
                <a:solidFill>
                  <a:srgbClr val="FFFFFF"/>
                </a:solidFill>
                <a:latin typeface="Arial" pitchFamily="34" charset="0"/>
                <a:cs typeface="Times New Roman" pitchFamily="18" charset="0"/>
              </a:rPr>
              <a:t>		</a:t>
            </a:r>
            <a:r>
              <a:rPr lang="en-US" sz="3200">
                <a:solidFill>
                  <a:srgbClr val="FFFFFF"/>
                </a:solidFill>
                <a:latin typeface="Arial" pitchFamily="34" charset="0"/>
                <a:cs typeface="Times New Roman" pitchFamily="18" charset="0"/>
              </a:rPr>
              <a:t>M 20 X 2 - 6</a:t>
            </a:r>
            <a:r>
              <a:rPr lang="en-US" sz="3200" i="1">
                <a:solidFill>
                  <a:srgbClr val="FFFFFF"/>
                </a:solidFill>
                <a:latin typeface="Arial" pitchFamily="34" charset="0"/>
                <a:cs typeface="Times New Roman" pitchFamily="18" charset="0"/>
              </a:rPr>
              <a:t>H</a:t>
            </a:r>
            <a:r>
              <a:rPr lang="en-US" sz="3200">
                <a:solidFill>
                  <a:srgbClr val="FFFFFF"/>
                </a:solidFill>
                <a:latin typeface="Arial" pitchFamily="34" charset="0"/>
                <a:cs typeface="Times New Roman" pitchFamily="18" charset="0"/>
              </a:rPr>
              <a:t>/5</a:t>
            </a:r>
            <a:r>
              <a:rPr lang="en-US" sz="3200" i="1">
                <a:solidFill>
                  <a:srgbClr val="FFFFFF"/>
                </a:solidFill>
                <a:latin typeface="Arial" pitchFamily="34" charset="0"/>
                <a:cs typeface="Times New Roman" pitchFamily="18" charset="0"/>
              </a:rPr>
              <a:t>g</a:t>
            </a:r>
            <a:r>
              <a:rPr lang="en-US" sz="3200">
                <a:solidFill>
                  <a:srgbClr val="FFFFFF"/>
                </a:solidFill>
                <a:latin typeface="Arial" pitchFamily="34" charset="0"/>
                <a:cs typeface="Times New Roman" pitchFamily="18" charset="0"/>
              </a:rPr>
              <a:t> 6</a:t>
            </a:r>
            <a:r>
              <a:rPr lang="en-US" sz="3200" i="1">
                <a:solidFill>
                  <a:srgbClr val="FFFFFF"/>
                </a:solidFill>
                <a:latin typeface="Arial" pitchFamily="34" charset="0"/>
                <a:cs typeface="Times New Roman" pitchFamily="18" charset="0"/>
              </a:rPr>
              <a:t>g</a:t>
            </a:r>
            <a:endParaRPr lang="en-US" sz="320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618CBEDE-0D7D-42E6-95A7-AB6099A775D0}" type="slidenum">
              <a:rPr lang="en-US"/>
              <a:pPr/>
              <a:t>43</a:t>
            </a:fld>
            <a:endParaRPr lang="en-US"/>
          </a:p>
        </p:txBody>
      </p:sp>
      <p:sp>
        <p:nvSpPr>
          <p:cNvPr id="134148" name="Rectangle 4"/>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Allowance Symbols</a:t>
            </a:r>
          </a:p>
        </p:txBody>
      </p:sp>
      <p:sp>
        <p:nvSpPr>
          <p:cNvPr id="134149" name="Rectangle 5"/>
          <p:cNvSpPr>
            <a:spLocks noGrp="1" noChangeArrowheads="1"/>
          </p:cNvSpPr>
          <p:nvPr>
            <p:ph type="body" idx="1"/>
          </p:nvPr>
        </p:nvSpPr>
        <p:spPr>
          <a:xfrm>
            <a:off x="914400" y="1600200"/>
            <a:ext cx="7259638" cy="4114800"/>
          </a:xfrm>
        </p:spPr>
        <p:txBody>
          <a:bodyPr/>
          <a:lstStyle/>
          <a:p>
            <a:pPr>
              <a:buClr>
                <a:srgbClr val="FFFFFF"/>
              </a:buClr>
            </a:pPr>
            <a:r>
              <a:rPr lang="en-US">
                <a:solidFill>
                  <a:srgbClr val="FFFFFF"/>
                </a:solidFill>
                <a:latin typeface="Arial" pitchFamily="34" charset="0"/>
              </a:rPr>
              <a:t>For external threads:</a:t>
            </a:r>
          </a:p>
          <a:p>
            <a:pPr lvl="1">
              <a:buClr>
                <a:srgbClr val="FFFFFF"/>
              </a:buClr>
            </a:pPr>
            <a:r>
              <a:rPr lang="en-US" i="1">
                <a:solidFill>
                  <a:srgbClr val="FFFFFF"/>
                </a:solidFill>
                <a:latin typeface="Arial" pitchFamily="34" charset="0"/>
              </a:rPr>
              <a:t>e</a:t>
            </a:r>
            <a:r>
              <a:rPr lang="en-US">
                <a:solidFill>
                  <a:srgbClr val="FFFFFF"/>
                </a:solidFill>
                <a:latin typeface="Arial" pitchFamily="34" charset="0"/>
              </a:rPr>
              <a:t> indicates a large allowance</a:t>
            </a:r>
          </a:p>
          <a:p>
            <a:pPr lvl="1">
              <a:buClr>
                <a:srgbClr val="FFFFFF"/>
              </a:buClr>
            </a:pPr>
            <a:r>
              <a:rPr lang="en-US" i="1">
                <a:solidFill>
                  <a:srgbClr val="FFFFFF"/>
                </a:solidFill>
                <a:latin typeface="Arial" pitchFamily="34" charset="0"/>
              </a:rPr>
              <a:t>g </a:t>
            </a:r>
            <a:r>
              <a:rPr lang="en-US">
                <a:solidFill>
                  <a:srgbClr val="FFFFFF"/>
                </a:solidFill>
                <a:latin typeface="Arial" pitchFamily="34" charset="0"/>
              </a:rPr>
              <a:t>indicates a small allowance</a:t>
            </a:r>
          </a:p>
          <a:p>
            <a:pPr lvl="1">
              <a:buClr>
                <a:srgbClr val="FFFFFF"/>
              </a:buClr>
            </a:pPr>
            <a:r>
              <a:rPr lang="en-US" i="1">
                <a:solidFill>
                  <a:srgbClr val="FFFFFF"/>
                </a:solidFill>
                <a:latin typeface="Arial" pitchFamily="34" charset="0"/>
              </a:rPr>
              <a:t>h</a:t>
            </a:r>
            <a:r>
              <a:rPr lang="en-US">
                <a:solidFill>
                  <a:srgbClr val="FFFFFF"/>
                </a:solidFill>
                <a:latin typeface="Arial" pitchFamily="34" charset="0"/>
              </a:rPr>
              <a:t> indicates no allowance</a:t>
            </a:r>
          </a:p>
          <a:p>
            <a:pPr>
              <a:buClr>
                <a:srgbClr val="FFFFFF"/>
              </a:buClr>
            </a:pPr>
            <a:r>
              <a:rPr lang="en-US">
                <a:solidFill>
                  <a:srgbClr val="FFFFFF"/>
                </a:solidFill>
                <a:latin typeface="Arial" pitchFamily="34" charset="0"/>
              </a:rPr>
              <a:t>For internal threads:</a:t>
            </a:r>
          </a:p>
          <a:p>
            <a:pPr lvl="1">
              <a:buClr>
                <a:srgbClr val="FFFFFF"/>
              </a:buClr>
            </a:pPr>
            <a:r>
              <a:rPr lang="en-US" i="1">
                <a:solidFill>
                  <a:srgbClr val="FFFFFF"/>
                </a:solidFill>
                <a:latin typeface="Arial" pitchFamily="34" charset="0"/>
              </a:rPr>
              <a:t>G </a:t>
            </a:r>
            <a:r>
              <a:rPr lang="en-US">
                <a:solidFill>
                  <a:srgbClr val="FFFFFF"/>
                </a:solidFill>
                <a:latin typeface="Arial" pitchFamily="34" charset="0"/>
              </a:rPr>
              <a:t>indicates a small allowance</a:t>
            </a:r>
          </a:p>
          <a:p>
            <a:pPr lvl="1">
              <a:buClr>
                <a:srgbClr val="FFFFFF"/>
              </a:buClr>
            </a:pPr>
            <a:r>
              <a:rPr lang="en-US" i="1">
                <a:solidFill>
                  <a:srgbClr val="FFFFFF"/>
                </a:solidFill>
                <a:latin typeface="Arial" pitchFamily="34" charset="0"/>
              </a:rPr>
              <a:t>H</a:t>
            </a:r>
            <a:r>
              <a:rPr lang="en-US">
                <a:solidFill>
                  <a:srgbClr val="FFFFFF"/>
                </a:solidFill>
                <a:latin typeface="Arial" pitchFamily="34" charset="0"/>
              </a:rPr>
              <a:t> indicates no allowance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78343973-E49B-4BC9-A65F-446AAC5EC505}" type="slidenum">
              <a:rPr lang="en-US"/>
              <a:pPr/>
              <a:t>44</a:t>
            </a:fld>
            <a:endParaRPr lang="en-US"/>
          </a:p>
        </p:txBody>
      </p:sp>
      <p:sp>
        <p:nvSpPr>
          <p:cNvPr id="33794" name="Rectangle 2"/>
          <p:cNvSpPr>
            <a:spLocks noGrp="1" noChangeArrowheads="1"/>
          </p:cNvSpPr>
          <p:nvPr>
            <p:ph type="title"/>
          </p:nvPr>
        </p:nvSpPr>
        <p:spPr/>
        <p:txBody>
          <a:bodyPr/>
          <a:lstStyle/>
          <a:p>
            <a:pPr>
              <a:lnSpc>
                <a:spcPct val="80000"/>
              </a:lnSpc>
            </a:pPr>
            <a:r>
              <a:rPr lang="en-US" b="1">
                <a:solidFill>
                  <a:srgbClr val="FFFF00"/>
                </a:solidFill>
                <a:latin typeface="Tahoma" pitchFamily="34" charset="0"/>
              </a:rPr>
              <a:t>Classes of Unified Thread Fits</a:t>
            </a:r>
          </a:p>
        </p:txBody>
      </p:sp>
      <p:sp>
        <p:nvSpPr>
          <p:cNvPr id="33795" name="Rectangle 3"/>
          <p:cNvSpPr>
            <a:spLocks noGrp="1" noChangeArrowheads="1"/>
          </p:cNvSpPr>
          <p:nvPr>
            <p:ph type="body" idx="1"/>
          </p:nvPr>
        </p:nvSpPr>
        <p:spPr>
          <a:xfrm>
            <a:off x="914400" y="1600200"/>
            <a:ext cx="8229600" cy="4572000"/>
          </a:xfrm>
        </p:spPr>
        <p:txBody>
          <a:bodyPr/>
          <a:lstStyle/>
          <a:p>
            <a:pPr>
              <a:lnSpc>
                <a:spcPct val="80000"/>
              </a:lnSpc>
            </a:pPr>
            <a:r>
              <a:rPr lang="en-US">
                <a:solidFill>
                  <a:srgbClr val="FFFFFF"/>
                </a:solidFill>
                <a:latin typeface="Arial" pitchFamily="34" charset="0"/>
              </a:rPr>
              <a:t>External threads classified as 1A, 2A, and 3A and internal threads as 1B, 2B, 3B</a:t>
            </a:r>
          </a:p>
          <a:p>
            <a:pPr lvl="1">
              <a:lnSpc>
                <a:spcPct val="80000"/>
              </a:lnSpc>
              <a:buClr>
                <a:srgbClr val="FFFFFF"/>
              </a:buClr>
            </a:pPr>
            <a:r>
              <a:rPr lang="en-US">
                <a:solidFill>
                  <a:srgbClr val="FFFFFF"/>
                </a:solidFill>
                <a:latin typeface="Arial" pitchFamily="34" charset="0"/>
              </a:rPr>
              <a:t>Classes 1A and 1B</a:t>
            </a:r>
          </a:p>
          <a:p>
            <a:pPr lvl="2">
              <a:lnSpc>
                <a:spcPct val="80000"/>
              </a:lnSpc>
              <a:buClr>
                <a:srgbClr val="FFFFFF"/>
              </a:buClr>
            </a:pPr>
            <a:r>
              <a:rPr lang="en-US">
                <a:solidFill>
                  <a:srgbClr val="FFFFFF"/>
                </a:solidFill>
                <a:latin typeface="Arial" pitchFamily="34" charset="0"/>
              </a:rPr>
              <a:t>Threads for work that must be assembled</a:t>
            </a:r>
          </a:p>
          <a:p>
            <a:pPr lvl="2">
              <a:lnSpc>
                <a:spcPct val="80000"/>
              </a:lnSpc>
              <a:buClr>
                <a:srgbClr val="FFFFFF"/>
              </a:buClr>
            </a:pPr>
            <a:r>
              <a:rPr lang="en-US">
                <a:solidFill>
                  <a:srgbClr val="FFFFFF"/>
                </a:solidFill>
                <a:latin typeface="Arial" pitchFamily="34" charset="0"/>
              </a:rPr>
              <a:t>Loosest fit</a:t>
            </a:r>
          </a:p>
          <a:p>
            <a:pPr lvl="1">
              <a:lnSpc>
                <a:spcPct val="80000"/>
              </a:lnSpc>
              <a:buClr>
                <a:srgbClr val="FFFFFF"/>
              </a:buClr>
            </a:pPr>
            <a:r>
              <a:rPr lang="en-US">
                <a:solidFill>
                  <a:srgbClr val="FFFFFF"/>
                </a:solidFill>
                <a:latin typeface="Arial" pitchFamily="34" charset="0"/>
              </a:rPr>
              <a:t>Classes 2A and 2B</a:t>
            </a:r>
          </a:p>
          <a:p>
            <a:pPr lvl="2">
              <a:lnSpc>
                <a:spcPct val="80000"/>
              </a:lnSpc>
              <a:buClr>
                <a:srgbClr val="FFFFFF"/>
              </a:buClr>
            </a:pPr>
            <a:r>
              <a:rPr lang="en-US">
                <a:solidFill>
                  <a:srgbClr val="FFFFFF"/>
                </a:solidFill>
                <a:latin typeface="Arial" pitchFamily="34" charset="0"/>
              </a:rPr>
              <a:t>Used for most commercial fasteners</a:t>
            </a:r>
          </a:p>
          <a:p>
            <a:pPr lvl="2">
              <a:lnSpc>
                <a:spcPct val="80000"/>
              </a:lnSpc>
              <a:buClr>
                <a:srgbClr val="FFFFFF"/>
              </a:buClr>
            </a:pPr>
            <a:r>
              <a:rPr lang="en-US">
                <a:solidFill>
                  <a:srgbClr val="FFFFFF"/>
                </a:solidFill>
                <a:latin typeface="Arial" pitchFamily="34" charset="0"/>
              </a:rPr>
              <a:t>Medium or free fit</a:t>
            </a:r>
          </a:p>
          <a:p>
            <a:pPr lvl="1">
              <a:lnSpc>
                <a:spcPct val="80000"/>
              </a:lnSpc>
              <a:buClr>
                <a:srgbClr val="FFFFFF"/>
              </a:buClr>
            </a:pPr>
            <a:r>
              <a:rPr lang="en-US">
                <a:solidFill>
                  <a:srgbClr val="FFFFFF"/>
                </a:solidFill>
                <a:latin typeface="Arial" pitchFamily="34" charset="0"/>
              </a:rPr>
              <a:t>Classes 3A and 3B</a:t>
            </a:r>
          </a:p>
          <a:p>
            <a:pPr lvl="2">
              <a:lnSpc>
                <a:spcPct val="80000"/>
              </a:lnSpc>
              <a:buClr>
                <a:srgbClr val="FFFFFF"/>
              </a:buClr>
            </a:pPr>
            <a:r>
              <a:rPr lang="en-US">
                <a:solidFill>
                  <a:srgbClr val="FFFFFF"/>
                </a:solidFill>
                <a:latin typeface="Arial" pitchFamily="34" charset="0"/>
              </a:rPr>
              <a:t>Used where more accurate fit and lead required</a:t>
            </a:r>
          </a:p>
          <a:p>
            <a:pPr lvl="2">
              <a:lnSpc>
                <a:spcPct val="80000"/>
              </a:lnSpc>
              <a:buClr>
                <a:srgbClr val="FFFFFF"/>
              </a:buClr>
            </a:pPr>
            <a:r>
              <a:rPr lang="en-US">
                <a:solidFill>
                  <a:srgbClr val="FFFFFF"/>
                </a:solidFill>
                <a:latin typeface="Arial" pitchFamily="34" charset="0"/>
              </a:rPr>
              <a:t>No allowance provided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37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79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795">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7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9C523E54-600B-4CF7-83A6-FDF10022D337}" type="slidenum">
              <a:rPr lang="en-US"/>
              <a:pPr/>
              <a:t>45</a:t>
            </a:fld>
            <a:endParaRPr lang="en-US"/>
          </a:p>
        </p:txBody>
      </p:sp>
      <p:sp>
        <p:nvSpPr>
          <p:cNvPr id="223234"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Classes Of Thread Fits</a:t>
            </a:r>
          </a:p>
        </p:txBody>
      </p:sp>
      <p:sp>
        <p:nvSpPr>
          <p:cNvPr id="223235" name="Text Box 3"/>
          <p:cNvSpPr txBox="1">
            <a:spLocks noChangeArrowheads="1"/>
          </p:cNvSpPr>
          <p:nvPr/>
        </p:nvSpPr>
        <p:spPr bwMode="auto">
          <a:xfrm>
            <a:off x="914400" y="1600200"/>
            <a:ext cx="6629400" cy="1860550"/>
          </a:xfrm>
          <a:prstGeom prst="rect">
            <a:avLst/>
          </a:prstGeom>
          <a:noFill/>
          <a:ln w="9525">
            <a:noFill/>
            <a:miter lim="800000"/>
            <a:headEnd/>
            <a:tailEnd/>
          </a:ln>
          <a:effectLst/>
        </p:spPr>
        <p:txBody>
          <a:bodyPr>
            <a:spAutoFit/>
          </a:bodyPr>
          <a:lstStyle/>
          <a:p>
            <a:pPr eaLnBrk="1" hangingPunct="1"/>
            <a:r>
              <a:rPr lang="en-US" sz="3200" b="1">
                <a:solidFill>
                  <a:srgbClr val="FFFFFF"/>
                </a:solidFill>
                <a:latin typeface="Arial" pitchFamily="34" charset="0"/>
              </a:rPr>
              <a:t>¼-20 UNC 2A</a:t>
            </a:r>
            <a:endParaRPr lang="en-US" sz="3200">
              <a:solidFill>
                <a:srgbClr val="FFFFFF"/>
              </a:solidFill>
              <a:latin typeface="Arial" pitchFamily="34" charset="0"/>
            </a:endParaRPr>
          </a:p>
          <a:p>
            <a:pPr eaLnBrk="1" hangingPunct="1"/>
            <a:r>
              <a:rPr lang="en-US" sz="2800">
                <a:solidFill>
                  <a:srgbClr val="FFFFFF"/>
                </a:solidFill>
                <a:latin typeface="Arial" pitchFamily="34" charset="0"/>
              </a:rPr>
              <a:t>In this particular case the class of fit would be a 2. The symbol A indicates an external thread.</a:t>
            </a:r>
            <a:r>
              <a:rPr lang="en-US" sz="2800">
                <a:latin typeface="Arial" pitchFamily="34" charset="0"/>
              </a:rPr>
              <a:t> </a:t>
            </a:r>
          </a:p>
        </p:txBody>
      </p:sp>
      <p:sp>
        <p:nvSpPr>
          <p:cNvPr id="223236" name="Text Box 4"/>
          <p:cNvSpPr txBox="1">
            <a:spLocks noChangeArrowheads="1"/>
          </p:cNvSpPr>
          <p:nvPr/>
        </p:nvSpPr>
        <p:spPr bwMode="auto">
          <a:xfrm>
            <a:off x="914400" y="3886200"/>
            <a:ext cx="6324600" cy="1860550"/>
          </a:xfrm>
          <a:prstGeom prst="rect">
            <a:avLst/>
          </a:prstGeom>
          <a:noFill/>
          <a:ln w="9525">
            <a:noFill/>
            <a:miter lim="800000"/>
            <a:headEnd/>
            <a:tailEnd/>
          </a:ln>
          <a:effectLst/>
        </p:spPr>
        <p:txBody>
          <a:bodyPr>
            <a:spAutoFit/>
          </a:bodyPr>
          <a:lstStyle/>
          <a:p>
            <a:pPr eaLnBrk="1" hangingPunct="1"/>
            <a:r>
              <a:rPr lang="en-US" sz="3200" b="1">
                <a:latin typeface="Arial" pitchFamily="34" charset="0"/>
              </a:rPr>
              <a:t>¼-28 UNF 3B</a:t>
            </a:r>
            <a:endParaRPr lang="en-US" sz="3200">
              <a:latin typeface="Arial" pitchFamily="34" charset="0"/>
            </a:endParaRPr>
          </a:p>
          <a:p>
            <a:pPr eaLnBrk="1" hangingPunct="1"/>
            <a:r>
              <a:rPr lang="en-US" sz="2800">
                <a:latin typeface="Arial" pitchFamily="34" charset="0"/>
              </a:rPr>
              <a:t>In this particular case the class of fit would be a 3. The symbol B indicates an internal thread.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32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3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p:bldP spid="22323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1341BDE8-18FA-4A57-92DB-8F85E7DDAA77}" type="slidenum">
              <a:rPr lang="en-US"/>
              <a:pPr/>
              <a:t>46</a:t>
            </a:fld>
            <a:endParaRPr lang="en-US"/>
          </a:p>
        </p:txBody>
      </p:sp>
      <p:sp>
        <p:nvSpPr>
          <p:cNvPr id="35842" name="Rectangle 2"/>
          <p:cNvSpPr>
            <a:spLocks noGrp="1" noChangeArrowheads="1"/>
          </p:cNvSpPr>
          <p:nvPr>
            <p:ph type="title"/>
          </p:nvPr>
        </p:nvSpPr>
        <p:spPr>
          <a:xfrm>
            <a:off x="914400" y="228600"/>
            <a:ext cx="7772400" cy="838200"/>
          </a:xfrm>
        </p:spPr>
        <p:txBody>
          <a:bodyPr/>
          <a:lstStyle/>
          <a:p>
            <a:r>
              <a:rPr lang="en-US">
                <a:solidFill>
                  <a:srgbClr val="FFFF00"/>
                </a:solidFill>
                <a:latin typeface="Tahoma" pitchFamily="34" charset="0"/>
              </a:rPr>
              <a:t>Thread Calculations</a:t>
            </a:r>
          </a:p>
        </p:txBody>
      </p:sp>
      <p:sp>
        <p:nvSpPr>
          <p:cNvPr id="35845" name="Text Box 5"/>
          <p:cNvSpPr txBox="1">
            <a:spLocks noChangeArrowheads="1"/>
          </p:cNvSpPr>
          <p:nvPr/>
        </p:nvSpPr>
        <p:spPr bwMode="auto">
          <a:xfrm>
            <a:off x="914400" y="2971800"/>
            <a:ext cx="4273550" cy="903288"/>
          </a:xfrm>
          <a:prstGeom prst="rect">
            <a:avLst/>
          </a:prstGeom>
          <a:noFill/>
          <a:ln w="9525">
            <a:noFill/>
            <a:miter lim="800000"/>
            <a:headEnd/>
            <a:tailEnd/>
          </a:ln>
          <a:effectLst/>
        </p:spPr>
        <p:txBody>
          <a:bodyPr wrap="none">
            <a:spAutoFit/>
          </a:bodyPr>
          <a:lstStyle/>
          <a:p>
            <a:pPr eaLnBrk="1" hangingPunct="1">
              <a:lnSpc>
                <a:spcPct val="80000"/>
              </a:lnSpc>
              <a:spcBef>
                <a:spcPct val="30000"/>
              </a:spcBef>
            </a:pPr>
            <a:r>
              <a:rPr lang="en-US" sz="2800">
                <a:solidFill>
                  <a:srgbClr val="FFFFFF"/>
                </a:solidFill>
                <a:latin typeface="Arial" pitchFamily="34" charset="0"/>
                <a:cs typeface="Times New Roman" pitchFamily="18" charset="0"/>
              </a:rPr>
              <a:t>D = single depth of thread</a:t>
            </a:r>
          </a:p>
          <a:p>
            <a:pPr eaLnBrk="1" hangingPunct="1">
              <a:lnSpc>
                <a:spcPct val="80000"/>
              </a:lnSpc>
              <a:spcBef>
                <a:spcPct val="30000"/>
              </a:spcBef>
            </a:pPr>
            <a:r>
              <a:rPr lang="en-US" sz="2800">
                <a:solidFill>
                  <a:srgbClr val="FFFFFF"/>
                </a:solidFill>
                <a:latin typeface="Arial" pitchFamily="34" charset="0"/>
                <a:cs typeface="Times New Roman" pitchFamily="18" charset="0"/>
              </a:rPr>
              <a:t>P = pitch</a:t>
            </a:r>
          </a:p>
        </p:txBody>
      </p:sp>
      <p:graphicFrame>
        <p:nvGraphicFramePr>
          <p:cNvPr id="35846" name="Object 6"/>
          <p:cNvGraphicFramePr>
            <a:graphicFrameLocks noChangeAspect="1"/>
          </p:cNvGraphicFramePr>
          <p:nvPr/>
        </p:nvGraphicFramePr>
        <p:xfrm>
          <a:off x="993775" y="4406900"/>
          <a:ext cx="3929063" cy="1841500"/>
        </p:xfrm>
        <a:graphic>
          <a:graphicData uri="http://schemas.openxmlformats.org/presentationml/2006/ole">
            <p:oleObj spid="_x0000_s35846" name="Equation" r:id="rId4" imgW="1841400" imgH="863280" progId="Equation.3">
              <p:embed/>
            </p:oleObj>
          </a:graphicData>
        </a:graphic>
      </p:graphicFrame>
      <p:sp>
        <p:nvSpPr>
          <p:cNvPr id="35847" name="Text Box 7"/>
          <p:cNvSpPr txBox="1">
            <a:spLocks noChangeArrowheads="1"/>
          </p:cNvSpPr>
          <p:nvPr/>
        </p:nvSpPr>
        <p:spPr bwMode="auto">
          <a:xfrm>
            <a:off x="914400" y="1600200"/>
            <a:ext cx="8001000" cy="1066800"/>
          </a:xfrm>
          <a:prstGeom prst="rect">
            <a:avLst/>
          </a:prstGeom>
          <a:noFill/>
          <a:ln w="9525">
            <a:noFill/>
            <a:miter lim="800000"/>
            <a:headEnd/>
            <a:tailEnd/>
          </a:ln>
          <a:effectLst/>
        </p:spPr>
        <p:txBody>
          <a:bodyPr>
            <a:spAutoFit/>
          </a:bodyPr>
          <a:lstStyle/>
          <a:p>
            <a:pPr eaLnBrk="1" hangingPunct="1"/>
            <a:r>
              <a:rPr lang="en-US" sz="3200">
                <a:solidFill>
                  <a:srgbClr val="FFFFFF"/>
                </a:solidFill>
                <a:latin typeface="Arial" pitchFamily="34" charset="0"/>
              </a:rPr>
              <a:t>Calculate pitch, depth, minor diameter, and width of flat for a ¾”-</a:t>
            </a:r>
            <a:r>
              <a:rPr lang="en-US" sz="3200">
                <a:solidFill>
                  <a:srgbClr val="FFFFFF"/>
                </a:solidFill>
                <a:latin typeface="Arial" pitchFamily="34" charset="0"/>
                <a:cs typeface="Times New Roman" pitchFamily="18" charset="0"/>
              </a:rPr>
              <a:t>10 UNC thread.</a:t>
            </a:r>
            <a:r>
              <a:rPr lang="en-US" sz="3200">
                <a:latin typeface="Arial" pitchFamily="34" charset="0"/>
              </a:rPr>
              <a:t> </a:t>
            </a:r>
          </a:p>
        </p:txBody>
      </p:sp>
      <p:graphicFrame>
        <p:nvGraphicFramePr>
          <p:cNvPr id="35848" name="Object 8"/>
          <p:cNvGraphicFramePr>
            <a:graphicFrameLocks noChangeAspect="1"/>
          </p:cNvGraphicFramePr>
          <p:nvPr/>
        </p:nvGraphicFramePr>
        <p:xfrm>
          <a:off x="4862513" y="3657600"/>
          <a:ext cx="4281487" cy="2708275"/>
        </p:xfrm>
        <a:graphic>
          <a:graphicData uri="http://schemas.openxmlformats.org/presentationml/2006/ole">
            <p:oleObj spid="_x0000_s35848" name="Equation" r:id="rId5" imgW="2006280" imgH="126972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58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58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DDA654D3-4E83-4FEF-807F-8B618F4BE39D}" type="slidenum">
              <a:rPr lang="en-US"/>
              <a:pPr/>
              <a:t>47</a:t>
            </a:fld>
            <a:endParaRPr lang="en-US"/>
          </a:p>
        </p:txBody>
      </p:sp>
      <p:sp>
        <p:nvSpPr>
          <p:cNvPr id="165890" name="Rectangle 2"/>
          <p:cNvSpPr>
            <a:spLocks noGrp="1" noChangeArrowheads="1"/>
          </p:cNvSpPr>
          <p:nvPr>
            <p:ph type="title"/>
          </p:nvPr>
        </p:nvSpPr>
        <p:spPr>
          <a:xfrm>
            <a:off x="914400" y="228600"/>
            <a:ext cx="7772400" cy="838200"/>
          </a:xfrm>
        </p:spPr>
        <p:txBody>
          <a:bodyPr/>
          <a:lstStyle/>
          <a:p>
            <a:r>
              <a:rPr lang="en-US" sz="4000" b="1">
                <a:solidFill>
                  <a:srgbClr val="FFFF00"/>
                </a:solidFill>
                <a:latin typeface="Tahoma" pitchFamily="34" charset="0"/>
              </a:rPr>
              <a:t>Thread Calculations</a:t>
            </a:r>
          </a:p>
        </p:txBody>
      </p:sp>
      <p:sp>
        <p:nvSpPr>
          <p:cNvPr id="165892" name="Text Box 4"/>
          <p:cNvSpPr txBox="1">
            <a:spLocks noChangeArrowheads="1"/>
          </p:cNvSpPr>
          <p:nvPr/>
        </p:nvSpPr>
        <p:spPr bwMode="auto">
          <a:xfrm>
            <a:off x="892175" y="3048000"/>
            <a:ext cx="2486025" cy="1187450"/>
          </a:xfrm>
          <a:prstGeom prst="rect">
            <a:avLst/>
          </a:prstGeom>
          <a:noFill/>
          <a:ln w="9525">
            <a:noFill/>
            <a:miter lim="800000"/>
            <a:headEnd/>
            <a:tailEnd/>
          </a:ln>
          <a:effectLst/>
        </p:spPr>
        <p:txBody>
          <a:bodyPr wrap="none">
            <a:spAutoFit/>
          </a:bodyPr>
          <a:lstStyle/>
          <a:p>
            <a:pPr eaLnBrk="1" hangingPunct="1">
              <a:lnSpc>
                <a:spcPct val="80000"/>
              </a:lnSpc>
              <a:spcBef>
                <a:spcPct val="30000"/>
              </a:spcBef>
            </a:pPr>
            <a:r>
              <a:rPr lang="en-US" sz="2400" i="1">
                <a:solidFill>
                  <a:srgbClr val="FFFFFF"/>
                </a:solidFill>
                <a:latin typeface="Times" charset="0"/>
                <a:cs typeface="Times New Roman" pitchFamily="18" charset="0"/>
              </a:rPr>
              <a:t>P</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pitch</a:t>
            </a:r>
            <a:r>
              <a:rPr lang="en-US" sz="2400" i="1">
                <a:solidFill>
                  <a:srgbClr val="FFFFFF"/>
                </a:solidFill>
                <a:latin typeface="Times" charset="0"/>
                <a:cs typeface="Times New Roman" pitchFamily="18" charset="0"/>
              </a:rPr>
              <a:t> = </a:t>
            </a:r>
            <a:r>
              <a:rPr lang="en-US" sz="2400">
                <a:solidFill>
                  <a:srgbClr val="FFFFFF"/>
                </a:solidFill>
                <a:latin typeface="Times" charset="0"/>
                <a:cs typeface="Times New Roman" pitchFamily="18" charset="0"/>
              </a:rPr>
              <a:t>1 mm</a:t>
            </a:r>
          </a:p>
          <a:p>
            <a:pPr eaLnBrk="1" hangingPunct="1">
              <a:lnSpc>
                <a:spcPct val="80000"/>
              </a:lnSpc>
              <a:spcBef>
                <a:spcPct val="30000"/>
              </a:spcBef>
            </a:pPr>
            <a:r>
              <a:rPr lang="en-US" sz="2400" i="1">
                <a:solidFill>
                  <a:srgbClr val="FFFFFF"/>
                </a:solidFill>
                <a:latin typeface="Times" charset="0"/>
                <a:cs typeface="Times New Roman" pitchFamily="18" charset="0"/>
              </a:rPr>
              <a:t>D</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0.54127 x 1</a:t>
            </a:r>
          </a:p>
          <a:p>
            <a:pPr eaLnBrk="1" hangingPunct="1">
              <a:lnSpc>
                <a:spcPct val="80000"/>
              </a:lnSpc>
              <a:spcBef>
                <a:spcPct val="30000"/>
              </a:spcBef>
            </a:pPr>
            <a:r>
              <a:rPr lang="en-US" sz="2400">
                <a:solidFill>
                  <a:srgbClr val="FFFFFF"/>
                </a:solidFill>
                <a:latin typeface="Times" charset="0"/>
                <a:cs typeface="Times New Roman" pitchFamily="18" charset="0"/>
              </a:rPr>
              <a:t>    = 0.54 mm</a:t>
            </a:r>
          </a:p>
        </p:txBody>
      </p:sp>
      <p:sp>
        <p:nvSpPr>
          <p:cNvPr id="165894" name="Text Box 6"/>
          <p:cNvSpPr txBox="1">
            <a:spLocks noChangeArrowheads="1"/>
          </p:cNvSpPr>
          <p:nvPr/>
        </p:nvSpPr>
        <p:spPr bwMode="auto">
          <a:xfrm>
            <a:off x="914400" y="1600200"/>
            <a:ext cx="7848600" cy="1066800"/>
          </a:xfrm>
          <a:prstGeom prst="rect">
            <a:avLst/>
          </a:prstGeom>
          <a:noFill/>
          <a:ln w="9525">
            <a:noFill/>
            <a:miter lim="800000"/>
            <a:headEnd/>
            <a:tailEnd/>
          </a:ln>
          <a:effectLst/>
        </p:spPr>
        <p:txBody>
          <a:bodyPr>
            <a:spAutoFit/>
          </a:bodyPr>
          <a:lstStyle/>
          <a:p>
            <a:pPr eaLnBrk="1" hangingPunct="1"/>
            <a:r>
              <a:rPr lang="en-US" sz="3200">
                <a:solidFill>
                  <a:srgbClr val="FFFFFF"/>
                </a:solidFill>
                <a:latin typeface="Arial" pitchFamily="34" charset="0"/>
              </a:rPr>
              <a:t>What is the depth, minor diameter, crest and root for an M 6.3 X 1 thread?</a:t>
            </a:r>
            <a:r>
              <a:rPr lang="en-US" sz="3200">
                <a:latin typeface="Arial" pitchFamily="34" charset="0"/>
              </a:rPr>
              <a:t> </a:t>
            </a:r>
          </a:p>
        </p:txBody>
      </p:sp>
      <p:graphicFrame>
        <p:nvGraphicFramePr>
          <p:cNvPr id="165895" name="Object 7"/>
          <p:cNvGraphicFramePr>
            <a:graphicFrameLocks noChangeAspect="1"/>
          </p:cNvGraphicFramePr>
          <p:nvPr/>
        </p:nvGraphicFramePr>
        <p:xfrm>
          <a:off x="4495800" y="3048000"/>
          <a:ext cx="4335463" cy="2816225"/>
        </p:xfrm>
        <a:graphic>
          <a:graphicData uri="http://schemas.openxmlformats.org/presentationml/2006/ole">
            <p:oleObj spid="_x0000_s165895" name="Equation" r:id="rId4" imgW="2031840" imgH="1320480" progId="Equation.3">
              <p:embed/>
            </p:oleObj>
          </a:graphicData>
        </a:graphic>
      </p:graphicFrame>
      <p:graphicFrame>
        <p:nvGraphicFramePr>
          <p:cNvPr id="165896" name="Object 8"/>
          <p:cNvGraphicFramePr>
            <a:graphicFrameLocks noChangeAspect="1"/>
          </p:cNvGraphicFramePr>
          <p:nvPr/>
        </p:nvGraphicFramePr>
        <p:xfrm>
          <a:off x="914400" y="4495800"/>
          <a:ext cx="3605213" cy="1354138"/>
        </p:xfrm>
        <a:graphic>
          <a:graphicData uri="http://schemas.openxmlformats.org/presentationml/2006/ole">
            <p:oleObj spid="_x0000_s165896" name="Equation" r:id="rId5" imgW="1688760" imgH="6346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58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58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58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4CB551C9-39FD-4FC0-8AD7-E0B9A318B723}" type="slidenum">
              <a:rPr lang="en-US"/>
              <a:pPr/>
              <a:t>48</a:t>
            </a:fld>
            <a:endParaRPr lang="en-US"/>
          </a:p>
        </p:txBody>
      </p:sp>
      <p:sp>
        <p:nvSpPr>
          <p:cNvPr id="39938" name="Rectangle 2"/>
          <p:cNvSpPr>
            <a:spLocks noGrp="1" noChangeArrowheads="1"/>
          </p:cNvSpPr>
          <p:nvPr>
            <p:ph type="title"/>
          </p:nvPr>
        </p:nvSpPr>
        <p:spPr>
          <a:xfrm>
            <a:off x="914400" y="228600"/>
            <a:ext cx="7772400" cy="914400"/>
          </a:xfrm>
        </p:spPr>
        <p:txBody>
          <a:bodyPr/>
          <a:lstStyle/>
          <a:p>
            <a:r>
              <a:rPr lang="en-US" b="1">
                <a:solidFill>
                  <a:srgbClr val="FFFF00"/>
                </a:solidFill>
                <a:latin typeface="Tahoma" pitchFamily="34" charset="0"/>
              </a:rPr>
              <a:t>Thread-Chasing dial</a:t>
            </a:r>
          </a:p>
        </p:txBody>
      </p:sp>
      <p:pic>
        <p:nvPicPr>
          <p:cNvPr id="39940" name="Picture 4" descr="kra07228_5513L"/>
          <p:cNvPicPr>
            <a:picLocks noChangeAspect="1" noChangeArrowheads="1"/>
          </p:cNvPicPr>
          <p:nvPr/>
        </p:nvPicPr>
        <p:blipFill>
          <a:blip r:embed="rId3" cstate="print"/>
          <a:srcRect/>
          <a:stretch>
            <a:fillRect/>
          </a:stretch>
        </p:blipFill>
        <p:spPr bwMode="auto">
          <a:xfrm>
            <a:off x="5029200" y="1828800"/>
            <a:ext cx="3962400" cy="3762375"/>
          </a:xfrm>
          <a:prstGeom prst="rect">
            <a:avLst/>
          </a:prstGeom>
          <a:noFill/>
        </p:spPr>
      </p:pic>
      <p:sp>
        <p:nvSpPr>
          <p:cNvPr id="39939" name="Rectangle 3"/>
          <p:cNvSpPr>
            <a:spLocks noGrp="1" noChangeArrowheads="1"/>
          </p:cNvSpPr>
          <p:nvPr>
            <p:ph type="body" idx="1"/>
          </p:nvPr>
        </p:nvSpPr>
        <p:spPr>
          <a:xfrm>
            <a:off x="914400" y="1600200"/>
            <a:ext cx="4495800" cy="4953000"/>
          </a:xfrm>
        </p:spPr>
        <p:txBody>
          <a:bodyPr/>
          <a:lstStyle/>
          <a:p>
            <a:pPr>
              <a:lnSpc>
                <a:spcPct val="90000"/>
              </a:lnSpc>
              <a:buClr>
                <a:srgbClr val="FFFFFF"/>
              </a:buClr>
            </a:pPr>
            <a:r>
              <a:rPr lang="en-US" sz="2800">
                <a:solidFill>
                  <a:srgbClr val="FFFFFF"/>
                </a:solidFill>
                <a:latin typeface="Arial" pitchFamily="34" charset="0"/>
              </a:rPr>
              <a:t>Lathe spindle and </a:t>
            </a:r>
            <a:br>
              <a:rPr lang="en-US" sz="2800">
                <a:solidFill>
                  <a:srgbClr val="FFFFFF"/>
                </a:solidFill>
                <a:latin typeface="Arial" pitchFamily="34" charset="0"/>
              </a:rPr>
            </a:br>
            <a:r>
              <a:rPr lang="en-US" sz="2800">
                <a:solidFill>
                  <a:srgbClr val="FFFFFF"/>
                </a:solidFill>
                <a:latin typeface="Arial" pitchFamily="34" charset="0"/>
              </a:rPr>
              <a:t>lead screw must be</a:t>
            </a:r>
            <a:br>
              <a:rPr lang="en-US" sz="2800">
                <a:solidFill>
                  <a:srgbClr val="FFFFFF"/>
                </a:solidFill>
                <a:latin typeface="Arial" pitchFamily="34" charset="0"/>
              </a:rPr>
            </a:br>
            <a:r>
              <a:rPr lang="en-US" sz="2800">
                <a:solidFill>
                  <a:srgbClr val="FFFFFF"/>
                </a:solidFill>
                <a:latin typeface="Arial" pitchFamily="34" charset="0"/>
              </a:rPr>
              <a:t>in same relative </a:t>
            </a:r>
            <a:br>
              <a:rPr lang="en-US" sz="2800">
                <a:solidFill>
                  <a:srgbClr val="FFFFFF"/>
                </a:solidFill>
                <a:latin typeface="Arial" pitchFamily="34" charset="0"/>
              </a:rPr>
            </a:br>
            <a:r>
              <a:rPr lang="en-US" sz="2800">
                <a:solidFill>
                  <a:srgbClr val="FFFFFF"/>
                </a:solidFill>
                <a:latin typeface="Arial" pitchFamily="34" charset="0"/>
              </a:rPr>
              <a:t>position for each cut</a:t>
            </a:r>
          </a:p>
          <a:p>
            <a:pPr lvl="1">
              <a:lnSpc>
                <a:spcPct val="90000"/>
              </a:lnSpc>
              <a:buClr>
                <a:srgbClr val="FFFFFF"/>
              </a:buClr>
            </a:pPr>
            <a:r>
              <a:rPr lang="en-US" sz="2400">
                <a:solidFill>
                  <a:srgbClr val="FFFFFF"/>
                </a:solidFill>
                <a:latin typeface="Arial" pitchFamily="34" charset="0"/>
              </a:rPr>
              <a:t>Thread-chasing dial</a:t>
            </a:r>
            <a:br>
              <a:rPr lang="en-US" sz="2400">
                <a:solidFill>
                  <a:srgbClr val="FFFFFF"/>
                </a:solidFill>
                <a:latin typeface="Arial" pitchFamily="34" charset="0"/>
              </a:rPr>
            </a:br>
            <a:r>
              <a:rPr lang="en-US" sz="2400">
                <a:solidFill>
                  <a:srgbClr val="FFFFFF"/>
                </a:solidFill>
                <a:latin typeface="Arial" pitchFamily="34" charset="0"/>
              </a:rPr>
              <a:t>attached to carriage for</a:t>
            </a:r>
            <a:br>
              <a:rPr lang="en-US" sz="2400">
                <a:solidFill>
                  <a:srgbClr val="FFFFFF"/>
                </a:solidFill>
                <a:latin typeface="Arial" pitchFamily="34" charset="0"/>
              </a:rPr>
            </a:br>
            <a:r>
              <a:rPr lang="en-US" sz="2400">
                <a:solidFill>
                  <a:srgbClr val="FFFFFF"/>
                </a:solidFill>
                <a:latin typeface="Arial" pitchFamily="34" charset="0"/>
              </a:rPr>
              <a:t>this purpose</a:t>
            </a:r>
          </a:p>
          <a:p>
            <a:pPr>
              <a:lnSpc>
                <a:spcPct val="90000"/>
              </a:lnSpc>
              <a:buClr>
                <a:srgbClr val="FFFFFF"/>
              </a:buClr>
            </a:pPr>
            <a:r>
              <a:rPr lang="en-US" sz="2800">
                <a:solidFill>
                  <a:srgbClr val="FFFFFF"/>
                </a:solidFill>
                <a:latin typeface="Arial" pitchFamily="34" charset="0"/>
              </a:rPr>
              <a:t>Dial has eight divisions</a:t>
            </a:r>
          </a:p>
          <a:p>
            <a:pPr lvl="1">
              <a:lnSpc>
                <a:spcPct val="90000"/>
              </a:lnSpc>
              <a:buClr>
                <a:srgbClr val="FFFFFF"/>
              </a:buClr>
            </a:pPr>
            <a:r>
              <a:rPr lang="en-US" sz="2400">
                <a:solidFill>
                  <a:srgbClr val="FFFFFF"/>
                </a:solidFill>
                <a:latin typeface="Arial" pitchFamily="34" charset="0"/>
              </a:rPr>
              <a:t>Even threads use any division</a:t>
            </a:r>
          </a:p>
          <a:p>
            <a:pPr lvl="1">
              <a:lnSpc>
                <a:spcPct val="90000"/>
              </a:lnSpc>
              <a:buClr>
                <a:srgbClr val="FFFFFF"/>
              </a:buClr>
            </a:pPr>
            <a:r>
              <a:rPr lang="en-US" sz="2400">
                <a:solidFill>
                  <a:srgbClr val="FFFFFF"/>
                </a:solidFill>
                <a:latin typeface="Arial" pitchFamily="34" charset="0"/>
              </a:rPr>
              <a:t>Odd threads either numbered</a:t>
            </a:r>
            <a:br>
              <a:rPr lang="en-US" sz="2400">
                <a:solidFill>
                  <a:srgbClr val="FFFFFF"/>
                </a:solidFill>
                <a:latin typeface="Arial" pitchFamily="34" charset="0"/>
              </a:rPr>
            </a:br>
            <a:r>
              <a:rPr lang="en-US" sz="2400">
                <a:solidFill>
                  <a:srgbClr val="FFFFFF"/>
                </a:solidFill>
                <a:latin typeface="Arial" pitchFamily="34" charset="0"/>
              </a:rPr>
              <a:t>or unnumbered: not both</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5B9CCA4A-A411-43FF-993C-E36716976F76}" type="slidenum">
              <a:rPr lang="en-US"/>
              <a:pPr/>
              <a:t>49</a:t>
            </a:fld>
            <a:endParaRPr lang="en-US"/>
          </a:p>
        </p:txBody>
      </p:sp>
      <p:sp>
        <p:nvSpPr>
          <p:cNvPr id="58370" name="Rectangle 2"/>
          <p:cNvSpPr>
            <a:spLocks noGrp="1" noChangeArrowheads="1"/>
          </p:cNvSpPr>
          <p:nvPr>
            <p:ph type="title"/>
          </p:nvPr>
        </p:nvSpPr>
        <p:spPr>
          <a:xfrm>
            <a:off x="914400" y="228600"/>
            <a:ext cx="7772400" cy="1143000"/>
          </a:xfrm>
        </p:spPr>
        <p:txBody>
          <a:bodyPr/>
          <a:lstStyle/>
          <a:p>
            <a:pPr>
              <a:lnSpc>
                <a:spcPct val="80000"/>
              </a:lnSpc>
            </a:pPr>
            <a:r>
              <a:rPr lang="en-US" b="1">
                <a:solidFill>
                  <a:srgbClr val="FFFF00"/>
                </a:solidFill>
                <a:latin typeface="Tahoma" pitchFamily="34" charset="0"/>
              </a:rPr>
              <a:t>Measuring Threads</a:t>
            </a:r>
          </a:p>
        </p:txBody>
      </p:sp>
      <p:sp>
        <p:nvSpPr>
          <p:cNvPr id="58371" name="Rectangle 3"/>
          <p:cNvSpPr>
            <a:spLocks noGrp="1" noChangeArrowheads="1"/>
          </p:cNvSpPr>
          <p:nvPr>
            <p:ph type="body" idx="1"/>
          </p:nvPr>
        </p:nvSpPr>
        <p:spPr>
          <a:xfrm>
            <a:off x="914400" y="1600200"/>
            <a:ext cx="7551738" cy="4043363"/>
          </a:xfrm>
        </p:spPr>
        <p:txBody>
          <a:bodyPr/>
          <a:lstStyle/>
          <a:p>
            <a:pPr marL="609600" indent="-609600">
              <a:buClr>
                <a:srgbClr val="FFFFFF"/>
              </a:buClr>
              <a:buFontTx/>
              <a:buAutoNum type="arabicPeriod"/>
            </a:pPr>
            <a:r>
              <a:rPr lang="en-US">
                <a:solidFill>
                  <a:srgbClr val="FFFFFF"/>
                </a:solidFill>
                <a:latin typeface="Arial" pitchFamily="34" charset="0"/>
              </a:rPr>
              <a:t>Three-wire method</a:t>
            </a:r>
          </a:p>
          <a:p>
            <a:pPr marL="609600" indent="-609600">
              <a:buClr>
                <a:srgbClr val="FFFFFF"/>
              </a:buClr>
              <a:buFontTx/>
              <a:buAutoNum type="arabicPeriod"/>
            </a:pPr>
            <a:r>
              <a:rPr lang="en-US">
                <a:solidFill>
                  <a:srgbClr val="FFFFFF"/>
                </a:solidFill>
                <a:latin typeface="Arial" pitchFamily="34" charset="0"/>
              </a:rPr>
              <a:t>Thread ring gage</a:t>
            </a:r>
          </a:p>
          <a:p>
            <a:pPr marL="609600" indent="-609600">
              <a:buClr>
                <a:srgbClr val="FFFFFF"/>
              </a:buClr>
              <a:buFontTx/>
              <a:buAutoNum type="arabicPeriod"/>
            </a:pPr>
            <a:r>
              <a:rPr lang="en-US">
                <a:solidFill>
                  <a:srgbClr val="FFFFFF"/>
                </a:solidFill>
                <a:latin typeface="Arial" pitchFamily="34" charset="0"/>
              </a:rPr>
              <a:t>Thread plug gage</a:t>
            </a:r>
          </a:p>
          <a:p>
            <a:pPr marL="609600" indent="-609600">
              <a:buClr>
                <a:srgbClr val="FFFFFF"/>
              </a:buClr>
              <a:buFontTx/>
              <a:buAutoNum type="arabicPeriod"/>
            </a:pPr>
            <a:r>
              <a:rPr lang="en-US">
                <a:solidFill>
                  <a:srgbClr val="FFFFFF"/>
                </a:solidFill>
                <a:latin typeface="Arial" pitchFamily="34" charset="0"/>
              </a:rPr>
              <a:t>Thread snap gage</a:t>
            </a:r>
          </a:p>
          <a:p>
            <a:pPr marL="609600" indent="-609600">
              <a:buClr>
                <a:srgbClr val="FFFFFF"/>
              </a:buClr>
              <a:buFontTx/>
              <a:buAutoNum type="arabicPeriod"/>
            </a:pPr>
            <a:r>
              <a:rPr lang="en-US">
                <a:solidFill>
                  <a:srgbClr val="FFFFFF"/>
                </a:solidFill>
                <a:latin typeface="Arial" pitchFamily="34" charset="0"/>
              </a:rPr>
              <a:t>Screw thread micrometer</a:t>
            </a:r>
          </a:p>
          <a:p>
            <a:pPr marL="609600" indent="-609600">
              <a:buClr>
                <a:srgbClr val="FFFFFF"/>
              </a:buClr>
              <a:buFontTx/>
              <a:buAutoNum type="arabicPeriod"/>
            </a:pPr>
            <a:r>
              <a:rPr lang="en-US">
                <a:solidFill>
                  <a:srgbClr val="FFFFFF"/>
                </a:solidFill>
                <a:latin typeface="Arial" pitchFamily="34" charset="0"/>
              </a:rPr>
              <a:t>Optical comparator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8C596D5-A2A5-4577-BB82-F74E21A3AA3B}" type="slidenum">
              <a:rPr lang="en-US"/>
              <a:pPr/>
              <a:t>5</a:t>
            </a:fld>
            <a:endParaRPr lang="en-US"/>
          </a:p>
        </p:txBody>
      </p:sp>
      <p:sp>
        <p:nvSpPr>
          <p:cNvPr id="200706"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0707" name="Text Box 3"/>
          <p:cNvSpPr txBox="1">
            <a:spLocks noChangeArrowheads="1"/>
          </p:cNvSpPr>
          <p:nvPr/>
        </p:nvSpPr>
        <p:spPr bwMode="auto">
          <a:xfrm>
            <a:off x="914400" y="1600200"/>
            <a:ext cx="7924800" cy="2501900"/>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FFFF"/>
                </a:solidFill>
                <a:latin typeface="Arial" pitchFamily="34" charset="0"/>
              </a:rPr>
              <a:t>Major Diameter</a:t>
            </a:r>
            <a:endParaRPr lang="en-US" sz="3200">
              <a:solidFill>
                <a:srgbClr val="FFFFFF"/>
              </a:solidFill>
              <a:latin typeface="Arial" pitchFamily="34" charset="0"/>
            </a:endParaRPr>
          </a:p>
          <a:p>
            <a:pPr lvl="1" eaLnBrk="1" hangingPunct="1">
              <a:spcBef>
                <a:spcPct val="50000"/>
              </a:spcBef>
            </a:pPr>
            <a:r>
              <a:rPr lang="en-US" sz="2800">
                <a:solidFill>
                  <a:srgbClr val="FFFFFF"/>
                </a:solidFill>
                <a:latin typeface="Arial" pitchFamily="34" charset="0"/>
              </a:rPr>
              <a:t>Commonly known as the outside diameter . On a screw thread, the major diameter is the largest diameter of the thread on the screw or nut.</a:t>
            </a:r>
          </a:p>
        </p:txBody>
      </p:sp>
      <p:pic>
        <p:nvPicPr>
          <p:cNvPr id="200708" name="Picture 4" descr="fig2prtsthread"/>
          <p:cNvPicPr>
            <a:picLocks noChangeAspect="1" noChangeArrowheads="1"/>
          </p:cNvPicPr>
          <p:nvPr/>
        </p:nvPicPr>
        <p:blipFill>
          <a:blip r:embed="rId3" cstate="print"/>
          <a:srcRect r="1961" b="-2832"/>
          <a:stretch>
            <a:fillRect/>
          </a:stretch>
        </p:blipFill>
        <p:spPr bwMode="auto">
          <a:xfrm>
            <a:off x="914400" y="4191000"/>
            <a:ext cx="3810000" cy="2133600"/>
          </a:xfrm>
          <a:prstGeom prst="rect">
            <a:avLst/>
          </a:prstGeom>
          <a:noFill/>
        </p:spPr>
      </p:pic>
      <p:pic>
        <p:nvPicPr>
          <p:cNvPr id="200709" name="Picture 5" descr="kra07228_2403L"/>
          <p:cNvPicPr>
            <a:picLocks noChangeAspect="1" noChangeArrowheads="1"/>
          </p:cNvPicPr>
          <p:nvPr/>
        </p:nvPicPr>
        <p:blipFill>
          <a:blip r:embed="rId4" cstate="print"/>
          <a:srcRect l="2499" t="3000" r="4999" b="3999"/>
          <a:stretch>
            <a:fillRect/>
          </a:stretch>
        </p:blipFill>
        <p:spPr bwMode="auto">
          <a:xfrm>
            <a:off x="5181600" y="3886200"/>
            <a:ext cx="2819400" cy="236220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A926ABB4-2EAC-4AFB-99D1-9C21BC83D4E8}" type="slidenum">
              <a:rPr lang="en-US"/>
              <a:pPr/>
              <a:t>50</a:t>
            </a:fld>
            <a:endParaRPr lang="en-US"/>
          </a:p>
        </p:txBody>
      </p:sp>
      <p:sp>
        <p:nvSpPr>
          <p:cNvPr id="60421" name="Rectangle 5"/>
          <p:cNvSpPr>
            <a:spLocks noGrp="1" noChangeArrowheads="1"/>
          </p:cNvSpPr>
          <p:nvPr>
            <p:ph type="title"/>
          </p:nvPr>
        </p:nvSpPr>
        <p:spPr>
          <a:xfrm>
            <a:off x="914400" y="228600"/>
            <a:ext cx="7772400" cy="1143000"/>
          </a:xfrm>
        </p:spPr>
        <p:txBody>
          <a:bodyPr/>
          <a:lstStyle/>
          <a:p>
            <a:pPr>
              <a:lnSpc>
                <a:spcPct val="80000"/>
              </a:lnSpc>
            </a:pPr>
            <a:r>
              <a:rPr lang="en-US" b="1">
                <a:solidFill>
                  <a:srgbClr val="FFFF00"/>
                </a:solidFill>
                <a:latin typeface="Tahoma" pitchFamily="34" charset="0"/>
              </a:rPr>
              <a:t>Three-Wire Measuring</a:t>
            </a:r>
          </a:p>
        </p:txBody>
      </p:sp>
      <p:sp>
        <p:nvSpPr>
          <p:cNvPr id="60422" name="Rectangle 6"/>
          <p:cNvSpPr>
            <a:spLocks noGrp="1" noChangeArrowheads="1"/>
          </p:cNvSpPr>
          <p:nvPr>
            <p:ph type="body" idx="1"/>
          </p:nvPr>
        </p:nvSpPr>
        <p:spPr>
          <a:xfrm>
            <a:off x="914400" y="1600200"/>
            <a:ext cx="7551738" cy="4114800"/>
          </a:xfrm>
        </p:spPr>
        <p:txBody>
          <a:bodyPr/>
          <a:lstStyle/>
          <a:p>
            <a:pPr>
              <a:lnSpc>
                <a:spcPct val="90000"/>
              </a:lnSpc>
              <a:buClr>
                <a:srgbClr val="FFFFFF"/>
              </a:buClr>
            </a:pPr>
            <a:r>
              <a:rPr lang="en-US">
                <a:solidFill>
                  <a:srgbClr val="FFFFFF"/>
                </a:solidFill>
                <a:latin typeface="Arial" pitchFamily="34" charset="0"/>
              </a:rPr>
              <a:t>Three wires of equal diameter placed in thread, two on one side and one on other side</a:t>
            </a:r>
            <a:endParaRPr lang="en-US" sz="2800">
              <a:solidFill>
                <a:srgbClr val="FFFFFF"/>
              </a:solidFill>
              <a:latin typeface="Arial" pitchFamily="34" charset="0"/>
            </a:endParaRPr>
          </a:p>
          <a:p>
            <a:pPr>
              <a:lnSpc>
                <a:spcPct val="90000"/>
              </a:lnSpc>
              <a:buClr>
                <a:srgbClr val="FFFFFF"/>
              </a:buClr>
            </a:pPr>
            <a:r>
              <a:rPr lang="en-US">
                <a:solidFill>
                  <a:srgbClr val="FFFFFF"/>
                </a:solidFill>
                <a:latin typeface="Arial" pitchFamily="34" charset="0"/>
              </a:rPr>
              <a:t>Standard micrometer used to measure distance over wires (M)</a:t>
            </a:r>
          </a:p>
          <a:p>
            <a:pPr>
              <a:lnSpc>
                <a:spcPct val="90000"/>
              </a:lnSpc>
              <a:buClr>
                <a:srgbClr val="FFFFFF"/>
              </a:buClr>
            </a:pPr>
            <a:r>
              <a:rPr lang="en-US">
                <a:solidFill>
                  <a:srgbClr val="FFFFFF"/>
                </a:solidFill>
                <a:latin typeface="Arial" pitchFamily="34" charset="0"/>
              </a:rPr>
              <a:t>Different sizes and pitches of threads require different sizes of wires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4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1A297D12-86D0-4C96-BB8E-62B8E2323896}" type="slidenum">
              <a:rPr lang="en-US"/>
              <a:pPr/>
              <a:t>51</a:t>
            </a:fld>
            <a:endParaRPr lang="en-US"/>
          </a:p>
        </p:txBody>
      </p:sp>
      <p:sp>
        <p:nvSpPr>
          <p:cNvPr id="152578" name="Rectangle 2"/>
          <p:cNvSpPr>
            <a:spLocks noGrp="1" noChangeArrowheads="1"/>
          </p:cNvSpPr>
          <p:nvPr>
            <p:ph type="title"/>
          </p:nvPr>
        </p:nvSpPr>
        <p:spPr>
          <a:xfrm>
            <a:off x="914400" y="228600"/>
            <a:ext cx="7772400" cy="1143000"/>
          </a:xfrm>
        </p:spPr>
        <p:txBody>
          <a:bodyPr/>
          <a:lstStyle/>
          <a:p>
            <a:pPr>
              <a:lnSpc>
                <a:spcPct val="80000"/>
              </a:lnSpc>
            </a:pPr>
            <a:r>
              <a:rPr lang="en-US" sz="4000" b="1">
                <a:solidFill>
                  <a:srgbClr val="FFFF00"/>
                </a:solidFill>
                <a:latin typeface="Tahoma" pitchFamily="34" charset="0"/>
              </a:rPr>
              <a:t>The Three-Wire Method of Measuring 60</a:t>
            </a:r>
            <a:r>
              <a:rPr lang="en-US" sz="4000" b="1">
                <a:solidFill>
                  <a:srgbClr val="FFFF00"/>
                </a:solidFill>
                <a:latin typeface="Tahoma" pitchFamily="34" charset="0"/>
                <a:cs typeface="Times New Roman" pitchFamily="18" charset="0"/>
              </a:rPr>
              <a:t>º Threads</a:t>
            </a:r>
            <a:endParaRPr lang="en-US" sz="4000" b="1">
              <a:solidFill>
                <a:srgbClr val="FFFF00"/>
              </a:solidFill>
              <a:latin typeface="Tahoma" pitchFamily="34" charset="0"/>
            </a:endParaRPr>
          </a:p>
        </p:txBody>
      </p:sp>
      <p:pic>
        <p:nvPicPr>
          <p:cNvPr id="152580" name="Picture 4" descr="kra07228_5525"/>
          <p:cNvPicPr>
            <a:picLocks noChangeAspect="1" noChangeArrowheads="1"/>
          </p:cNvPicPr>
          <p:nvPr/>
        </p:nvPicPr>
        <p:blipFill>
          <a:blip r:embed="rId2" cstate="print"/>
          <a:srcRect/>
          <a:stretch>
            <a:fillRect/>
          </a:stretch>
        </p:blipFill>
        <p:spPr bwMode="auto">
          <a:xfrm>
            <a:off x="2019300" y="1981200"/>
            <a:ext cx="5372100" cy="4225925"/>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439BC728-4B3D-4491-896F-55A60E0093AE}" type="slidenum">
              <a:rPr lang="en-US"/>
              <a:pPr/>
              <a:t>52</a:t>
            </a:fld>
            <a:endParaRPr lang="en-US"/>
          </a:p>
        </p:txBody>
      </p:sp>
      <p:sp>
        <p:nvSpPr>
          <p:cNvPr id="62466" name="Rectangle 2"/>
          <p:cNvSpPr>
            <a:spLocks noGrp="1" noChangeArrowheads="1"/>
          </p:cNvSpPr>
          <p:nvPr>
            <p:ph type="title"/>
          </p:nvPr>
        </p:nvSpPr>
        <p:spPr>
          <a:xfrm>
            <a:off x="914400" y="228600"/>
            <a:ext cx="7772400" cy="1143000"/>
          </a:xfrm>
        </p:spPr>
        <p:txBody>
          <a:bodyPr/>
          <a:lstStyle/>
          <a:p>
            <a:pPr>
              <a:lnSpc>
                <a:spcPct val="70000"/>
              </a:lnSpc>
            </a:pPr>
            <a:r>
              <a:rPr lang="en-US" b="1">
                <a:solidFill>
                  <a:srgbClr val="FFFF00"/>
                </a:solidFill>
                <a:latin typeface="Tahoma" pitchFamily="34" charset="0"/>
              </a:rPr>
              <a:t>Measurement with Wires</a:t>
            </a:r>
          </a:p>
        </p:txBody>
      </p:sp>
      <p:graphicFrame>
        <p:nvGraphicFramePr>
          <p:cNvPr id="62469" name="Object 5"/>
          <p:cNvGraphicFramePr>
            <a:graphicFrameLocks noChangeAspect="1"/>
          </p:cNvGraphicFramePr>
          <p:nvPr/>
        </p:nvGraphicFramePr>
        <p:xfrm>
          <a:off x="869950" y="1600200"/>
          <a:ext cx="3289300" cy="917575"/>
        </p:xfrm>
        <a:graphic>
          <a:graphicData uri="http://schemas.openxmlformats.org/presentationml/2006/ole">
            <p:oleObj spid="_x0000_s62469" name="Equation" r:id="rId4" imgW="1409400" imgH="393480" progId="Equation.3">
              <p:embed/>
            </p:oleObj>
          </a:graphicData>
        </a:graphic>
      </p:graphicFrame>
      <p:sp>
        <p:nvSpPr>
          <p:cNvPr id="62470" name="Text Box 6"/>
          <p:cNvSpPr txBox="1">
            <a:spLocks noChangeArrowheads="1"/>
          </p:cNvSpPr>
          <p:nvPr/>
        </p:nvSpPr>
        <p:spPr bwMode="auto">
          <a:xfrm>
            <a:off x="838200" y="2514600"/>
            <a:ext cx="7419975" cy="1552575"/>
          </a:xfrm>
          <a:prstGeom prst="rect">
            <a:avLst/>
          </a:prstGeom>
          <a:noFill/>
          <a:ln w="9525">
            <a:noFill/>
            <a:miter lim="800000"/>
            <a:headEnd/>
            <a:tailEnd/>
          </a:ln>
          <a:effectLst/>
        </p:spPr>
        <p:txBody>
          <a:bodyPr>
            <a:spAutoFit/>
          </a:bodyPr>
          <a:lstStyle/>
          <a:p>
            <a:pPr eaLnBrk="1" hangingPunct="1">
              <a:spcBef>
                <a:spcPct val="30000"/>
              </a:spcBef>
            </a:pPr>
            <a:r>
              <a:rPr lang="en-US" sz="2400">
                <a:solidFill>
                  <a:srgbClr val="FFFFFF"/>
                </a:solidFill>
                <a:latin typeface="Times" charset="0"/>
                <a:cs typeface="Times New Roman" pitchFamily="18" charset="0"/>
              </a:rPr>
              <a:t>where 	</a:t>
            </a:r>
            <a:r>
              <a:rPr lang="en-US" sz="2400" i="1">
                <a:solidFill>
                  <a:srgbClr val="FFFFFF"/>
                </a:solidFill>
                <a:latin typeface="Times" charset="0"/>
                <a:cs typeface="Times New Roman" pitchFamily="18" charset="0"/>
              </a:rPr>
              <a:t>M</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measurement over the wires</a:t>
            </a:r>
            <a:br>
              <a:rPr lang="en-US" sz="2400">
                <a:solidFill>
                  <a:srgbClr val="FFFFFF"/>
                </a:solidFill>
                <a:latin typeface="Times" charset="0"/>
                <a:cs typeface="Times New Roman" pitchFamily="18" charset="0"/>
              </a:rPr>
            </a:br>
            <a:r>
              <a:rPr lang="en-US" sz="2400" i="1">
                <a:solidFill>
                  <a:srgbClr val="FFFFFF"/>
                </a:solidFill>
                <a:latin typeface="Times" charset="0"/>
                <a:cs typeface="Times New Roman" pitchFamily="18" charset="0"/>
              </a:rPr>
              <a:t>		D</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major diameter of the thread</a:t>
            </a:r>
            <a:br>
              <a:rPr lang="en-US" sz="2400">
                <a:solidFill>
                  <a:srgbClr val="FFFFFF"/>
                </a:solidFill>
                <a:latin typeface="Times" charset="0"/>
                <a:cs typeface="Times New Roman" pitchFamily="18" charset="0"/>
              </a:rPr>
            </a:br>
            <a:r>
              <a:rPr lang="en-US" sz="2400" i="1">
                <a:solidFill>
                  <a:srgbClr val="FFFFFF"/>
                </a:solidFill>
                <a:latin typeface="Times" charset="0"/>
                <a:cs typeface="Times New Roman" pitchFamily="18" charset="0"/>
              </a:rPr>
              <a:t>		G</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diameter of the wire size used</a:t>
            </a:r>
            <a:br>
              <a:rPr lang="en-US" sz="2400">
                <a:solidFill>
                  <a:srgbClr val="FFFFFF"/>
                </a:solidFill>
                <a:latin typeface="Times" charset="0"/>
                <a:cs typeface="Times New Roman" pitchFamily="18" charset="0"/>
              </a:rPr>
            </a:br>
            <a:r>
              <a:rPr lang="en-US" sz="2400" i="1">
                <a:solidFill>
                  <a:srgbClr val="FFFFFF"/>
                </a:solidFill>
                <a:latin typeface="Times" charset="0"/>
                <a:cs typeface="Times New Roman" pitchFamily="18" charset="0"/>
              </a:rPr>
              <a:t>		N</a:t>
            </a:r>
            <a:r>
              <a:rPr lang="en-US" sz="2400">
                <a:solidFill>
                  <a:srgbClr val="FFFFFF"/>
                </a:solidFill>
                <a:latin typeface="Times" charset="0"/>
                <a:cs typeface="Times New Roman" pitchFamily="18" charset="0"/>
              </a:rPr>
              <a:t> </a:t>
            </a:r>
            <a:r>
              <a:rPr lang="en-US" sz="2400">
                <a:solidFill>
                  <a:srgbClr val="FFFFFF"/>
                </a:solidFill>
                <a:latin typeface="New York" charset="0"/>
                <a:cs typeface="Times New Roman" pitchFamily="18" charset="0"/>
              </a:rPr>
              <a:t>=</a:t>
            </a:r>
            <a:r>
              <a:rPr lang="en-US" sz="2400">
                <a:solidFill>
                  <a:srgbClr val="FFFFFF"/>
                </a:solidFill>
                <a:latin typeface="Times" charset="0"/>
                <a:cs typeface="Times New Roman" pitchFamily="18" charset="0"/>
              </a:rPr>
              <a:t> number of </a:t>
            </a:r>
            <a:r>
              <a:rPr lang="en-US" sz="2400" i="1">
                <a:solidFill>
                  <a:srgbClr val="FFFFFF"/>
                </a:solidFill>
                <a:latin typeface="Times" charset="0"/>
                <a:cs typeface="Times New Roman" pitchFamily="18" charset="0"/>
              </a:rPr>
              <a:t>tpi</a:t>
            </a:r>
            <a:endParaRPr lang="en-US" sz="2400">
              <a:solidFill>
                <a:srgbClr val="FFFFFF"/>
              </a:solidFill>
              <a:latin typeface="Times New Roman" pitchFamily="18" charset="0"/>
            </a:endParaRPr>
          </a:p>
        </p:txBody>
      </p:sp>
      <p:sp>
        <p:nvSpPr>
          <p:cNvPr id="62471" name="Text Box 7"/>
          <p:cNvSpPr txBox="1">
            <a:spLocks noChangeArrowheads="1"/>
          </p:cNvSpPr>
          <p:nvPr/>
        </p:nvSpPr>
        <p:spPr bwMode="auto">
          <a:xfrm>
            <a:off x="1219200" y="4343400"/>
            <a:ext cx="2452688" cy="2227263"/>
          </a:xfrm>
          <a:prstGeom prst="rect">
            <a:avLst/>
          </a:prstGeom>
          <a:noFill/>
          <a:ln w="9525">
            <a:noFill/>
            <a:miter lim="800000"/>
            <a:headEnd/>
            <a:tailEnd/>
          </a:ln>
          <a:effectLst/>
        </p:spPr>
        <p:txBody>
          <a:bodyPr>
            <a:spAutoFit/>
          </a:bodyPr>
          <a:lstStyle/>
          <a:p>
            <a:pPr eaLnBrk="1" hangingPunct="1"/>
            <a:r>
              <a:rPr lang="en-US" sz="2800">
                <a:solidFill>
                  <a:srgbClr val="FFFFFF"/>
                </a:solidFill>
                <a:latin typeface="Arial" pitchFamily="34" charset="0"/>
              </a:rPr>
              <a:t>Any of the following formulas can be used to calculate G:</a:t>
            </a:r>
          </a:p>
        </p:txBody>
      </p:sp>
      <p:graphicFrame>
        <p:nvGraphicFramePr>
          <p:cNvPr id="62472" name="Object 8"/>
          <p:cNvGraphicFramePr>
            <a:graphicFrameLocks noChangeAspect="1"/>
          </p:cNvGraphicFramePr>
          <p:nvPr/>
        </p:nvGraphicFramePr>
        <p:xfrm>
          <a:off x="4343400" y="4416425"/>
          <a:ext cx="4321175" cy="2179638"/>
        </p:xfrm>
        <a:graphic>
          <a:graphicData uri="http://schemas.openxmlformats.org/presentationml/2006/ole">
            <p:oleObj spid="_x0000_s62472" name="Equation" r:id="rId5" imgW="2438280" imgH="12315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4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24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1"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F572A943-2857-4C49-9540-837385EE791F}" type="slidenum">
              <a:rPr lang="en-US"/>
              <a:pPr/>
              <a:t>53</a:t>
            </a:fld>
            <a:endParaRPr lang="en-US"/>
          </a:p>
        </p:txBody>
      </p:sp>
      <p:sp>
        <p:nvSpPr>
          <p:cNvPr id="64514" name="Rectangle 2"/>
          <p:cNvSpPr>
            <a:spLocks noGrp="1" noChangeArrowheads="1"/>
          </p:cNvSpPr>
          <p:nvPr>
            <p:ph type="title"/>
          </p:nvPr>
        </p:nvSpPr>
        <p:spPr>
          <a:xfrm>
            <a:off x="914400" y="228600"/>
            <a:ext cx="7772400" cy="914400"/>
          </a:xfrm>
        </p:spPr>
        <p:txBody>
          <a:bodyPr/>
          <a:lstStyle/>
          <a:p>
            <a:r>
              <a:rPr lang="en-US" b="1">
                <a:solidFill>
                  <a:srgbClr val="FFFF00"/>
                </a:solidFill>
                <a:latin typeface="Tahoma" pitchFamily="34" charset="0"/>
              </a:rPr>
              <a:t>Multiple Threads</a:t>
            </a:r>
          </a:p>
        </p:txBody>
      </p:sp>
      <p:sp>
        <p:nvSpPr>
          <p:cNvPr id="64515" name="Rectangle 3"/>
          <p:cNvSpPr>
            <a:spLocks noGrp="1" noChangeArrowheads="1"/>
          </p:cNvSpPr>
          <p:nvPr>
            <p:ph type="body" idx="1"/>
          </p:nvPr>
        </p:nvSpPr>
        <p:spPr>
          <a:xfrm>
            <a:off x="990600" y="1600200"/>
            <a:ext cx="8153400" cy="5029200"/>
          </a:xfrm>
        </p:spPr>
        <p:txBody>
          <a:bodyPr/>
          <a:lstStyle/>
          <a:p>
            <a:pPr>
              <a:lnSpc>
                <a:spcPct val="90000"/>
              </a:lnSpc>
              <a:buClr>
                <a:srgbClr val="FFFFFF"/>
              </a:buClr>
            </a:pPr>
            <a:r>
              <a:rPr lang="en-US">
                <a:solidFill>
                  <a:srgbClr val="FFFFFF"/>
                </a:solidFill>
                <a:latin typeface="Arial" pitchFamily="34" charset="0"/>
              </a:rPr>
              <a:t>May be double, triple or quadruple, depending on number of starts around periphery of work</a:t>
            </a:r>
          </a:p>
          <a:p>
            <a:pPr>
              <a:lnSpc>
                <a:spcPct val="90000"/>
              </a:lnSpc>
              <a:buClr>
                <a:srgbClr val="FFFFFF"/>
              </a:buClr>
            </a:pPr>
            <a:r>
              <a:rPr lang="en-US">
                <a:solidFill>
                  <a:srgbClr val="FFFFFF"/>
                </a:solidFill>
                <a:latin typeface="Arial" pitchFamily="34" charset="0"/>
              </a:rPr>
              <a:t>Pitch: distance from point on one thread to corresponding point on next thread</a:t>
            </a:r>
          </a:p>
          <a:p>
            <a:pPr>
              <a:lnSpc>
                <a:spcPct val="90000"/>
              </a:lnSpc>
              <a:buClr>
                <a:srgbClr val="FFFFFF"/>
              </a:buClr>
            </a:pPr>
            <a:r>
              <a:rPr lang="en-US">
                <a:solidFill>
                  <a:srgbClr val="FFFFFF"/>
                </a:solidFill>
                <a:latin typeface="Arial" pitchFamily="34" charset="0"/>
              </a:rPr>
              <a:t>Lead: distance nut advances lengthwise in one complete revolution</a:t>
            </a:r>
          </a:p>
          <a:p>
            <a:pPr lvl="1">
              <a:lnSpc>
                <a:spcPct val="90000"/>
              </a:lnSpc>
              <a:buClr>
                <a:srgbClr val="FFFFFF"/>
              </a:buClr>
            </a:pPr>
            <a:r>
              <a:rPr lang="en-US">
                <a:solidFill>
                  <a:srgbClr val="FFFFFF"/>
                </a:solidFill>
                <a:latin typeface="Arial" pitchFamily="34" charset="0"/>
              </a:rPr>
              <a:t>Single-start: pitch and lead equal</a:t>
            </a:r>
          </a:p>
          <a:p>
            <a:pPr lvl="1">
              <a:lnSpc>
                <a:spcPct val="90000"/>
              </a:lnSpc>
              <a:buClr>
                <a:srgbClr val="FFFFFF"/>
              </a:buClr>
            </a:pPr>
            <a:r>
              <a:rPr lang="en-US">
                <a:solidFill>
                  <a:srgbClr val="FFFFFF"/>
                </a:solidFill>
                <a:latin typeface="Arial" pitchFamily="34" charset="0"/>
              </a:rPr>
              <a:t>Double-start: lead twice the pitch</a:t>
            </a:r>
          </a:p>
          <a:p>
            <a:pPr lvl="1">
              <a:lnSpc>
                <a:spcPct val="90000"/>
              </a:lnSpc>
              <a:buClr>
                <a:srgbClr val="FFFFFF"/>
              </a:buClr>
            </a:pPr>
            <a:r>
              <a:rPr lang="en-US">
                <a:solidFill>
                  <a:srgbClr val="FFFFFF"/>
                </a:solidFill>
                <a:latin typeface="Arial" pitchFamily="34" charset="0"/>
              </a:rPr>
              <a:t>Triple-start: lead three times pitch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451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45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fld id="{702C8C37-B7AA-42ED-ACC0-CFF4548098CA}" type="slidenum">
              <a:rPr lang="en-US"/>
              <a:pPr/>
              <a:t>54</a:t>
            </a:fld>
            <a:endParaRPr lang="en-US"/>
          </a:p>
        </p:txBody>
      </p:sp>
      <p:pic>
        <p:nvPicPr>
          <p:cNvPr id="153603" name="Picture 3" descr="kra07228_5526acL"/>
          <p:cNvPicPr>
            <a:picLocks noChangeAspect="1" noChangeArrowheads="1"/>
          </p:cNvPicPr>
          <p:nvPr/>
        </p:nvPicPr>
        <p:blipFill>
          <a:blip r:embed="rId2" cstate="print"/>
          <a:srcRect l="30496" r="38094" b="10602"/>
          <a:stretch>
            <a:fillRect/>
          </a:stretch>
        </p:blipFill>
        <p:spPr bwMode="auto">
          <a:xfrm>
            <a:off x="4572000" y="762000"/>
            <a:ext cx="4038600" cy="2667000"/>
          </a:xfrm>
          <a:prstGeom prst="rect">
            <a:avLst/>
          </a:prstGeom>
          <a:noFill/>
        </p:spPr>
      </p:pic>
      <p:pic>
        <p:nvPicPr>
          <p:cNvPr id="153604" name="Picture 4" descr="kra07228_5526acL"/>
          <p:cNvPicPr>
            <a:picLocks noChangeAspect="1" noChangeArrowheads="1"/>
          </p:cNvPicPr>
          <p:nvPr/>
        </p:nvPicPr>
        <p:blipFill>
          <a:blip r:embed="rId2" cstate="print"/>
          <a:srcRect r="73047" b="9244"/>
          <a:stretch>
            <a:fillRect/>
          </a:stretch>
        </p:blipFill>
        <p:spPr bwMode="auto">
          <a:xfrm>
            <a:off x="762000" y="762000"/>
            <a:ext cx="3505200" cy="2667000"/>
          </a:xfrm>
          <a:prstGeom prst="rect">
            <a:avLst/>
          </a:prstGeom>
          <a:noFill/>
        </p:spPr>
      </p:pic>
      <p:pic>
        <p:nvPicPr>
          <p:cNvPr id="153605" name="Picture 5" descr="kra07228_5526acL"/>
          <p:cNvPicPr>
            <a:picLocks noChangeAspect="1" noChangeArrowheads="1"/>
          </p:cNvPicPr>
          <p:nvPr/>
        </p:nvPicPr>
        <p:blipFill>
          <a:blip r:embed="rId2" cstate="print"/>
          <a:srcRect l="65733" b="9413"/>
          <a:stretch>
            <a:fillRect/>
          </a:stretch>
        </p:blipFill>
        <p:spPr bwMode="auto">
          <a:xfrm>
            <a:off x="2286000" y="3581400"/>
            <a:ext cx="4686300" cy="2879725"/>
          </a:xfrm>
          <a:prstGeom prst="rect">
            <a:avLst/>
          </a:prstGeom>
          <a:noFill/>
        </p:spPr>
      </p:pic>
      <p:sp>
        <p:nvSpPr>
          <p:cNvPr id="153606" name="Text Box 6"/>
          <p:cNvSpPr txBox="1">
            <a:spLocks noChangeArrowheads="1"/>
          </p:cNvSpPr>
          <p:nvPr/>
        </p:nvSpPr>
        <p:spPr bwMode="auto">
          <a:xfrm>
            <a:off x="3048000" y="2817813"/>
            <a:ext cx="1250950" cy="519112"/>
          </a:xfrm>
          <a:prstGeom prst="rect">
            <a:avLst/>
          </a:prstGeom>
          <a:noFill/>
          <a:ln w="9525">
            <a:noFill/>
            <a:miter lim="800000"/>
            <a:headEnd/>
            <a:tailEnd/>
          </a:ln>
          <a:effectLst/>
        </p:spPr>
        <p:txBody>
          <a:bodyPr wrap="none">
            <a:spAutoFit/>
          </a:bodyPr>
          <a:lstStyle/>
          <a:p>
            <a:pPr eaLnBrk="1" hangingPunct="1"/>
            <a:r>
              <a:rPr lang="en-US" sz="2800" b="1">
                <a:solidFill>
                  <a:srgbClr val="000000"/>
                </a:solidFill>
                <a:latin typeface="Arial" pitchFamily="34" charset="0"/>
              </a:rPr>
              <a:t>Single</a:t>
            </a:r>
            <a:endParaRPr lang="en-US" sz="2800" b="1">
              <a:solidFill>
                <a:schemeClr val="accent2"/>
              </a:solidFill>
              <a:latin typeface="Arial" pitchFamily="34" charset="0"/>
            </a:endParaRPr>
          </a:p>
        </p:txBody>
      </p:sp>
      <p:sp>
        <p:nvSpPr>
          <p:cNvPr id="153607" name="Text Box 7"/>
          <p:cNvSpPr txBox="1">
            <a:spLocks noChangeArrowheads="1"/>
          </p:cNvSpPr>
          <p:nvPr/>
        </p:nvSpPr>
        <p:spPr bwMode="auto">
          <a:xfrm>
            <a:off x="7239000" y="1066800"/>
            <a:ext cx="1390650" cy="519113"/>
          </a:xfrm>
          <a:prstGeom prst="rect">
            <a:avLst/>
          </a:prstGeom>
          <a:noFill/>
          <a:ln w="9525">
            <a:noFill/>
            <a:miter lim="800000"/>
            <a:headEnd/>
            <a:tailEnd/>
          </a:ln>
          <a:effectLst/>
        </p:spPr>
        <p:txBody>
          <a:bodyPr wrap="none">
            <a:spAutoFit/>
          </a:bodyPr>
          <a:lstStyle/>
          <a:p>
            <a:pPr eaLnBrk="1" hangingPunct="1"/>
            <a:r>
              <a:rPr lang="en-US" sz="2800" b="1">
                <a:solidFill>
                  <a:srgbClr val="000000"/>
                </a:solidFill>
                <a:latin typeface="Arial" pitchFamily="34" charset="0"/>
              </a:rPr>
              <a:t>Double</a:t>
            </a:r>
          </a:p>
        </p:txBody>
      </p:sp>
      <p:sp>
        <p:nvSpPr>
          <p:cNvPr id="153608" name="Text Box 8"/>
          <p:cNvSpPr txBox="1">
            <a:spLocks noChangeArrowheads="1"/>
          </p:cNvSpPr>
          <p:nvPr/>
        </p:nvSpPr>
        <p:spPr bwMode="auto">
          <a:xfrm>
            <a:off x="5943600" y="3962400"/>
            <a:ext cx="1152525" cy="519113"/>
          </a:xfrm>
          <a:prstGeom prst="rect">
            <a:avLst/>
          </a:prstGeom>
          <a:noFill/>
          <a:ln w="9525">
            <a:noFill/>
            <a:miter lim="800000"/>
            <a:headEnd/>
            <a:tailEnd/>
          </a:ln>
          <a:effectLst/>
        </p:spPr>
        <p:txBody>
          <a:bodyPr wrap="none">
            <a:spAutoFit/>
          </a:bodyPr>
          <a:lstStyle/>
          <a:p>
            <a:pPr eaLnBrk="1" hangingPunct="1"/>
            <a:r>
              <a:rPr lang="en-US" sz="2800" b="1">
                <a:solidFill>
                  <a:srgbClr val="000000"/>
                </a:solidFill>
                <a:latin typeface="Arial" pitchFamily="34" charset="0"/>
              </a:rPr>
              <a:t>Triple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621AFF82-51DB-4F85-B20C-34CDA4199E85}" type="slidenum">
              <a:rPr lang="en-US"/>
              <a:pPr/>
              <a:t>55</a:t>
            </a:fld>
            <a:endParaRPr lang="en-US"/>
          </a:p>
        </p:txBody>
      </p:sp>
      <p:sp>
        <p:nvSpPr>
          <p:cNvPr id="84994"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Internal Threads</a:t>
            </a:r>
          </a:p>
        </p:txBody>
      </p:sp>
      <p:sp>
        <p:nvSpPr>
          <p:cNvPr id="84995" name="Rectangle 3"/>
          <p:cNvSpPr>
            <a:spLocks noGrp="1" noChangeArrowheads="1"/>
          </p:cNvSpPr>
          <p:nvPr>
            <p:ph type="body" idx="1"/>
          </p:nvPr>
        </p:nvSpPr>
        <p:spPr>
          <a:xfrm>
            <a:off x="914400" y="1600200"/>
            <a:ext cx="7772400" cy="3733800"/>
          </a:xfrm>
        </p:spPr>
        <p:txBody>
          <a:bodyPr/>
          <a:lstStyle/>
          <a:p>
            <a:pPr marL="609600" indent="-609600">
              <a:lnSpc>
                <a:spcPct val="90000"/>
              </a:lnSpc>
              <a:buClr>
                <a:srgbClr val="FFFFFF"/>
              </a:buClr>
            </a:pPr>
            <a:r>
              <a:rPr lang="en-US">
                <a:solidFill>
                  <a:srgbClr val="FFFFFF"/>
                </a:solidFill>
                <a:latin typeface="Arial" pitchFamily="34" charset="0"/>
              </a:rPr>
              <a:t>Cutting threads in a hole</a:t>
            </a:r>
          </a:p>
          <a:p>
            <a:pPr marL="990600" lvl="1" indent="-533400">
              <a:lnSpc>
                <a:spcPct val="90000"/>
              </a:lnSpc>
              <a:buClr>
                <a:srgbClr val="FFFFFF"/>
              </a:buClr>
            </a:pPr>
            <a:r>
              <a:rPr lang="en-US">
                <a:solidFill>
                  <a:srgbClr val="FFFFFF"/>
                </a:solidFill>
                <a:latin typeface="Arial" pitchFamily="34" charset="0"/>
              </a:rPr>
              <a:t>Operation performed on work held in chuck or collet or mounted on faceplate</a:t>
            </a:r>
          </a:p>
          <a:p>
            <a:pPr marL="990600" lvl="1" indent="-533400">
              <a:lnSpc>
                <a:spcPct val="90000"/>
              </a:lnSpc>
              <a:buClr>
                <a:srgbClr val="FFFFFF"/>
              </a:buClr>
            </a:pPr>
            <a:r>
              <a:rPr lang="en-US">
                <a:solidFill>
                  <a:srgbClr val="FFFFFF"/>
                </a:solidFill>
                <a:latin typeface="Arial" pitchFamily="34" charset="0"/>
              </a:rPr>
              <a:t>Threading tool similar to boring toolbit except shape ground to form of thread to be cut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9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9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23B70A99-C684-4770-B217-B4ECB3AA7F9A}" type="slidenum">
              <a:rPr lang="en-US"/>
              <a:pPr/>
              <a:t>56</a:t>
            </a:fld>
            <a:endParaRPr lang="en-US"/>
          </a:p>
        </p:txBody>
      </p:sp>
      <p:pic>
        <p:nvPicPr>
          <p:cNvPr id="158723" name="Picture 3" descr="kra07228_5532L"/>
          <p:cNvPicPr>
            <a:picLocks noChangeAspect="1" noChangeArrowheads="1"/>
          </p:cNvPicPr>
          <p:nvPr/>
        </p:nvPicPr>
        <p:blipFill>
          <a:blip r:embed="rId2" cstate="print"/>
          <a:srcRect r="44688" b="50000"/>
          <a:stretch>
            <a:fillRect/>
          </a:stretch>
        </p:blipFill>
        <p:spPr bwMode="auto">
          <a:xfrm>
            <a:off x="1066800" y="1295400"/>
            <a:ext cx="3038475" cy="3848100"/>
          </a:xfrm>
          <a:prstGeom prst="rect">
            <a:avLst/>
          </a:prstGeom>
          <a:noFill/>
        </p:spPr>
      </p:pic>
      <p:pic>
        <p:nvPicPr>
          <p:cNvPr id="158724" name="Picture 4" descr="kra07228_5532L"/>
          <p:cNvPicPr>
            <a:picLocks noChangeAspect="1" noChangeArrowheads="1"/>
          </p:cNvPicPr>
          <p:nvPr/>
        </p:nvPicPr>
        <p:blipFill>
          <a:blip r:embed="rId2" cstate="print"/>
          <a:srcRect l="10001" t="55072"/>
          <a:stretch>
            <a:fillRect/>
          </a:stretch>
        </p:blipFill>
        <p:spPr bwMode="auto">
          <a:xfrm>
            <a:off x="4343400" y="1752600"/>
            <a:ext cx="4800600" cy="3357563"/>
          </a:xfrm>
          <a:prstGeom prst="rect">
            <a:avLst/>
          </a:prstGeom>
          <a:noFill/>
        </p:spPr>
      </p:pic>
      <p:sp>
        <p:nvSpPr>
          <p:cNvPr id="158725" name="Text Box 5"/>
          <p:cNvSpPr txBox="1">
            <a:spLocks noChangeArrowheads="1"/>
          </p:cNvSpPr>
          <p:nvPr/>
        </p:nvSpPr>
        <p:spPr bwMode="auto">
          <a:xfrm>
            <a:off x="1219200" y="5181600"/>
            <a:ext cx="7683500" cy="1066800"/>
          </a:xfrm>
          <a:prstGeom prst="rect">
            <a:avLst/>
          </a:prstGeom>
          <a:noFill/>
          <a:ln w="9525">
            <a:noFill/>
            <a:miter lim="800000"/>
            <a:headEnd/>
            <a:tailEnd/>
          </a:ln>
          <a:effectLst/>
        </p:spPr>
        <p:txBody>
          <a:bodyPr wrap="none">
            <a:spAutoFit/>
          </a:bodyPr>
          <a:lstStyle/>
          <a:p>
            <a:pPr algn="ctr" eaLnBrk="1" hangingPunct="1"/>
            <a:r>
              <a:rPr lang="en-US" sz="3200">
                <a:solidFill>
                  <a:srgbClr val="FFFFFF"/>
                </a:solidFill>
                <a:latin typeface="Arial" pitchFamily="34" charset="0"/>
              </a:rPr>
              <a:t>The compound rest is set at 29</a:t>
            </a:r>
            <a:r>
              <a:rPr lang="en-US" sz="3200">
                <a:solidFill>
                  <a:srgbClr val="FFFFFF"/>
                </a:solidFill>
                <a:latin typeface="Arial" pitchFamily="34" charset="0"/>
                <a:cs typeface="Times New Roman" pitchFamily="18" charset="0"/>
              </a:rPr>
              <a:t>º to the left</a:t>
            </a:r>
            <a:br>
              <a:rPr lang="en-US" sz="3200">
                <a:solidFill>
                  <a:srgbClr val="FFFFFF"/>
                </a:solidFill>
                <a:latin typeface="Arial" pitchFamily="34" charset="0"/>
                <a:cs typeface="Times New Roman" pitchFamily="18" charset="0"/>
              </a:rPr>
            </a:br>
            <a:r>
              <a:rPr lang="en-US" sz="3200">
                <a:solidFill>
                  <a:srgbClr val="FFFFFF"/>
                </a:solidFill>
                <a:latin typeface="Arial" pitchFamily="34" charset="0"/>
                <a:cs typeface="Times New Roman" pitchFamily="18" charset="0"/>
              </a:rPr>
              <a:t>for cutting right-hand internal threads.</a:t>
            </a:r>
            <a:endParaRPr lang="en-US" sz="3200">
              <a:solidFill>
                <a:srgbClr val="FFFFFF"/>
              </a:solidFill>
              <a:latin typeface="Arial" pitchFamily="34" charset="0"/>
            </a:endParaRPr>
          </a:p>
        </p:txBody>
      </p:sp>
      <p:sp>
        <p:nvSpPr>
          <p:cNvPr id="158727" name="Rectangle 7"/>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Internal Threads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6DBB199-0DC0-41C0-AA44-96017AE28C58}" type="slidenum">
              <a:rPr lang="en-US"/>
              <a:pPr/>
              <a:t>6</a:t>
            </a:fld>
            <a:endParaRPr lang="en-US"/>
          </a:p>
        </p:txBody>
      </p:sp>
      <p:sp>
        <p:nvSpPr>
          <p:cNvPr id="202754"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2755" name="Text Box 3"/>
          <p:cNvSpPr txBox="1">
            <a:spLocks noChangeArrowheads="1"/>
          </p:cNvSpPr>
          <p:nvPr/>
        </p:nvSpPr>
        <p:spPr bwMode="auto">
          <a:xfrm>
            <a:off x="914400" y="1600200"/>
            <a:ext cx="8153400" cy="2074863"/>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FFFF"/>
                </a:solidFill>
                <a:latin typeface="Arial" pitchFamily="34" charset="0"/>
              </a:rPr>
              <a:t>Minor Diameter</a:t>
            </a:r>
            <a:endParaRPr lang="en-US" sz="3200">
              <a:solidFill>
                <a:srgbClr val="FFFFFF"/>
              </a:solidFill>
              <a:latin typeface="Arial" pitchFamily="34" charset="0"/>
            </a:endParaRPr>
          </a:p>
          <a:p>
            <a:pPr lvl="1" eaLnBrk="1" hangingPunct="1">
              <a:spcBef>
                <a:spcPct val="50000"/>
              </a:spcBef>
            </a:pPr>
            <a:r>
              <a:rPr lang="en-US" sz="2800">
                <a:solidFill>
                  <a:srgbClr val="FFFFFF"/>
                </a:solidFill>
                <a:latin typeface="Arial" pitchFamily="34" charset="0"/>
              </a:rPr>
              <a:t>Called the root diameter, the minor diameter is the smallest diameter of the thread on the screw or nut.</a:t>
            </a:r>
          </a:p>
        </p:txBody>
      </p:sp>
      <p:pic>
        <p:nvPicPr>
          <p:cNvPr id="202756" name="Picture 4" descr="fig2prtsthread"/>
          <p:cNvPicPr>
            <a:picLocks noChangeAspect="1" noChangeArrowheads="1"/>
          </p:cNvPicPr>
          <p:nvPr/>
        </p:nvPicPr>
        <p:blipFill>
          <a:blip r:embed="rId3" cstate="print"/>
          <a:srcRect/>
          <a:stretch>
            <a:fillRect/>
          </a:stretch>
        </p:blipFill>
        <p:spPr bwMode="auto">
          <a:xfrm>
            <a:off x="1066800" y="3886200"/>
            <a:ext cx="3838575" cy="2047875"/>
          </a:xfrm>
          <a:prstGeom prst="rect">
            <a:avLst/>
          </a:prstGeom>
          <a:noFill/>
        </p:spPr>
      </p:pic>
      <p:pic>
        <p:nvPicPr>
          <p:cNvPr id="202757" name="Picture 5" descr="kra07228_2403L"/>
          <p:cNvPicPr>
            <a:picLocks noChangeAspect="1" noChangeArrowheads="1"/>
          </p:cNvPicPr>
          <p:nvPr/>
        </p:nvPicPr>
        <p:blipFill>
          <a:blip r:embed="rId4" cstate="print"/>
          <a:srcRect l="4634" t="2609" r="4347" b="3479"/>
          <a:stretch>
            <a:fillRect/>
          </a:stretch>
        </p:blipFill>
        <p:spPr bwMode="auto">
          <a:xfrm>
            <a:off x="5257800" y="3556000"/>
            <a:ext cx="2819400" cy="242411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76A7E70C-BB2A-4560-8DD6-6CD06C8A8D58}" type="slidenum">
              <a:rPr lang="en-US"/>
              <a:pPr/>
              <a:t>7</a:t>
            </a:fld>
            <a:endParaRPr lang="en-US"/>
          </a:p>
        </p:txBody>
      </p:sp>
      <p:sp>
        <p:nvSpPr>
          <p:cNvPr id="92163" name="Rectangle 3"/>
          <p:cNvSpPr>
            <a:spLocks noGrp="1" noChangeArrowheads="1"/>
          </p:cNvSpPr>
          <p:nvPr>
            <p:ph type="body" idx="1"/>
          </p:nvPr>
        </p:nvSpPr>
        <p:spPr>
          <a:xfrm>
            <a:off x="914400" y="1600200"/>
            <a:ext cx="7924800" cy="3657600"/>
          </a:xfrm>
        </p:spPr>
        <p:txBody>
          <a:bodyPr/>
          <a:lstStyle/>
          <a:p>
            <a:pPr>
              <a:lnSpc>
                <a:spcPct val="90000"/>
              </a:lnSpc>
              <a:buClr>
                <a:srgbClr val="FFFFFF"/>
              </a:buClr>
            </a:pPr>
            <a:r>
              <a:rPr lang="en-US" b="1">
                <a:solidFill>
                  <a:srgbClr val="FFFFFF"/>
                </a:solidFill>
                <a:latin typeface="Arial" pitchFamily="34" charset="0"/>
              </a:rPr>
              <a:t>Pitch diameter</a:t>
            </a:r>
          </a:p>
          <a:p>
            <a:pPr lvl="1">
              <a:lnSpc>
                <a:spcPct val="90000"/>
              </a:lnSpc>
              <a:buClr>
                <a:srgbClr val="FFFFFF"/>
              </a:buClr>
            </a:pPr>
            <a:r>
              <a:rPr lang="en-US">
                <a:solidFill>
                  <a:srgbClr val="FFFFFF"/>
                </a:solidFill>
                <a:latin typeface="Arial" pitchFamily="34" charset="0"/>
              </a:rPr>
              <a:t>Diameter of imaginary cylinder that passes through thread at point where groove and thread widths are equal</a:t>
            </a:r>
          </a:p>
          <a:p>
            <a:pPr lvl="1">
              <a:lnSpc>
                <a:spcPct val="90000"/>
              </a:lnSpc>
              <a:buClr>
                <a:srgbClr val="FFFFFF"/>
              </a:buClr>
            </a:pPr>
            <a:r>
              <a:rPr lang="en-US">
                <a:solidFill>
                  <a:srgbClr val="FFFFFF"/>
                </a:solidFill>
                <a:latin typeface="Arial" pitchFamily="34" charset="0"/>
              </a:rPr>
              <a:t>Equal to major diameter minus single depth of thread</a:t>
            </a:r>
          </a:p>
          <a:p>
            <a:pPr lvl="1">
              <a:lnSpc>
                <a:spcPct val="90000"/>
              </a:lnSpc>
              <a:buClr>
                <a:srgbClr val="FFFFFF"/>
              </a:buClr>
            </a:pPr>
            <a:r>
              <a:rPr lang="en-US">
                <a:solidFill>
                  <a:srgbClr val="FFFFFF"/>
                </a:solidFill>
                <a:latin typeface="Arial" pitchFamily="34" charset="0"/>
              </a:rPr>
              <a:t>Tolerance and allowances given at pitch diameter line</a:t>
            </a:r>
          </a:p>
        </p:txBody>
      </p:sp>
      <p:sp>
        <p:nvSpPr>
          <p:cNvPr id="92165" name="Rectangle 5"/>
          <p:cNvSpPr>
            <a:spLocks noGrp="1" noChangeArrowheads="1"/>
          </p:cNvSpPr>
          <p:nvPr>
            <p:ph type="title"/>
          </p:nvPr>
        </p:nvSpPr>
        <p:spPr>
          <a:xfrm>
            <a:off x="914400" y="228600"/>
            <a:ext cx="7772400" cy="1143000"/>
          </a:xfrm>
          <a:noFill/>
          <a:ln/>
        </p:spPr>
        <p:txBody>
          <a:bodyPr/>
          <a:lstStyle/>
          <a:p>
            <a:r>
              <a:rPr lang="en-US" b="1">
                <a:solidFill>
                  <a:srgbClr val="FFFF00"/>
                </a:solidFill>
                <a:latin typeface="Tahoma" pitchFamily="34" charset="0"/>
              </a:rPr>
              <a:t>Thread Terminology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8D270DCF-EE70-4042-961A-780BCE9897F3}" type="slidenum">
              <a:rPr lang="en-US"/>
              <a:pPr/>
              <a:t>8</a:t>
            </a:fld>
            <a:endParaRPr lang="en-US"/>
          </a:p>
        </p:txBody>
      </p:sp>
      <p:sp>
        <p:nvSpPr>
          <p:cNvPr id="204802"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4803" name="Text Box 3"/>
          <p:cNvSpPr txBox="1">
            <a:spLocks noChangeArrowheads="1"/>
          </p:cNvSpPr>
          <p:nvPr/>
        </p:nvSpPr>
        <p:spPr bwMode="auto">
          <a:xfrm>
            <a:off x="914400" y="1600200"/>
            <a:ext cx="8153400" cy="1220788"/>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FFFF"/>
                </a:solidFill>
                <a:latin typeface="Arial" pitchFamily="34" charset="0"/>
              </a:rPr>
              <a:t>Number of Threads</a:t>
            </a:r>
          </a:p>
          <a:p>
            <a:pPr lvl="1" eaLnBrk="1" hangingPunct="1">
              <a:spcBef>
                <a:spcPct val="50000"/>
              </a:spcBef>
            </a:pPr>
            <a:r>
              <a:rPr lang="en-US" sz="2800">
                <a:solidFill>
                  <a:srgbClr val="FFFFFF"/>
                </a:solidFill>
                <a:latin typeface="Arial" pitchFamily="34" charset="0"/>
              </a:rPr>
              <a:t>The number of threads per inch.</a:t>
            </a:r>
          </a:p>
        </p:txBody>
      </p:sp>
      <p:pic>
        <p:nvPicPr>
          <p:cNvPr id="204804" name="Picture 4" descr="fig2prtsthread"/>
          <p:cNvPicPr>
            <a:picLocks noChangeAspect="1" noChangeArrowheads="1"/>
          </p:cNvPicPr>
          <p:nvPr/>
        </p:nvPicPr>
        <p:blipFill>
          <a:blip r:embed="rId3" cstate="print"/>
          <a:srcRect/>
          <a:stretch>
            <a:fillRect/>
          </a:stretch>
        </p:blipFill>
        <p:spPr bwMode="auto">
          <a:xfrm>
            <a:off x="2895600" y="3733800"/>
            <a:ext cx="3838575" cy="204787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ECF24295-3B6C-40CD-8B33-9D1ED2475313}" type="slidenum">
              <a:rPr lang="en-US"/>
              <a:pPr/>
              <a:t>9</a:t>
            </a:fld>
            <a:endParaRPr lang="en-US"/>
          </a:p>
        </p:txBody>
      </p:sp>
      <p:sp>
        <p:nvSpPr>
          <p:cNvPr id="206850" name="Rectangle 2"/>
          <p:cNvSpPr>
            <a:spLocks noGrp="1" noChangeArrowheads="1"/>
          </p:cNvSpPr>
          <p:nvPr>
            <p:ph type="title"/>
          </p:nvPr>
        </p:nvSpPr>
        <p:spPr>
          <a:xfrm>
            <a:off x="914400" y="228600"/>
            <a:ext cx="7772400" cy="1143000"/>
          </a:xfrm>
        </p:spPr>
        <p:txBody>
          <a:bodyPr/>
          <a:lstStyle/>
          <a:p>
            <a:r>
              <a:rPr lang="en-US" b="1">
                <a:solidFill>
                  <a:srgbClr val="FFFF00"/>
                </a:solidFill>
                <a:latin typeface="Tahoma" pitchFamily="34" charset="0"/>
              </a:rPr>
              <a:t>Thread Terminology</a:t>
            </a:r>
          </a:p>
        </p:txBody>
      </p:sp>
      <p:sp>
        <p:nvSpPr>
          <p:cNvPr id="206851" name="Rectangle 3"/>
          <p:cNvSpPr>
            <a:spLocks noGrp="1" noChangeArrowheads="1"/>
          </p:cNvSpPr>
          <p:nvPr>
            <p:ph type="body" idx="1"/>
          </p:nvPr>
        </p:nvSpPr>
        <p:spPr>
          <a:xfrm>
            <a:off x="914400" y="1600200"/>
            <a:ext cx="7696200" cy="1828800"/>
          </a:xfrm>
        </p:spPr>
        <p:txBody>
          <a:bodyPr/>
          <a:lstStyle/>
          <a:p>
            <a:pPr>
              <a:buFontTx/>
              <a:buNone/>
            </a:pPr>
            <a:r>
              <a:rPr lang="en-US" b="1">
                <a:solidFill>
                  <a:srgbClr val="FFFFFF"/>
                </a:solidFill>
                <a:latin typeface="Arial" pitchFamily="34" charset="0"/>
              </a:rPr>
              <a:t>Pitch </a:t>
            </a:r>
          </a:p>
          <a:p>
            <a:pPr>
              <a:buFontTx/>
              <a:buNone/>
            </a:pPr>
            <a:r>
              <a:rPr lang="en-US" b="1">
                <a:solidFill>
                  <a:srgbClr val="FFFFFF"/>
                </a:solidFill>
                <a:latin typeface="Arial" pitchFamily="34" charset="0"/>
              </a:rPr>
              <a:t>	</a:t>
            </a:r>
            <a:r>
              <a:rPr lang="en-US" sz="2800">
                <a:solidFill>
                  <a:srgbClr val="FFFFFF"/>
                </a:solidFill>
                <a:latin typeface="Arial" pitchFamily="34" charset="0"/>
              </a:rPr>
              <a:t>The distance from a given point on one thread to a corresponding point on the very next thread</a:t>
            </a:r>
          </a:p>
          <a:p>
            <a:pPr>
              <a:buFontTx/>
              <a:buNone/>
            </a:pPr>
            <a:endParaRPr lang="en-US" b="1">
              <a:solidFill>
                <a:srgbClr val="FFFFFF"/>
              </a:solidFill>
              <a:latin typeface="Arial" pitchFamily="34" charset="0"/>
            </a:endParaRPr>
          </a:p>
        </p:txBody>
      </p:sp>
      <p:pic>
        <p:nvPicPr>
          <p:cNvPr id="206852" name="Picture 4" descr="fig1threadpts"/>
          <p:cNvPicPr>
            <a:picLocks noChangeAspect="1" noChangeArrowheads="1"/>
          </p:cNvPicPr>
          <p:nvPr/>
        </p:nvPicPr>
        <p:blipFill>
          <a:blip r:embed="rId3" cstate="print"/>
          <a:srcRect/>
          <a:stretch>
            <a:fillRect/>
          </a:stretch>
        </p:blipFill>
        <p:spPr bwMode="auto">
          <a:xfrm>
            <a:off x="1752600" y="3733800"/>
            <a:ext cx="6172200" cy="2868613"/>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actory design template">
  <a:themeElements>
    <a:clrScheme name="Factory design template 1">
      <a:dk1>
        <a:srgbClr val="000054"/>
      </a:dk1>
      <a:lt1>
        <a:srgbClr val="EAEAEA"/>
      </a:lt1>
      <a:dk2>
        <a:srgbClr val="00007A"/>
      </a:dk2>
      <a:lt2>
        <a:srgbClr val="EBD189"/>
      </a:lt2>
      <a:accent1>
        <a:srgbClr val="FCAB40"/>
      </a:accent1>
      <a:accent2>
        <a:srgbClr val="7176BB"/>
      </a:accent2>
      <a:accent3>
        <a:srgbClr val="AAAABE"/>
      </a:accent3>
      <a:accent4>
        <a:srgbClr val="C8C8C8"/>
      </a:accent4>
      <a:accent5>
        <a:srgbClr val="FDD2AF"/>
      </a:accent5>
      <a:accent6>
        <a:srgbClr val="666AA9"/>
      </a:accent6>
      <a:hlink>
        <a:srgbClr val="B97C01"/>
      </a:hlink>
      <a:folHlink>
        <a:srgbClr val="555BAD"/>
      </a:folHlink>
    </a:clrScheme>
    <a:fontScheme name="Factory design template">
      <a:majorFont>
        <a:latin typeface="Impact"/>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Factory design template 1">
        <a:dk1>
          <a:srgbClr val="000054"/>
        </a:dk1>
        <a:lt1>
          <a:srgbClr val="EAEAEA"/>
        </a:lt1>
        <a:dk2>
          <a:srgbClr val="00007A"/>
        </a:dk2>
        <a:lt2>
          <a:srgbClr val="EBD189"/>
        </a:lt2>
        <a:accent1>
          <a:srgbClr val="FCAB40"/>
        </a:accent1>
        <a:accent2>
          <a:srgbClr val="7176BB"/>
        </a:accent2>
        <a:accent3>
          <a:srgbClr val="AAAABE"/>
        </a:accent3>
        <a:accent4>
          <a:srgbClr val="C8C8C8"/>
        </a:accent4>
        <a:accent5>
          <a:srgbClr val="FDD2AF"/>
        </a:accent5>
        <a:accent6>
          <a:srgbClr val="666AA9"/>
        </a:accent6>
        <a:hlink>
          <a:srgbClr val="B97C01"/>
        </a:hlink>
        <a:folHlink>
          <a:srgbClr val="555BAD"/>
        </a:folHlink>
      </a:clrScheme>
      <a:clrMap bg1="dk2" tx1="lt1" bg2="dk1" tx2="lt2" accent1="accent1" accent2="accent2" accent3="accent3" accent4="accent4" accent5="accent5" accent6="accent6" hlink="hlink" folHlink="folHlink"/>
    </a:extraClrScheme>
    <a:extraClrScheme>
      <a:clrScheme name="Factory design template 2">
        <a:dk1>
          <a:srgbClr val="000000"/>
        </a:dk1>
        <a:lt1>
          <a:srgbClr val="FFFFCC"/>
        </a:lt1>
        <a:dk2>
          <a:srgbClr val="993300"/>
        </a:dk2>
        <a:lt2>
          <a:srgbClr val="EDE1AF"/>
        </a:lt2>
        <a:accent1>
          <a:srgbClr val="CAC0E2"/>
        </a:accent1>
        <a:accent2>
          <a:srgbClr val="DFC977"/>
        </a:accent2>
        <a:accent3>
          <a:srgbClr val="FFFFE2"/>
        </a:accent3>
        <a:accent4>
          <a:srgbClr val="000000"/>
        </a:accent4>
        <a:accent5>
          <a:srgbClr val="E1DCEE"/>
        </a:accent5>
        <a:accent6>
          <a:srgbClr val="CAB66B"/>
        </a:accent6>
        <a:hlink>
          <a:srgbClr val="CEA79C"/>
        </a:hlink>
        <a:folHlink>
          <a:srgbClr val="FDF1C7"/>
        </a:folHlink>
      </a:clrScheme>
      <a:clrMap bg1="lt1" tx1="dk1" bg2="lt2" tx2="dk2" accent1="accent1" accent2="accent2" accent3="accent3" accent4="accent4" accent5="accent5" accent6="accent6" hlink="hlink" folHlink="folHlink"/>
    </a:extraClrScheme>
    <a:extraClrScheme>
      <a:clrScheme name="Factory design template 3">
        <a:dk1>
          <a:srgbClr val="000000"/>
        </a:dk1>
        <a:lt1>
          <a:srgbClr val="FFFFFF"/>
        </a:lt1>
        <a:dk2>
          <a:srgbClr val="000000"/>
        </a:dk2>
        <a:lt2>
          <a:srgbClr val="FFFFFF"/>
        </a:lt2>
        <a:accent1>
          <a:srgbClr val="DDDDDD"/>
        </a:accent1>
        <a:accent2>
          <a:srgbClr val="C0C0C0"/>
        </a:accent2>
        <a:accent3>
          <a:srgbClr val="FFFFFF"/>
        </a:accent3>
        <a:accent4>
          <a:srgbClr val="000000"/>
        </a:accent4>
        <a:accent5>
          <a:srgbClr val="EBEBEB"/>
        </a:accent5>
        <a:accent6>
          <a:srgbClr val="AEAEAE"/>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Factory design template 4">
        <a:dk1>
          <a:srgbClr val="481800"/>
        </a:dk1>
        <a:lt1>
          <a:srgbClr val="EAEAEA"/>
        </a:lt1>
        <a:dk2>
          <a:srgbClr val="762700"/>
        </a:dk2>
        <a:lt2>
          <a:srgbClr val="EBD189"/>
        </a:lt2>
        <a:accent1>
          <a:srgbClr val="FCAB40"/>
        </a:accent1>
        <a:accent2>
          <a:srgbClr val="AD717F"/>
        </a:accent2>
        <a:accent3>
          <a:srgbClr val="BDACAA"/>
        </a:accent3>
        <a:accent4>
          <a:srgbClr val="C8C8C8"/>
        </a:accent4>
        <a:accent5>
          <a:srgbClr val="FDD2AF"/>
        </a:accent5>
        <a:accent6>
          <a:srgbClr val="9C6672"/>
        </a:accent6>
        <a:hlink>
          <a:srgbClr val="B97C01"/>
        </a:hlink>
        <a:folHlink>
          <a:srgbClr val="9E4C02"/>
        </a:folHlink>
      </a:clrScheme>
      <a:clrMap bg1="dk2" tx1="lt1" bg2="dk1" tx2="lt2" accent1="accent1" accent2="accent2" accent3="accent3" accent4="accent4" accent5="accent5" accent6="accent6" hlink="hlink" folHlink="folHlink"/>
    </a:extraClrScheme>
    <a:extraClrScheme>
      <a:clrScheme name="Factory design template 5">
        <a:dk1>
          <a:srgbClr val="330066"/>
        </a:dk1>
        <a:lt1>
          <a:srgbClr val="EAEAEA"/>
        </a:lt1>
        <a:dk2>
          <a:srgbClr val="4E009C"/>
        </a:dk2>
        <a:lt2>
          <a:srgbClr val="EBD189"/>
        </a:lt2>
        <a:accent1>
          <a:srgbClr val="FCAB40"/>
        </a:accent1>
        <a:accent2>
          <a:srgbClr val="8871BB"/>
        </a:accent2>
        <a:accent3>
          <a:srgbClr val="B2AACB"/>
        </a:accent3>
        <a:accent4>
          <a:srgbClr val="C8C8C8"/>
        </a:accent4>
        <a:accent5>
          <a:srgbClr val="FDD2AF"/>
        </a:accent5>
        <a:accent6>
          <a:srgbClr val="7B66A9"/>
        </a:accent6>
        <a:hlink>
          <a:srgbClr val="808000"/>
        </a:hlink>
        <a:folHlink>
          <a:srgbClr val="6856AA"/>
        </a:folHlink>
      </a:clrScheme>
      <a:clrMap bg1="dk2" tx1="lt1" bg2="dk1" tx2="lt2" accent1="accent1" accent2="accent2" accent3="accent3" accent4="accent4" accent5="accent5" accent6="accent6" hlink="hlink" folHlink="folHlink"/>
    </a:extraClrScheme>
    <a:extraClrScheme>
      <a:clrScheme name="Factory design template 6">
        <a:dk1>
          <a:srgbClr val="454425"/>
        </a:dk1>
        <a:lt1>
          <a:srgbClr val="EAEAEA"/>
        </a:lt1>
        <a:dk2>
          <a:srgbClr val="4D6A2A"/>
        </a:dk2>
        <a:lt2>
          <a:srgbClr val="EBD189"/>
        </a:lt2>
        <a:accent1>
          <a:srgbClr val="FCAB40"/>
        </a:accent1>
        <a:accent2>
          <a:srgbClr val="A59E79"/>
        </a:accent2>
        <a:accent3>
          <a:srgbClr val="B2B9AC"/>
        </a:accent3>
        <a:accent4>
          <a:srgbClr val="C8C8C8"/>
        </a:accent4>
        <a:accent5>
          <a:srgbClr val="FDD2AF"/>
        </a:accent5>
        <a:accent6>
          <a:srgbClr val="958F6D"/>
        </a:accent6>
        <a:hlink>
          <a:srgbClr val="B97C01"/>
        </a:hlink>
        <a:folHlink>
          <a:srgbClr val="3C5047"/>
        </a:folHlink>
      </a:clrScheme>
      <a:clrMap bg1="dk2" tx1="lt1" bg2="dk1" tx2="lt2" accent1="accent1" accent2="accent2" accent3="accent3" accent4="accent4" accent5="accent5" accent6="accent6" hlink="hlink" folHlink="folHlink"/>
    </a:extraClrScheme>
    <a:extraClrScheme>
      <a:clrScheme name="Factory design template 7">
        <a:dk1>
          <a:srgbClr val="3C2924"/>
        </a:dk1>
        <a:lt1>
          <a:srgbClr val="EAEAEA"/>
        </a:lt1>
        <a:dk2>
          <a:srgbClr val="0D0A46"/>
        </a:dk2>
        <a:lt2>
          <a:srgbClr val="EBD189"/>
        </a:lt2>
        <a:accent1>
          <a:srgbClr val="FCAB40"/>
        </a:accent1>
        <a:accent2>
          <a:srgbClr val="633D4E"/>
        </a:accent2>
        <a:accent3>
          <a:srgbClr val="AAAAB0"/>
        </a:accent3>
        <a:accent4>
          <a:srgbClr val="C8C8C8"/>
        </a:accent4>
        <a:accent5>
          <a:srgbClr val="FDD2AF"/>
        </a:accent5>
        <a:accent6>
          <a:srgbClr val="593646"/>
        </a:accent6>
        <a:hlink>
          <a:srgbClr val="B97C01"/>
        </a:hlink>
        <a:folHlink>
          <a:srgbClr val="2D3024"/>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Factory design template</Template>
  <TotalTime>1860</TotalTime>
  <Words>1656</Words>
  <Application>Microsoft Office PowerPoint</Application>
  <PresentationFormat>On-screen Show (4:3)</PresentationFormat>
  <Paragraphs>383</Paragraphs>
  <Slides>56</Slides>
  <Notes>47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6" baseType="lpstr">
      <vt:lpstr>Times New Roman</vt:lpstr>
      <vt:lpstr>Impact</vt:lpstr>
      <vt:lpstr>Arial Narrow</vt:lpstr>
      <vt:lpstr>Monotype Sorts</vt:lpstr>
      <vt:lpstr>Tahoma</vt:lpstr>
      <vt:lpstr>Arial</vt:lpstr>
      <vt:lpstr>New York</vt:lpstr>
      <vt:lpstr>Times</vt:lpstr>
      <vt:lpstr>Factory design template</vt:lpstr>
      <vt:lpstr>Microsoft Equation 3.0</vt:lpstr>
      <vt:lpstr>Threads and Thread Cutting </vt:lpstr>
      <vt:lpstr>Threads</vt:lpstr>
      <vt:lpstr>Slide 3</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Terminology</vt:lpstr>
      <vt:lpstr>Thread Forms</vt:lpstr>
      <vt:lpstr>ISO Metric Thread</vt:lpstr>
      <vt:lpstr>ISO Metric Thread</vt:lpstr>
      <vt:lpstr>ISO metric pitch and diameter combinations</vt:lpstr>
      <vt:lpstr>American National Standard Thread</vt:lpstr>
      <vt:lpstr>Common Thread Forms</vt:lpstr>
      <vt:lpstr>Common Thread Forms</vt:lpstr>
      <vt:lpstr>Common Thread Forms</vt:lpstr>
      <vt:lpstr>Common Thread Forms</vt:lpstr>
      <vt:lpstr>American National Standard Thread</vt:lpstr>
      <vt:lpstr>British Standard Whitworth (BSW) Thread</vt:lpstr>
      <vt:lpstr>Unified Thread</vt:lpstr>
      <vt:lpstr>Unified Thread</vt:lpstr>
      <vt:lpstr>Acme Screw Thread</vt:lpstr>
      <vt:lpstr>Brown &amp; Sharpe Worm Thread</vt:lpstr>
      <vt:lpstr>Square Thread</vt:lpstr>
      <vt:lpstr>International Metric thread</vt:lpstr>
      <vt:lpstr>Thread Fits and Classifications</vt:lpstr>
      <vt:lpstr>Allowance</vt:lpstr>
      <vt:lpstr>Tolerance</vt:lpstr>
      <vt:lpstr>Limits</vt:lpstr>
      <vt:lpstr>ISO Metric Tolerances and Allowances</vt:lpstr>
      <vt:lpstr>Tolerance Example:</vt:lpstr>
      <vt:lpstr>Allowance Symbols</vt:lpstr>
      <vt:lpstr>Classes of Unified Thread Fits</vt:lpstr>
      <vt:lpstr>Classes Of Thread Fits</vt:lpstr>
      <vt:lpstr>Thread Calculations</vt:lpstr>
      <vt:lpstr>Thread Calculations</vt:lpstr>
      <vt:lpstr>Thread-Chasing dial</vt:lpstr>
      <vt:lpstr>Measuring Threads</vt:lpstr>
      <vt:lpstr>Three-Wire Measuring</vt:lpstr>
      <vt:lpstr>The Three-Wire Method of Measuring 60º Threads</vt:lpstr>
      <vt:lpstr>Measurement with Wires</vt:lpstr>
      <vt:lpstr>Multiple Threads</vt:lpstr>
      <vt:lpstr>Slide 54</vt:lpstr>
      <vt:lpstr>Internal Threads</vt:lpstr>
      <vt:lpstr>Internal Threads</vt:lpstr>
    </vt:vector>
  </TitlesOfParts>
  <Company>CSR Enterprises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Threads and Thread Cutting </dc:title>
  <dc:creator>Suzanne Tomlinson</dc:creator>
  <cp:lastModifiedBy>user</cp:lastModifiedBy>
  <cp:revision>50</cp:revision>
  <dcterms:created xsi:type="dcterms:W3CDTF">2004-05-24T14:35:20Z</dcterms:created>
  <dcterms:modified xsi:type="dcterms:W3CDTF">2009-11-17T18:23:43Z</dcterms:modified>
</cp:coreProperties>
</file>