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996600"/>
    <a:srgbClr val="66FF33"/>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90929"/>
  </p:normalViewPr>
  <p:slideViewPr>
    <p:cSldViewPr>
      <p:cViewPr varScale="1">
        <p:scale>
          <a:sx n="71" d="100"/>
          <a:sy n="71" d="100"/>
        </p:scale>
        <p:origin x="-86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22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229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22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22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DBF5921-2806-4C1A-BC9D-D7A48D3B797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B5ADF1-3814-4E12-926C-8D2AEE765781}" type="slidenum">
              <a:rPr lang="en-US"/>
              <a:pPr/>
              <a:t>8</a:t>
            </a:fld>
            <a:endParaRPr lang="en-US"/>
          </a:p>
        </p:txBody>
      </p:sp>
      <p:sp>
        <p:nvSpPr>
          <p:cNvPr id="13314" name="Rectangle 2"/>
          <p:cNvSpPr>
            <a:spLocks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AF4A9F6-4717-40D7-9B52-36979CF72C4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E9337C3-FADA-4E72-9577-E7EE5EED132A}"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D8CC073-3996-4719-AB73-1BFFE738AEA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FB031F3B-35E9-459E-A986-F3ED2376409D}"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63425C54-B8A9-47EC-9B35-0ED28C4F381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984C7CC-5A29-4CB0-A625-9CC81B840F44}"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D335C6D-1410-4A02-AF13-CF7904C0FEC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8E8BF78-B57A-4355-9394-5EFFA6B760AA}"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EEC4CF6-957D-47F1-B779-AB47B88ECCA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C39EC66-95E2-4CEE-BD37-71342EF7BBAA}"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3187693-B53B-4260-8266-F5DE528E36B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7FE0CA8-6548-4C4D-A7A9-C1FA1A2E35F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558347E-A8EB-4C0C-A0FF-4CDDA21F84CD}"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A8C7343-DF59-4316-AA3C-9B50291F0AE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gif"/><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2590800"/>
            <a:ext cx="7772400" cy="1371600"/>
          </a:xfrm>
        </p:spPr>
        <p:txBody>
          <a:bodyPr/>
          <a:lstStyle/>
          <a:p>
            <a:r>
              <a:rPr lang="en-US" sz="6000" b="1">
                <a:solidFill>
                  <a:srgbClr val="FFFF00"/>
                </a:solidFill>
                <a:effectLst>
                  <a:outerShdw blurRad="38100" dist="38100" dir="2700000" algn="tl">
                    <a:srgbClr val="C0C0C0"/>
                  </a:outerShdw>
                </a:effectLst>
              </a:rPr>
              <a:t>Hydroponics</a:t>
            </a:r>
            <a:br>
              <a:rPr lang="en-US" sz="6000" b="1">
                <a:solidFill>
                  <a:srgbClr val="FFFF00"/>
                </a:solidFill>
                <a:effectLst>
                  <a:outerShdw blurRad="38100" dist="38100" dir="2700000" algn="tl">
                    <a:srgbClr val="C0C0C0"/>
                  </a:outerShdw>
                </a:effectLst>
              </a:rPr>
            </a:br>
            <a:r>
              <a:rPr lang="en-US" sz="6000" b="1">
                <a:solidFill>
                  <a:srgbClr val="FFFF00"/>
                </a:solidFill>
                <a:effectLst>
                  <a:outerShdw blurRad="38100" dist="38100" dir="2700000" algn="tl">
                    <a:srgbClr val="C0C0C0"/>
                  </a:outerShdw>
                </a:effectLst>
              </a:rPr>
              <a:t>Systems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hlink"/>
            </a:gs>
            <a:gs pos="100000">
              <a:schemeClr val="accent2"/>
            </a:gs>
          </a:gsLst>
          <a:path path="rect">
            <a:fillToRect l="100000" t="100000"/>
          </a:path>
        </a:gradFill>
        <a:effectLst/>
      </p:bgPr>
    </p:bg>
    <p:spTree>
      <p:nvGrpSpPr>
        <p:cNvPr id="1" name=""/>
        <p:cNvGrpSpPr/>
        <p:nvPr/>
      </p:nvGrpSpPr>
      <p:grpSpPr>
        <a:xfrm>
          <a:off x="0" y="0"/>
          <a:ext cx="0" cy="0"/>
          <a:chOff x="0" y="0"/>
          <a:chExt cx="0" cy="0"/>
        </a:xfrm>
      </p:grpSpPr>
      <p:sp>
        <p:nvSpPr>
          <p:cNvPr id="3077" name="WordArt 5"/>
          <p:cNvSpPr>
            <a:spLocks noChangeArrowheads="1" noChangeShapeType="1" noTextEdit="1"/>
          </p:cNvSpPr>
          <p:nvPr/>
        </p:nvSpPr>
        <p:spPr bwMode="auto">
          <a:xfrm>
            <a:off x="685800" y="914400"/>
            <a:ext cx="7497763" cy="1176338"/>
          </a:xfrm>
          <a:prstGeom prst="rect">
            <a:avLst/>
          </a:prstGeom>
        </p:spPr>
        <p:txBody>
          <a:bodyPr wrap="none" fromWordArt="1">
            <a:prstTxWarp prst="textDoubleWave1">
              <a:avLst>
                <a:gd name="adj1" fmla="val 10319"/>
                <a:gd name="adj2" fmla="val -833"/>
              </a:avLst>
            </a:prstTxWarp>
          </a:bodyPr>
          <a:lstStyle/>
          <a:p>
            <a:pPr algn="ctr"/>
            <a:r>
              <a:rPr lang="en-US" sz="6000" kern="10">
                <a:ln w="12700">
                  <a:solidFill>
                    <a:srgbClr val="000099"/>
                  </a:solidFill>
                  <a:round/>
                  <a:headEnd/>
                  <a:tailEnd/>
                </a:ln>
                <a:solidFill>
                  <a:srgbClr val="FFFF00"/>
                </a:solidFill>
                <a:effectLst>
                  <a:outerShdw dist="125724" dir="18900000" algn="ctr" rotWithShape="0">
                    <a:srgbClr val="000099"/>
                  </a:outerShdw>
                </a:effectLst>
                <a:latin typeface="Impact"/>
              </a:rPr>
              <a:t>The word hydroponics...</a:t>
            </a:r>
          </a:p>
        </p:txBody>
      </p:sp>
      <p:sp>
        <p:nvSpPr>
          <p:cNvPr id="3078" name="Text Box 6"/>
          <p:cNvSpPr txBox="1">
            <a:spLocks noChangeArrowheads="1"/>
          </p:cNvSpPr>
          <p:nvPr/>
        </p:nvSpPr>
        <p:spPr bwMode="auto">
          <a:xfrm>
            <a:off x="990600" y="2895600"/>
            <a:ext cx="7315200" cy="457200"/>
          </a:xfrm>
          <a:prstGeom prst="rect">
            <a:avLst/>
          </a:prstGeom>
          <a:noFill/>
          <a:ln w="9525">
            <a:noFill/>
            <a:miter lim="800000"/>
            <a:headEnd/>
            <a:tailEnd/>
          </a:ln>
          <a:effectLst/>
        </p:spPr>
        <p:txBody>
          <a:bodyPr>
            <a:spAutoFit/>
          </a:bodyPr>
          <a:lstStyle/>
          <a:p>
            <a:pPr>
              <a:spcBef>
                <a:spcPct val="50000"/>
              </a:spcBef>
            </a:pPr>
            <a:endParaRPr lang="en-US"/>
          </a:p>
        </p:txBody>
      </p:sp>
      <p:sp>
        <p:nvSpPr>
          <p:cNvPr id="3079" name="Text Box 7"/>
          <p:cNvSpPr txBox="1">
            <a:spLocks noChangeArrowheads="1"/>
          </p:cNvSpPr>
          <p:nvPr/>
        </p:nvSpPr>
        <p:spPr bwMode="auto">
          <a:xfrm>
            <a:off x="762000" y="3886200"/>
            <a:ext cx="7467600" cy="946150"/>
          </a:xfrm>
          <a:prstGeom prst="rect">
            <a:avLst/>
          </a:prstGeom>
          <a:noFill/>
          <a:ln w="9525">
            <a:noFill/>
            <a:miter lim="800000"/>
            <a:headEnd/>
            <a:tailEnd/>
          </a:ln>
          <a:effectLst/>
        </p:spPr>
        <p:txBody>
          <a:bodyPr>
            <a:spAutoFit/>
          </a:bodyPr>
          <a:lstStyle/>
          <a:p>
            <a:pPr>
              <a:spcBef>
                <a:spcPct val="50000"/>
              </a:spcBef>
            </a:pPr>
            <a:r>
              <a:rPr lang="en-US" sz="2800">
                <a:solidFill>
                  <a:srgbClr val="FFFF00"/>
                </a:solidFill>
                <a:latin typeface="Tempus Sans ITC" pitchFamily="82" charset="0"/>
              </a:rPr>
              <a:t>Comes from Latin and means “Working Water”. It’s the growing of plants without soil.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66"/>
            </a:gs>
            <a:gs pos="100000">
              <a:srgbClr val="FFCC00"/>
            </a:gs>
          </a:gsLst>
          <a:path path="rect">
            <a:fillToRect r="100000" b="100000"/>
          </a:path>
        </a:gra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685800" y="1981200"/>
            <a:ext cx="4038600" cy="4114800"/>
          </a:xfrm>
        </p:spPr>
        <p:txBody>
          <a:bodyPr/>
          <a:lstStyle/>
          <a:p>
            <a:pPr>
              <a:lnSpc>
                <a:spcPct val="90000"/>
              </a:lnSpc>
              <a:buFontTx/>
              <a:buNone/>
            </a:pPr>
            <a:r>
              <a:rPr lang="en-US" sz="2800"/>
              <a:t>	</a:t>
            </a:r>
            <a:r>
              <a:rPr lang="en-US" sz="2800">
                <a:latin typeface="Goudy Old Style" pitchFamily="18" charset="0"/>
              </a:rPr>
              <a:t>The Wick system is by far the simplest type of hydroponic system. This is a passive system, which means there are no moving parts. The nutrient solution is drawn into the growing medium from the reservoir with a wick</a:t>
            </a:r>
          </a:p>
        </p:txBody>
      </p:sp>
      <p:pic>
        <p:nvPicPr>
          <p:cNvPr id="4101" name="Picture 5" descr="wicksys2.gif (6489 bytes)"/>
          <p:cNvPicPr>
            <a:picLocks noChangeAspect="1" noChangeArrowheads="1"/>
          </p:cNvPicPr>
          <p:nvPr/>
        </p:nvPicPr>
        <p:blipFill>
          <a:blip r:embed="rId2" cstate="print"/>
          <a:srcRect/>
          <a:stretch>
            <a:fillRect/>
          </a:stretch>
        </p:blipFill>
        <p:spPr bwMode="auto">
          <a:xfrm>
            <a:off x="4648200" y="2667000"/>
            <a:ext cx="4114800" cy="2417763"/>
          </a:xfrm>
          <a:prstGeom prst="rect">
            <a:avLst/>
          </a:prstGeom>
          <a:noFill/>
        </p:spPr>
      </p:pic>
      <p:sp>
        <p:nvSpPr>
          <p:cNvPr id="4103" name="WordArt 7"/>
          <p:cNvSpPr>
            <a:spLocks noChangeArrowheads="1" noChangeShapeType="1" noTextEdit="1"/>
          </p:cNvSpPr>
          <p:nvPr/>
        </p:nvSpPr>
        <p:spPr bwMode="auto">
          <a:xfrm>
            <a:off x="2819400" y="838200"/>
            <a:ext cx="3657600" cy="1219200"/>
          </a:xfrm>
          <a:prstGeom prst="rect">
            <a:avLst/>
          </a:prstGeom>
        </p:spPr>
        <p:txBody>
          <a:bodyPr wrap="none" fromWordArt="1">
            <a:prstTxWarp prst="textDeflateBottom">
              <a:avLst>
                <a:gd name="adj" fmla="val 60940"/>
              </a:avLst>
            </a:prstTxWarp>
            <a:scene3d>
              <a:camera prst="legacyPerspectiveFront">
                <a:rot lat="19799999" lon="19439998" rev="0"/>
              </a:camera>
              <a:lightRig rig="legacyNormal2" dir="t"/>
            </a:scene3d>
            <a:sp3d extrusionH="354000" prstMaterial="legacyMatte">
              <a:extrusionClr>
                <a:srgbClr val="939676"/>
              </a:extrusionClr>
            </a:sp3d>
          </a:bodyPr>
          <a:lstStyle/>
          <a:p>
            <a:pPr algn="ctr"/>
            <a:r>
              <a:rPr lang="en-US" sz="3600" kern="10">
                <a:ln w="9525">
                  <a:round/>
                  <a:headEnd/>
                  <a:tailEnd/>
                </a:ln>
                <a:gradFill rotWithShape="0">
                  <a:gsLst>
                    <a:gs pos="0">
                      <a:srgbClr val="707070"/>
                    </a:gs>
                    <a:gs pos="50000">
                      <a:srgbClr val="FFFFFF"/>
                    </a:gs>
                    <a:gs pos="100000">
                      <a:srgbClr val="707070"/>
                    </a:gs>
                  </a:gsLst>
                  <a:lin ang="2700000" scaled="1"/>
                </a:gradFill>
                <a:latin typeface="Impact"/>
              </a:rPr>
              <a:t>The Wick System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2"/>
            </a:gs>
            <a:gs pos="100000">
              <a:srgbClr val="66FF33"/>
            </a:gs>
          </a:gsLst>
          <a:lin ang="5400000" scaled="1"/>
        </a:gradFill>
        <a:effectLst/>
      </p:bgPr>
    </p:bg>
    <p:spTree>
      <p:nvGrpSpPr>
        <p:cNvPr id="1" name=""/>
        <p:cNvGrpSpPr/>
        <p:nvPr/>
      </p:nvGrpSpPr>
      <p:grpSpPr>
        <a:xfrm>
          <a:off x="0" y="0"/>
          <a:ext cx="0" cy="0"/>
          <a:chOff x="0" y="0"/>
          <a:chExt cx="0" cy="0"/>
        </a:xfrm>
      </p:grpSpPr>
      <p:sp>
        <p:nvSpPr>
          <p:cNvPr id="5123" name="Rectangle 3"/>
          <p:cNvSpPr>
            <a:spLocks noGrp="1" noChangeArrowheads="1"/>
          </p:cNvSpPr>
          <p:nvPr>
            <p:ph type="body" sz="half" idx="1"/>
          </p:nvPr>
        </p:nvSpPr>
        <p:spPr>
          <a:xfrm>
            <a:off x="685800" y="1828800"/>
            <a:ext cx="3810000" cy="4419600"/>
          </a:xfrm>
        </p:spPr>
        <p:txBody>
          <a:bodyPr/>
          <a:lstStyle/>
          <a:p>
            <a:r>
              <a:rPr lang="en-US" sz="2200"/>
              <a:t>The water culture system is the simplest of all active hydroponic systems. The platform that holds the plants is usually made of Styrofoam and floats directly on the nutrient solution. An air pump supplies air to the air stone that bubbles the nutrient solution and supplies oxygen to the roots of the plants.</a:t>
            </a:r>
          </a:p>
          <a:p>
            <a:endParaRPr lang="en-US" sz="2200"/>
          </a:p>
        </p:txBody>
      </p:sp>
      <p:pic>
        <p:nvPicPr>
          <p:cNvPr id="5126" name="Picture 6" descr="watercult.gif (4362 bytes)"/>
          <p:cNvPicPr>
            <a:picLocks noChangeAspect="1" noChangeArrowheads="1"/>
          </p:cNvPicPr>
          <p:nvPr/>
        </p:nvPicPr>
        <p:blipFill>
          <a:blip r:embed="rId2" cstate="print"/>
          <a:srcRect/>
          <a:stretch>
            <a:fillRect/>
          </a:stretch>
        </p:blipFill>
        <p:spPr bwMode="auto">
          <a:xfrm>
            <a:off x="5181600" y="3048000"/>
            <a:ext cx="3040063" cy="1668463"/>
          </a:xfrm>
          <a:prstGeom prst="rect">
            <a:avLst/>
          </a:prstGeom>
          <a:noFill/>
        </p:spPr>
      </p:pic>
      <p:sp>
        <p:nvSpPr>
          <p:cNvPr id="5127" name="WordArt 7" descr="Paper bag"/>
          <p:cNvSpPr>
            <a:spLocks noChangeArrowheads="1" noChangeShapeType="1" noTextEdit="1"/>
          </p:cNvSpPr>
          <p:nvPr/>
        </p:nvSpPr>
        <p:spPr bwMode="auto">
          <a:xfrm>
            <a:off x="2667000" y="990600"/>
            <a:ext cx="4010025" cy="676275"/>
          </a:xfrm>
          <a:prstGeom prst="rect">
            <a:avLst/>
          </a:prstGeom>
        </p:spPr>
        <p:txBody>
          <a:bodyPr wrap="none" fromWordArt="1">
            <a:prstTxWarp prst="textPlain">
              <a:avLst>
                <a:gd name="adj" fmla="val 50000"/>
              </a:avLst>
            </a:prstTxWarp>
          </a:bodyPr>
          <a:lstStyle/>
          <a:p>
            <a:pPr algn="ctr"/>
            <a:r>
              <a:rPr lang="en-US" sz="3600" kern="1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outerShdw>
                </a:effectLst>
                <a:latin typeface="Times New Roman"/>
                <a:cs typeface="Times New Roman"/>
              </a:rPr>
              <a:t>Water Culture System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effectLst/>
      </p:bgPr>
    </p:bg>
    <p:spTree>
      <p:nvGrpSpPr>
        <p:cNvPr id="1" name=""/>
        <p:cNvGrpSpPr/>
        <p:nvPr/>
      </p:nvGrpSpPr>
      <p:grpSpPr>
        <a:xfrm>
          <a:off x="0" y="0"/>
          <a:ext cx="0" cy="0"/>
          <a:chOff x="0" y="0"/>
          <a:chExt cx="0" cy="0"/>
        </a:xfrm>
      </p:grpSpPr>
      <p:sp>
        <p:nvSpPr>
          <p:cNvPr id="6148" name="Rectangle 4"/>
          <p:cNvSpPr>
            <a:spLocks noGrp="1" noChangeArrowheads="1"/>
          </p:cNvSpPr>
          <p:nvPr>
            <p:ph type="body" sz="half" idx="2"/>
          </p:nvPr>
        </p:nvSpPr>
        <p:spPr>
          <a:xfrm>
            <a:off x="4495800" y="1981200"/>
            <a:ext cx="3886200" cy="4343400"/>
          </a:xfrm>
        </p:spPr>
        <p:txBody>
          <a:bodyPr/>
          <a:lstStyle/>
          <a:p>
            <a:pPr>
              <a:lnSpc>
                <a:spcPct val="90000"/>
              </a:lnSpc>
              <a:buFontTx/>
              <a:buNone/>
            </a:pPr>
            <a:r>
              <a:rPr lang="en-US" sz="1800"/>
              <a:t>	The Ebb and Flow system works by temporarily  flooding the grow tray with nutrient solution and then draining the solution back into the reservoir. This action is normally done with a submerged pump that is connected to a timer.  When the timer turns the pump on nutrient solution is pumped into the growth tray. When the timer shuts the pump off the nutrient solution flows back into the reservoir. The Timer  is set to come on several times a day, depending on the size and type of plants, temperature and humidity and the type of growing medium used. </a:t>
            </a:r>
          </a:p>
        </p:txBody>
      </p:sp>
      <p:pic>
        <p:nvPicPr>
          <p:cNvPr id="6150" name="Picture 6" descr="ebbfloana3.gif (13771 bytes)"/>
          <p:cNvPicPr>
            <a:picLocks noChangeAspect="1" noChangeArrowheads="1" noCrop="1"/>
          </p:cNvPicPr>
          <p:nvPr/>
        </p:nvPicPr>
        <p:blipFill>
          <a:blip r:embed="rId2" cstate="print"/>
          <a:srcRect/>
          <a:stretch>
            <a:fillRect/>
          </a:stretch>
        </p:blipFill>
        <p:spPr bwMode="auto">
          <a:xfrm>
            <a:off x="304800" y="2971800"/>
            <a:ext cx="4240213" cy="2432050"/>
          </a:xfrm>
          <a:prstGeom prst="rect">
            <a:avLst/>
          </a:prstGeom>
          <a:noFill/>
        </p:spPr>
      </p:pic>
      <p:sp>
        <p:nvSpPr>
          <p:cNvPr id="6151" name="WordArt 7" descr="Paper bag"/>
          <p:cNvSpPr>
            <a:spLocks noChangeArrowheads="1" noChangeShapeType="1" noTextEdit="1"/>
          </p:cNvSpPr>
          <p:nvPr/>
        </p:nvSpPr>
        <p:spPr bwMode="auto">
          <a:xfrm>
            <a:off x="2971800" y="685800"/>
            <a:ext cx="3324225" cy="2133600"/>
          </a:xfrm>
          <a:prstGeom prst="rect">
            <a:avLst/>
          </a:prstGeom>
        </p:spPr>
        <p:txBody>
          <a:bodyPr wrap="none" fromWordArt="1">
            <a:prstTxWarp prst="textCascadeUp">
              <a:avLst>
                <a:gd name="adj" fmla="val 28569"/>
              </a:avLst>
            </a:prstTxWarp>
            <a:scene3d>
              <a:camera prst="legacyPerspectiveTopLeft">
                <a:rot lat="0" lon="20519999" rev="0"/>
              </a:camera>
              <a:lightRig rig="legacyHarsh3" dir="r"/>
            </a:scene3d>
            <a:sp3d extrusionH="430200" prstMaterial="legacyMatte">
              <a:extrusionClr>
                <a:srgbClr val="006600"/>
              </a:extrusionClr>
            </a:sp3d>
          </a:bodyPr>
          <a:lstStyle/>
          <a:p>
            <a:pPr algn="ctr"/>
            <a:r>
              <a:rPr lang="en-US" sz="3600" kern="10">
                <a:ln w="9525">
                  <a:round/>
                  <a:headEnd/>
                  <a:tailEnd/>
                </a:ln>
                <a:blipFill dpi="0" rotWithShape="0">
                  <a:blip r:embed="rId3"/>
                  <a:srcRect/>
                  <a:tile tx="0" ty="0" sx="100000" sy="100000" flip="none" algn="tl"/>
                </a:blipFill>
                <a:latin typeface="Arial Black"/>
              </a:rPr>
              <a:t>EBB and Flow</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99"/>
            </a:gs>
            <a:gs pos="50000">
              <a:srgbClr val="FFCC00"/>
            </a:gs>
            <a:gs pos="100000">
              <a:srgbClr val="000099"/>
            </a:gs>
          </a:gsLst>
          <a:lin ang="18900000" scaled="1"/>
        </a:gradFill>
        <a:effectLst/>
      </p:bgPr>
    </p:bg>
    <p:spTree>
      <p:nvGrpSpPr>
        <p:cNvPr id="1" name=""/>
        <p:cNvGrpSpPr/>
        <p:nvPr/>
      </p:nvGrpSpPr>
      <p:grpSpPr>
        <a:xfrm>
          <a:off x="0" y="0"/>
          <a:ext cx="0" cy="0"/>
          <a:chOff x="0" y="0"/>
          <a:chExt cx="0" cy="0"/>
        </a:xfrm>
      </p:grpSpPr>
      <p:sp>
        <p:nvSpPr>
          <p:cNvPr id="7172" name="Rectangle 4"/>
          <p:cNvSpPr>
            <a:spLocks noGrp="1" noChangeArrowheads="1"/>
          </p:cNvSpPr>
          <p:nvPr>
            <p:ph type="body" sz="half" idx="2"/>
          </p:nvPr>
        </p:nvSpPr>
        <p:spPr>
          <a:xfrm>
            <a:off x="4419600" y="1981200"/>
            <a:ext cx="4038600" cy="4648200"/>
          </a:xfrm>
        </p:spPr>
        <p:txBody>
          <a:bodyPr/>
          <a:lstStyle/>
          <a:p>
            <a:pPr>
              <a:lnSpc>
                <a:spcPct val="90000"/>
              </a:lnSpc>
              <a:buFontTx/>
              <a:buNone/>
            </a:pPr>
            <a:r>
              <a:rPr lang="en-US" sz="1800"/>
              <a:t>	</a:t>
            </a:r>
            <a:r>
              <a:rPr lang="en-US" sz="2400">
                <a:effectLst>
                  <a:outerShdw blurRad="38100" dist="38100" dir="2700000" algn="tl">
                    <a:srgbClr val="FFFFFF"/>
                  </a:outerShdw>
                </a:effectLst>
              </a:rPr>
              <a:t>Drip systems are probably the most widely used type of hydroponic system in the world. Operation is simple, a timer controls a submersed pump. The timer turns the pump on and nutrient solution is dripped onto the base of each plant by a small drip line. In a Recovery Drip System the excess nutrient solution that runs off is collected back in the reservoir for re-use.</a:t>
            </a:r>
            <a:r>
              <a:rPr lang="en-US" sz="2400"/>
              <a:t> </a:t>
            </a:r>
          </a:p>
        </p:txBody>
      </p:sp>
      <p:pic>
        <p:nvPicPr>
          <p:cNvPr id="7174" name="Picture 6" descr="drip.gif (11446 bytes)"/>
          <p:cNvPicPr>
            <a:picLocks noChangeAspect="1" noChangeArrowheads="1"/>
          </p:cNvPicPr>
          <p:nvPr/>
        </p:nvPicPr>
        <p:blipFill>
          <a:blip r:embed="rId2" cstate="print"/>
          <a:srcRect/>
          <a:stretch>
            <a:fillRect/>
          </a:stretch>
        </p:blipFill>
        <p:spPr bwMode="auto">
          <a:xfrm>
            <a:off x="0" y="2590800"/>
            <a:ext cx="4648200" cy="2965450"/>
          </a:xfrm>
          <a:prstGeom prst="rect">
            <a:avLst/>
          </a:prstGeom>
          <a:noFill/>
        </p:spPr>
      </p:pic>
      <p:sp>
        <p:nvSpPr>
          <p:cNvPr id="7175" name="WordArt 7"/>
          <p:cNvSpPr>
            <a:spLocks noChangeArrowheads="1" noChangeShapeType="1" noTextEdit="1"/>
          </p:cNvSpPr>
          <p:nvPr/>
        </p:nvSpPr>
        <p:spPr bwMode="auto">
          <a:xfrm>
            <a:off x="1752600" y="533400"/>
            <a:ext cx="4419600" cy="1752600"/>
          </a:xfrm>
          <a:prstGeom prst="rect">
            <a:avLst/>
          </a:prstGeom>
        </p:spPr>
        <p:txBody>
          <a:bodyPr wrap="none" fromWordArt="1">
            <a:prstTxWarp prst="textCascadeUp">
              <a:avLst>
                <a:gd name="adj" fmla="val 43093"/>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en-US" sz="3600" kern="10">
                <a:ln w="9525">
                  <a:round/>
                  <a:headEnd/>
                  <a:tailEnd/>
                </a:ln>
                <a:gradFill rotWithShape="0">
                  <a:gsLst>
                    <a:gs pos="0">
                      <a:srgbClr val="FFE701"/>
                    </a:gs>
                    <a:gs pos="100000">
                      <a:srgbClr val="FE3E02"/>
                    </a:gs>
                  </a:gsLst>
                  <a:lin ang="5400000" scaled="1"/>
                </a:gradFill>
                <a:latin typeface="Impact"/>
              </a:rPr>
              <a:t>Drip System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99"/>
            </a:gs>
            <a:gs pos="100000">
              <a:srgbClr val="FFFF00"/>
            </a:gs>
          </a:gsLst>
          <a:lin ang="5400000" scaled="1"/>
        </a:gradFill>
        <a:effectLst/>
      </p:bgPr>
    </p:bg>
    <p:spTree>
      <p:nvGrpSpPr>
        <p:cNvPr id="1" name=""/>
        <p:cNvGrpSpPr/>
        <p:nvPr/>
      </p:nvGrpSpPr>
      <p:grpSpPr>
        <a:xfrm>
          <a:off x="0" y="0"/>
          <a:ext cx="0" cy="0"/>
          <a:chOff x="0" y="0"/>
          <a:chExt cx="0" cy="0"/>
        </a:xfrm>
      </p:grpSpPr>
      <p:sp>
        <p:nvSpPr>
          <p:cNvPr id="9220" name="Rectangle 4"/>
          <p:cNvSpPr>
            <a:spLocks noGrp="1" noChangeArrowheads="1"/>
          </p:cNvSpPr>
          <p:nvPr>
            <p:ph type="body" sz="half" idx="2"/>
          </p:nvPr>
        </p:nvSpPr>
        <p:spPr>
          <a:xfrm>
            <a:off x="4572000" y="1066800"/>
            <a:ext cx="3810000" cy="5029200"/>
          </a:xfrm>
        </p:spPr>
        <p:txBody>
          <a:bodyPr/>
          <a:lstStyle/>
          <a:p>
            <a:pPr>
              <a:buFontTx/>
              <a:buNone/>
            </a:pPr>
            <a:r>
              <a:rPr lang="en-US" sz="2400"/>
              <a:t>	</a:t>
            </a:r>
            <a:r>
              <a:rPr lang="en-US" sz="2000">
                <a:solidFill>
                  <a:schemeClr val="bg1"/>
                </a:solidFill>
              </a:rPr>
              <a:t>This is the kind of hydroponic system most people think of when they think about hydroponics. N.F.T. systems have a constant flow of nutrient solution so no timer required for the submersible pump. The nutrient solution is pumped into </a:t>
            </a:r>
            <a:r>
              <a:rPr lang="en-US" sz="2000"/>
              <a:t>the growing tray (usually a tube) and flows over the roots of the plants, and then drains back into the reservoir. The is usually no growing medium other than air.</a:t>
            </a:r>
          </a:p>
          <a:p>
            <a:endParaRPr lang="en-US" sz="2000"/>
          </a:p>
        </p:txBody>
      </p:sp>
      <p:pic>
        <p:nvPicPr>
          <p:cNvPr id="9222" name="Picture 6" descr="nft.gif (9373 bytes)"/>
          <p:cNvPicPr>
            <a:picLocks noChangeAspect="1" noChangeArrowheads="1"/>
          </p:cNvPicPr>
          <p:nvPr/>
        </p:nvPicPr>
        <p:blipFill>
          <a:blip r:embed="rId2" cstate="print"/>
          <a:srcRect/>
          <a:stretch>
            <a:fillRect/>
          </a:stretch>
        </p:blipFill>
        <p:spPr bwMode="auto">
          <a:xfrm>
            <a:off x="228600" y="3505200"/>
            <a:ext cx="4495800" cy="2668588"/>
          </a:xfrm>
          <a:prstGeom prst="rect">
            <a:avLst/>
          </a:prstGeom>
          <a:noFill/>
        </p:spPr>
      </p:pic>
      <p:sp>
        <p:nvSpPr>
          <p:cNvPr id="9223" name="WordArt 7" descr="Narrow vertical"/>
          <p:cNvSpPr>
            <a:spLocks noChangeArrowheads="1" noChangeShapeType="1" noTextEdit="1"/>
          </p:cNvSpPr>
          <p:nvPr/>
        </p:nvSpPr>
        <p:spPr bwMode="auto">
          <a:xfrm>
            <a:off x="762000" y="381000"/>
            <a:ext cx="4191000" cy="1447800"/>
          </a:xfrm>
          <a:prstGeom prst="rect">
            <a:avLst/>
          </a:prstGeom>
        </p:spPr>
        <p:txBody>
          <a:bodyPr wrap="none" fromWordArt="1">
            <a:prstTxWarp prst="textCurveUp">
              <a:avLst>
                <a:gd name="adj" fmla="val 40356"/>
              </a:avLst>
            </a:prstTxWarp>
          </a:bodyPr>
          <a:lstStyle/>
          <a:p>
            <a:pPr algn="ctr"/>
            <a:r>
              <a:rPr lang="en-US"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outerShdw>
                </a:effectLst>
                <a:latin typeface="Arial Black"/>
              </a:rPr>
              <a:t>N.F.T.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rgbClr val="FFEBFA"/>
            </a:gs>
            <a:gs pos="30000">
              <a:srgbClr val="C4D6EB"/>
            </a:gs>
            <a:gs pos="60001">
              <a:srgbClr val="85C2FF"/>
            </a:gs>
            <a:gs pos="100000">
              <a:srgbClr val="5E9EFF"/>
            </a:gs>
          </a:gsLst>
          <a:path path="shape">
            <a:fillToRect l="50000" t="50000" r="50000" b="50000"/>
          </a:path>
        </a:gradFill>
        <a:effectLst/>
      </p:bgPr>
    </p:bg>
    <p:spTree>
      <p:nvGrpSpPr>
        <p:cNvPr id="1" name=""/>
        <p:cNvGrpSpPr/>
        <p:nvPr/>
      </p:nvGrpSpPr>
      <p:grpSpPr>
        <a:xfrm>
          <a:off x="0" y="0"/>
          <a:ext cx="0" cy="0"/>
          <a:chOff x="0" y="0"/>
          <a:chExt cx="0" cy="0"/>
        </a:xfrm>
      </p:grpSpPr>
      <p:sp>
        <p:nvSpPr>
          <p:cNvPr id="10243" name="Rectangle 3"/>
          <p:cNvSpPr>
            <a:spLocks noGrp="1" noChangeArrowheads="1"/>
          </p:cNvSpPr>
          <p:nvPr>
            <p:ph type="body" sz="half" idx="1"/>
          </p:nvPr>
        </p:nvSpPr>
        <p:spPr>
          <a:xfrm>
            <a:off x="381000" y="1295400"/>
            <a:ext cx="4114800" cy="5562600"/>
          </a:xfrm>
        </p:spPr>
        <p:txBody>
          <a:bodyPr/>
          <a:lstStyle/>
          <a:p>
            <a:pPr>
              <a:buFontTx/>
              <a:buNone/>
            </a:pPr>
            <a:r>
              <a:rPr lang="en-US" sz="2400">
                <a:latin typeface="Tahoma" pitchFamily="34" charset="0"/>
              </a:rPr>
              <a:t>	</a:t>
            </a:r>
            <a:r>
              <a:rPr lang="en-US" sz="2000">
                <a:latin typeface="Tahoma" pitchFamily="34" charset="0"/>
              </a:rPr>
              <a:t>The aeroponic system is probably the most high-tech type of hydroponic gardening. Like the N.F.T. system above the growing medium is primarily air. The roots hang in the air and are misted with nutrient solution. The mistings are usually done every few minutes. Because the roots are exposed to the air like the N.F.T. system, the roots will dry out rapidly if the misting cycles are interrupted.</a:t>
            </a:r>
          </a:p>
          <a:p>
            <a:pPr>
              <a:buFontTx/>
              <a:buNone/>
            </a:pPr>
            <a:endParaRPr lang="en-US" sz="2000">
              <a:latin typeface="Tahoma" pitchFamily="34" charset="0"/>
            </a:endParaRPr>
          </a:p>
        </p:txBody>
      </p:sp>
      <p:pic>
        <p:nvPicPr>
          <p:cNvPr id="10246" name="Picture 6" descr="aeroponics.gif (11329 bytes)"/>
          <p:cNvPicPr>
            <a:picLocks noChangeAspect="1" noChangeArrowheads="1"/>
          </p:cNvPicPr>
          <p:nvPr/>
        </p:nvPicPr>
        <p:blipFill>
          <a:blip r:embed="rId3" cstate="print"/>
          <a:srcRect/>
          <a:stretch>
            <a:fillRect/>
          </a:stretch>
        </p:blipFill>
        <p:spPr bwMode="auto">
          <a:xfrm>
            <a:off x="4648200" y="2362200"/>
            <a:ext cx="4495800" cy="3148013"/>
          </a:xfrm>
          <a:prstGeom prst="rect">
            <a:avLst/>
          </a:prstGeom>
          <a:noFill/>
        </p:spPr>
      </p:pic>
      <p:sp>
        <p:nvSpPr>
          <p:cNvPr id="10247" name="WordArt 7"/>
          <p:cNvSpPr>
            <a:spLocks noChangeArrowheads="1" noChangeShapeType="1" noTextEdit="1"/>
          </p:cNvSpPr>
          <p:nvPr/>
        </p:nvSpPr>
        <p:spPr bwMode="auto">
          <a:xfrm>
            <a:off x="4038600" y="533400"/>
            <a:ext cx="3962400" cy="1066800"/>
          </a:xfrm>
          <a:prstGeom prst="rect">
            <a:avLst/>
          </a:prstGeom>
        </p:spPr>
        <p:txBody>
          <a:bodyPr wrap="none" fromWordArt="1">
            <a:prstTxWarp prst="textPlain">
              <a:avLst>
                <a:gd name="adj" fmla="val 53806"/>
              </a:avLst>
            </a:prstTxWarp>
            <a:scene3d>
              <a:camera prst="legacyPerspectiveBottomRight">
                <a:rot lat="0" lon="21239999" rev="0"/>
              </a:camera>
              <a:lightRig rig="legacyHarsh3" dir="l"/>
            </a:scene3d>
            <a:sp3d extrusionH="430200" prstMaterial="legacyMatte">
              <a:extrusionClr>
                <a:srgbClr val="C0C0C0"/>
              </a:extrusionClr>
            </a:sp3d>
          </a:bodyPr>
          <a:lstStyle/>
          <a:p>
            <a:pPr algn="ctr"/>
            <a:r>
              <a:rPr lang="en-US" sz="3600" kern="10">
                <a:ln w="9525">
                  <a:round/>
                  <a:headEnd/>
                  <a:tailEnd/>
                </a:ln>
                <a:gradFill rotWithShape="0">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1"/>
                </a:gradFill>
                <a:latin typeface="Arial Black"/>
              </a:rPr>
              <a:t>Aeroponic</a:t>
            </a:r>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TotalTime>
  <Words>93</Words>
  <Application>Microsoft Office PowerPoint</Application>
  <PresentationFormat>On-screen Show (4:3)</PresentationFormat>
  <Paragraphs>16</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Times New Roman</vt:lpstr>
      <vt:lpstr>Tempus Sans ITC</vt:lpstr>
      <vt:lpstr>Goudy Old Style</vt:lpstr>
      <vt:lpstr>Tahoma</vt:lpstr>
      <vt:lpstr>Default Design</vt:lpstr>
      <vt:lpstr>Hydroponics Systems</vt:lpstr>
      <vt:lpstr>Slide 2</vt:lpstr>
      <vt:lpstr>Slide 3</vt:lpstr>
      <vt:lpstr>Slide 4</vt:lpstr>
      <vt:lpstr>Slide 5</vt:lpstr>
      <vt:lpstr>Slide 6</vt:lpstr>
      <vt:lpstr>Slide 7</vt:lpstr>
      <vt:lpstr>Slide 8</vt:lpstr>
    </vt:vector>
  </TitlesOfParts>
  <Company>southeastern local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Hydroponics</dc:title>
  <dc:creator>southeastern local</dc:creator>
  <cp:lastModifiedBy>user</cp:lastModifiedBy>
  <cp:revision>7</cp:revision>
  <dcterms:created xsi:type="dcterms:W3CDTF">2002-04-15T16:30:20Z</dcterms:created>
  <dcterms:modified xsi:type="dcterms:W3CDTF">2009-12-14T18:07:14Z</dcterms:modified>
</cp:coreProperties>
</file>