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4" r:id="rId1"/>
  </p:sldMasterIdLst>
  <p:handoutMasterIdLst>
    <p:handoutMasterId r:id="rId30"/>
  </p:handoutMasterIdLst>
  <p:sldIdLst>
    <p:sldId id="256" r:id="rId2"/>
    <p:sldId id="28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8" r:id="rId13"/>
    <p:sldId id="269" r:id="rId14"/>
    <p:sldId id="275" r:id="rId15"/>
    <p:sldId id="270" r:id="rId16"/>
    <p:sldId id="283" r:id="rId17"/>
    <p:sldId id="284" r:id="rId18"/>
    <p:sldId id="271" r:id="rId19"/>
    <p:sldId id="272" r:id="rId20"/>
    <p:sldId id="273" r:id="rId21"/>
    <p:sldId id="274" r:id="rId22"/>
    <p:sldId id="278" r:id="rId23"/>
    <p:sldId id="276" r:id="rId24"/>
    <p:sldId id="277" r:id="rId25"/>
    <p:sldId id="279" r:id="rId26"/>
    <p:sldId id="280" r:id="rId27"/>
    <p:sldId id="281" r:id="rId28"/>
    <p:sldId id="282" r:id="rId29"/>
  </p:sldIdLst>
  <p:sldSz cx="9144000" cy="6858000" type="screen4x3"/>
  <p:notesSz cx="6854825" cy="90836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FFCC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693" autoAdjust="0"/>
  </p:normalViewPr>
  <p:slideViewPr>
    <p:cSldViewPr>
      <p:cViewPr varScale="1">
        <p:scale>
          <a:sx n="74" d="100"/>
          <a:sy n="74" d="100"/>
        </p:scale>
        <p:origin x="-104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3025" y="0"/>
            <a:ext cx="2970213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28063"/>
            <a:ext cx="2970213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3025" y="8628063"/>
            <a:ext cx="2970213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fld id="{D234F2E2-FF40-4F6A-972B-635ABCE1249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ED7E73-ED39-438F-A6CC-68E62AE2BD6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0FAD1F-720B-43A5-A4B3-D807FCCAABD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BFBDE9-FA30-441F-867B-B614A47AD99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DF1741-5294-4980-A58D-773A2475648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90B4D1-D077-4D9B-BF0C-990B1DCD1DD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BC976A-9A06-4E97-A633-F59924D731B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8C95D2-F79B-4D97-BA29-EBA102FEBDD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FE6AC0-EC43-43FA-BF42-A8E9A6DF977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E59130-8A2A-4695-83A7-4A997F05CDB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450DAF-8548-4574-B8FC-C92DE9900C0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DA437A-16D6-4B09-B65B-D5C6644C973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81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481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+mn-lt"/>
              </a:defRPr>
            </a:lvl1pPr>
          </a:lstStyle>
          <a:p>
            <a:fld id="{FA726461-B5E6-4940-9AA4-80975875207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143000"/>
          </a:xfrm>
        </p:spPr>
        <p:txBody>
          <a:bodyPr/>
          <a:lstStyle/>
          <a:p>
            <a:r>
              <a:rPr lang="en-US" b="1"/>
              <a:t>Planning and Preparing a Vegetable Garden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2" name="Picture 4" descr="IN00511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2667000"/>
            <a:ext cx="3660775" cy="3449638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Fertilizing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Plant Food Elements on front of bag</a:t>
            </a: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3200400" y="2819400"/>
            <a:ext cx="3048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8000">
                <a:latin typeface="Times New Roman" pitchFamily="18" charset="0"/>
              </a:rPr>
              <a:t>N-P-K</a:t>
            </a:r>
          </a:p>
        </p:txBody>
      </p:sp>
      <p:sp>
        <p:nvSpPr>
          <p:cNvPr id="10245" name="Line 5"/>
          <p:cNvSpPr>
            <a:spLocks noChangeShapeType="1"/>
          </p:cNvSpPr>
          <p:nvPr/>
        </p:nvSpPr>
        <p:spPr bwMode="auto">
          <a:xfrm flipH="1">
            <a:off x="1828800" y="3657600"/>
            <a:ext cx="152400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46" name="Line 6"/>
          <p:cNvSpPr>
            <a:spLocks noChangeShapeType="1"/>
          </p:cNvSpPr>
          <p:nvPr/>
        </p:nvSpPr>
        <p:spPr bwMode="auto">
          <a:xfrm>
            <a:off x="4724400" y="3657600"/>
            <a:ext cx="0" cy="121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47" name="Line 7"/>
          <p:cNvSpPr>
            <a:spLocks noChangeShapeType="1"/>
          </p:cNvSpPr>
          <p:nvPr/>
        </p:nvSpPr>
        <p:spPr bwMode="auto">
          <a:xfrm>
            <a:off x="5791200" y="3429000"/>
            <a:ext cx="9906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762000" y="4876800"/>
            <a:ext cx="2209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Nitrogen %</a:t>
            </a: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3886200" y="4876800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Phosphorus %</a:t>
            </a:r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6781800" y="44196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Potassium %</a:t>
            </a:r>
          </a:p>
        </p:txBody>
      </p:sp>
      <p:sp>
        <p:nvSpPr>
          <p:cNvPr id="10252" name="Text Box 12"/>
          <p:cNvSpPr txBox="1">
            <a:spLocks noChangeArrowheads="1"/>
          </p:cNvSpPr>
          <p:nvPr/>
        </p:nvSpPr>
        <p:spPr bwMode="auto">
          <a:xfrm>
            <a:off x="3810000" y="2438400"/>
            <a:ext cx="1600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4000">
                <a:latin typeface="Times New Roman" pitchFamily="18" charset="0"/>
              </a:rPr>
              <a:t>5-10-5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Fertilizing</a:t>
            </a:r>
            <a:endParaRPr lang="en-US" sz="2000" b="1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High Nitrogen Crops</a:t>
            </a:r>
          </a:p>
          <a:p>
            <a:pPr lvl="1"/>
            <a:r>
              <a:rPr lang="en-US"/>
              <a:t>Leafy veggies and corn</a:t>
            </a:r>
          </a:p>
          <a:p>
            <a:r>
              <a:rPr lang="en-US"/>
              <a:t>High Phosphorus Crops</a:t>
            </a:r>
          </a:p>
          <a:p>
            <a:pPr lvl="1"/>
            <a:r>
              <a:rPr lang="en-US"/>
              <a:t>Pod and fruit crops</a:t>
            </a:r>
          </a:p>
          <a:p>
            <a:r>
              <a:rPr lang="en-US"/>
              <a:t>High Potassium Crops</a:t>
            </a:r>
          </a:p>
          <a:p>
            <a:pPr lvl="1"/>
            <a:r>
              <a:rPr lang="en-US"/>
              <a:t>Root crops</a:t>
            </a:r>
          </a:p>
          <a:p>
            <a:endParaRPr lang="en-US"/>
          </a:p>
          <a:p>
            <a:endParaRPr lang="en-US"/>
          </a:p>
        </p:txBody>
      </p:sp>
      <p:pic>
        <p:nvPicPr>
          <p:cNvPr id="11268" name="Picture 4" descr="j0076139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2362200"/>
            <a:ext cx="1158875" cy="1752600"/>
          </a:xfrm>
          <a:prstGeom prst="rect">
            <a:avLst/>
          </a:prstGeom>
          <a:noFill/>
        </p:spPr>
      </p:pic>
      <p:pic>
        <p:nvPicPr>
          <p:cNvPr id="11269" name="Picture 5" descr="j007617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0" y="1828800"/>
            <a:ext cx="1760538" cy="1611313"/>
          </a:xfrm>
          <a:prstGeom prst="rect">
            <a:avLst/>
          </a:prstGeom>
          <a:noFill/>
        </p:spPr>
      </p:pic>
      <p:pic>
        <p:nvPicPr>
          <p:cNvPr id="11270" name="Picture 6" descr="j0076177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61113" y="4038600"/>
            <a:ext cx="1528762" cy="20574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Types of Crops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1700" y="2051050"/>
            <a:ext cx="7340600" cy="40179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b="1"/>
              <a:t>Root Crops</a:t>
            </a:r>
            <a:r>
              <a:rPr lang="en-US" sz="2400"/>
              <a:t>- carrots, radishes, turnips</a:t>
            </a:r>
          </a:p>
          <a:p>
            <a:pPr>
              <a:lnSpc>
                <a:spcPct val="90000"/>
              </a:lnSpc>
            </a:pPr>
            <a:r>
              <a:rPr lang="en-US" sz="2400" b="1"/>
              <a:t>Cold Crops</a:t>
            </a:r>
            <a:r>
              <a:rPr lang="en-US" sz="2400"/>
              <a:t>- broccoli, cauliflower, lettuce, spinach, cabbage</a:t>
            </a:r>
          </a:p>
          <a:p>
            <a:pPr>
              <a:lnSpc>
                <a:spcPct val="90000"/>
              </a:lnSpc>
            </a:pPr>
            <a:r>
              <a:rPr lang="en-US" sz="2400" b="1"/>
              <a:t>Warm Crops</a:t>
            </a:r>
            <a:r>
              <a:rPr lang="en-US" sz="2400"/>
              <a:t> - Watermelons, sweet potatoes, eggplant, peppers, and okra</a:t>
            </a:r>
          </a:p>
          <a:p>
            <a:pPr>
              <a:lnSpc>
                <a:spcPct val="90000"/>
              </a:lnSpc>
            </a:pPr>
            <a:r>
              <a:rPr lang="en-US" sz="2400" b="1"/>
              <a:t>Legumes</a:t>
            </a:r>
            <a:r>
              <a:rPr lang="en-US" sz="2400"/>
              <a:t>- peas, beans, sprouts</a:t>
            </a:r>
          </a:p>
          <a:p>
            <a:pPr>
              <a:lnSpc>
                <a:spcPct val="90000"/>
              </a:lnSpc>
            </a:pPr>
            <a:r>
              <a:rPr lang="en-US" sz="2400" b="1"/>
              <a:t>Vine Crops</a:t>
            </a:r>
            <a:r>
              <a:rPr lang="en-US" sz="2400"/>
              <a:t>- pumpkins, squash, melons, cucumbers</a:t>
            </a:r>
          </a:p>
          <a:p>
            <a:pPr>
              <a:lnSpc>
                <a:spcPct val="90000"/>
              </a:lnSpc>
            </a:pPr>
            <a:r>
              <a:rPr lang="en-US" sz="2400" b="1"/>
              <a:t>Black Night Shades</a:t>
            </a:r>
            <a:r>
              <a:rPr lang="en-US" sz="2400"/>
              <a:t>- Tomato, pepper, eggplant, potato</a:t>
            </a:r>
          </a:p>
          <a:p>
            <a:pPr>
              <a:lnSpc>
                <a:spcPct val="90000"/>
              </a:lnSpc>
            </a:pPr>
            <a:r>
              <a:rPr lang="en-US" sz="2400" b="1"/>
              <a:t>Grass</a:t>
            </a:r>
            <a:r>
              <a:rPr lang="en-US" sz="2400"/>
              <a:t>- corn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Root Crops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8001000" cy="4267200"/>
          </a:xfrm>
        </p:spPr>
        <p:txBody>
          <a:bodyPr/>
          <a:lstStyle/>
          <a:p>
            <a:r>
              <a:rPr lang="en-US"/>
              <a:t>Need high aeration, works best in sandy soil</a:t>
            </a:r>
          </a:p>
          <a:p>
            <a:r>
              <a:rPr lang="en-US"/>
              <a:t>Short growing season plants</a:t>
            </a:r>
          </a:p>
          <a:p>
            <a:r>
              <a:rPr lang="en-US"/>
              <a:t>Raised bed method- </a:t>
            </a:r>
          </a:p>
          <a:p>
            <a:pPr lvl="1"/>
            <a:r>
              <a:rPr lang="en-US"/>
              <a:t>Increase length of root crop, thus increasing pounds of veggies/foot/row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4572000" y="4953000"/>
            <a:ext cx="2133600" cy="990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365" name="Line 5"/>
          <p:cNvSpPr>
            <a:spLocks noChangeShapeType="1"/>
          </p:cNvSpPr>
          <p:nvPr/>
        </p:nvSpPr>
        <p:spPr bwMode="auto">
          <a:xfrm>
            <a:off x="4572000" y="5334000"/>
            <a:ext cx="2133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366" name="Line 6"/>
          <p:cNvSpPr>
            <a:spLocks noChangeShapeType="1"/>
          </p:cNvSpPr>
          <p:nvPr/>
        </p:nvSpPr>
        <p:spPr bwMode="auto">
          <a:xfrm>
            <a:off x="6705600" y="49530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6781800" y="49530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Sand</a:t>
            </a:r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4572000" y="5638800"/>
            <a:ext cx="2133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369" name="Line 9"/>
          <p:cNvSpPr>
            <a:spLocks noChangeShapeType="1"/>
          </p:cNvSpPr>
          <p:nvPr/>
        </p:nvSpPr>
        <p:spPr bwMode="auto">
          <a:xfrm>
            <a:off x="6705600" y="53340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6705600" y="5334000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Compost</a:t>
            </a:r>
          </a:p>
        </p:txBody>
      </p:sp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6781800" y="57150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Soil</a:t>
            </a:r>
          </a:p>
        </p:txBody>
      </p:sp>
      <p:sp>
        <p:nvSpPr>
          <p:cNvPr id="15372" name="Text Box 12"/>
          <p:cNvSpPr txBox="1">
            <a:spLocks noChangeArrowheads="1"/>
          </p:cNvSpPr>
          <p:nvPr/>
        </p:nvSpPr>
        <p:spPr bwMode="auto">
          <a:xfrm>
            <a:off x="4876800" y="49530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4” each</a:t>
            </a:r>
          </a:p>
        </p:txBody>
      </p:sp>
      <p:sp>
        <p:nvSpPr>
          <p:cNvPr id="15373" name="Text Box 13"/>
          <p:cNvSpPr txBox="1">
            <a:spLocks noChangeArrowheads="1"/>
          </p:cNvSpPr>
          <p:nvPr/>
        </p:nvSpPr>
        <p:spPr bwMode="auto">
          <a:xfrm>
            <a:off x="5867400" y="4572000"/>
            <a:ext cx="2667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Mix following:</a:t>
            </a:r>
          </a:p>
        </p:txBody>
      </p:sp>
      <p:sp>
        <p:nvSpPr>
          <p:cNvPr id="15374" name="Line 14"/>
          <p:cNvSpPr>
            <a:spLocks noChangeShapeType="1"/>
          </p:cNvSpPr>
          <p:nvPr/>
        </p:nvSpPr>
        <p:spPr bwMode="auto">
          <a:xfrm flipH="1">
            <a:off x="2819400" y="5638800"/>
            <a:ext cx="17526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375" name="Line 15"/>
          <p:cNvSpPr>
            <a:spLocks noChangeShapeType="1"/>
          </p:cNvSpPr>
          <p:nvPr/>
        </p:nvSpPr>
        <p:spPr bwMode="auto">
          <a:xfrm>
            <a:off x="6705600" y="5638800"/>
            <a:ext cx="20574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15376" name="Picture 16" descr="FD00096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9000" y="304800"/>
            <a:ext cx="1125538" cy="16732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Planting Methods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Interplanting method</a:t>
            </a:r>
            <a:r>
              <a:rPr lang="en-US"/>
              <a:t>- plant a short term crop with a longer term plant so more crop can be grown in a smaller space!</a:t>
            </a:r>
          </a:p>
          <a:p>
            <a:r>
              <a:rPr lang="en-US" b="1"/>
              <a:t>Succession Planting</a:t>
            </a:r>
            <a:r>
              <a:rPr lang="en-US"/>
              <a:t>- if using short term varieties, plant-harvest and replant same crop to get maximum use of garden space and crop!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Cold Crops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Prefer temperatures ranging from 60-65 degrees F.  Intolerant of hot weather, but can withstand some frost.</a:t>
            </a:r>
          </a:p>
          <a:p>
            <a:r>
              <a:rPr lang="en-US"/>
              <a:t>Get shortest day possible</a:t>
            </a:r>
          </a:p>
          <a:p>
            <a:r>
              <a:rPr lang="en-US"/>
              <a:t>Plant August 1</a:t>
            </a:r>
            <a:r>
              <a:rPr lang="en-US" baseline="30000"/>
              <a:t>st</a:t>
            </a:r>
            <a:r>
              <a:rPr lang="en-US"/>
              <a:t> to avoid bugs, disease and heat.</a:t>
            </a:r>
          </a:p>
          <a:p>
            <a:r>
              <a:rPr lang="en-US"/>
              <a:t>Broccoli, cauliflower, lettuce</a:t>
            </a:r>
          </a:p>
        </p:txBody>
      </p:sp>
      <p:pic>
        <p:nvPicPr>
          <p:cNvPr id="16388" name="Picture 4" descr="FD00074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1063" y="152400"/>
            <a:ext cx="1520825" cy="19812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Warm Crops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Prefer temperatures about or beyond 70 degrees F.</a:t>
            </a:r>
          </a:p>
          <a:p>
            <a:r>
              <a:rPr lang="en-US"/>
              <a:t>Usually a long growing season is needed</a:t>
            </a:r>
          </a:p>
          <a:p>
            <a:r>
              <a:rPr lang="en-US"/>
              <a:t>Watermelons, sweet potatoes, eggplant, peppers, and okra</a:t>
            </a:r>
          </a:p>
        </p:txBody>
      </p:sp>
      <p:pic>
        <p:nvPicPr>
          <p:cNvPr id="29700" name="Picture 4" descr="AG00433_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57163"/>
            <a:ext cx="2362200" cy="18621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uild="p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Temperature Tolerant Crops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These can withstand a wide variety of temperatures, 55-80 degrees F.</a:t>
            </a:r>
          </a:p>
          <a:p>
            <a:r>
              <a:rPr lang="en-US"/>
              <a:t>Onions, beets, garlic, carrots, potatoes, cucumbers, pumpkins, beans, tomatoes, corn</a:t>
            </a:r>
          </a:p>
        </p:txBody>
      </p:sp>
      <p:pic>
        <p:nvPicPr>
          <p:cNvPr id="30724" name="Picture 4" descr="pcs_househld_2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4648200"/>
            <a:ext cx="6019800" cy="16430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uild="p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Legumes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Can plant early if used with simple mini greenhouse over rows.</a:t>
            </a:r>
          </a:p>
          <a:p>
            <a:r>
              <a:rPr lang="en-US"/>
              <a:t>Interplant method can be used with these crops.</a:t>
            </a:r>
          </a:p>
          <a:p>
            <a:r>
              <a:rPr lang="en-US"/>
              <a:t>Peas, beans, sprouts</a:t>
            </a:r>
          </a:p>
          <a:p>
            <a:r>
              <a:rPr lang="en-US"/>
              <a:t>Remember they add nitrogen to the soil, rotate corn in this spot next year!</a:t>
            </a:r>
          </a:p>
        </p:txBody>
      </p:sp>
      <p:pic>
        <p:nvPicPr>
          <p:cNvPr id="17412" name="Picture 4" descr="FD00809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0" y="0"/>
            <a:ext cx="3206750" cy="1917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3962400" y="609600"/>
            <a:ext cx="4495800" cy="1143000"/>
          </a:xfrm>
        </p:spPr>
        <p:txBody>
          <a:bodyPr/>
          <a:lstStyle/>
          <a:p>
            <a:r>
              <a:rPr lang="en-US" b="1"/>
              <a:t>Vine Crops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Separate cucumbers and melons to prevent cross pollination which results in off taste in melons.</a:t>
            </a:r>
          </a:p>
          <a:p>
            <a:r>
              <a:rPr lang="en-US"/>
              <a:t>Plant in family groups</a:t>
            </a:r>
          </a:p>
          <a:p>
            <a:r>
              <a:rPr lang="en-US"/>
              <a:t>Use a trellis and train them to grow “up” to limit the amount of space they take up.</a:t>
            </a:r>
          </a:p>
          <a:p>
            <a:r>
              <a:rPr lang="en-US"/>
              <a:t>One plant feeds a family of 4!</a:t>
            </a:r>
          </a:p>
        </p:txBody>
      </p:sp>
      <p:pic>
        <p:nvPicPr>
          <p:cNvPr id="18436" name="Picture 4" descr="FD00995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"/>
            <a:ext cx="3962400" cy="15128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Objectives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Identify considerations for preparing a vegetable garden</a:t>
            </a:r>
          </a:p>
          <a:p>
            <a:r>
              <a:rPr lang="en-US"/>
              <a:t>Explain differences between sand and clay soils</a:t>
            </a:r>
          </a:p>
          <a:p>
            <a:r>
              <a:rPr lang="en-US"/>
              <a:t>Draw to scale a vegetable garden plan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Black Night Shade Crops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Determinate- plants only grow so high/big</a:t>
            </a:r>
          </a:p>
          <a:p>
            <a:r>
              <a:rPr lang="en-US"/>
              <a:t>Indeterminate- plants that grow, and grow, and grow…(energizer bunny type)</a:t>
            </a:r>
          </a:p>
          <a:p>
            <a:r>
              <a:rPr lang="en-US"/>
              <a:t>Trellis tomato plants to increase garden space and produce better crops.</a:t>
            </a:r>
          </a:p>
          <a:p>
            <a:r>
              <a:rPr lang="en-US"/>
              <a:t>NEVER plant root crops after tomatoes!</a:t>
            </a:r>
          </a:p>
          <a:p>
            <a:pPr lvl="1">
              <a:buFontTx/>
              <a:buNone/>
            </a:pPr>
            <a:endParaRPr lang="en-US"/>
          </a:p>
        </p:txBody>
      </p:sp>
      <p:pic>
        <p:nvPicPr>
          <p:cNvPr id="19461" name="Picture 5" descr="FD00537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5700" y="304800"/>
            <a:ext cx="1638300" cy="1649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Grass Crops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CORN!</a:t>
            </a:r>
          </a:p>
          <a:p>
            <a:r>
              <a:rPr lang="en-US"/>
              <a:t>Plant in 9” rows to increase garden space</a:t>
            </a:r>
          </a:p>
          <a:p>
            <a:r>
              <a:rPr lang="en-US"/>
              <a:t>Intercrop- Plant with vine crops and allow the corn stalk to be the “trellis”</a:t>
            </a:r>
          </a:p>
          <a:p>
            <a:r>
              <a:rPr lang="en-US"/>
              <a:t>Remember corn needs high nitrogen!</a:t>
            </a:r>
          </a:p>
          <a:p>
            <a:pPr lvl="1"/>
            <a:r>
              <a:rPr lang="en-US"/>
              <a:t>Rotate with legumes to utilize nitrogen already present in the soil.</a:t>
            </a:r>
          </a:p>
        </p:txBody>
      </p:sp>
      <p:pic>
        <p:nvPicPr>
          <p:cNvPr id="20484" name="Picture 4" descr="j0076139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34200" y="0"/>
            <a:ext cx="1952625" cy="29257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Crop Rotation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Decreases insect/disease problems</a:t>
            </a:r>
          </a:p>
          <a:p>
            <a:pPr>
              <a:lnSpc>
                <a:spcPct val="90000"/>
              </a:lnSpc>
            </a:pPr>
            <a:r>
              <a:rPr lang="en-US" sz="2800"/>
              <a:t>Utilize nutrients already in soil provided by previous crop</a:t>
            </a:r>
          </a:p>
          <a:p>
            <a:pPr>
              <a:lnSpc>
                <a:spcPct val="90000"/>
              </a:lnSpc>
            </a:pPr>
            <a:r>
              <a:rPr lang="en-US" sz="2800"/>
              <a:t>Example rotation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Green, manure crops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High nitrogen crops, corn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Root crops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Black Night Shades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Back to beginning</a:t>
            </a:r>
          </a:p>
        </p:txBody>
      </p:sp>
      <p:pic>
        <p:nvPicPr>
          <p:cNvPr id="24580" name="Picture 4" descr="SO01180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2971800"/>
            <a:ext cx="2578100" cy="3355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Garden Layout Tips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/>
              <a:t>Plant perennials together on one side of the garden or in different spot to avoid interference with working.</a:t>
            </a:r>
          </a:p>
          <a:p>
            <a:r>
              <a:rPr lang="en-US" sz="2800"/>
              <a:t>Group quickly maturing crops together or plant them between rows of crops that mature later. (Interplanting/Succession)</a:t>
            </a:r>
          </a:p>
          <a:p>
            <a:r>
              <a:rPr lang="en-US" sz="2800"/>
              <a:t>Plan the distance between rows according to cultivation methods.  No sense in planting if you can’t get the tiller between the rows!</a:t>
            </a:r>
          </a:p>
        </p:txBody>
      </p:sp>
      <p:pic>
        <p:nvPicPr>
          <p:cNvPr id="22532" name="Picture 4" descr="HH01867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91400" y="228600"/>
            <a:ext cx="1619250" cy="1752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828800"/>
            <a:ext cx="7772400" cy="5029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Crops such as snap beans and sweet corn can be planted at intervals of every two weeks so that they can be harvested at different times during the season</a:t>
            </a:r>
          </a:p>
          <a:p>
            <a:pPr>
              <a:lnSpc>
                <a:spcPct val="90000"/>
              </a:lnSpc>
            </a:pPr>
            <a:r>
              <a:rPr lang="en-US" sz="2800"/>
              <a:t>Replant areas where early crops, such as peas and lettuce are harvested with fall crops, such as kale or turnips. (succession)</a:t>
            </a:r>
          </a:p>
          <a:p>
            <a:pPr>
              <a:lnSpc>
                <a:spcPct val="90000"/>
              </a:lnSpc>
            </a:pPr>
            <a:r>
              <a:rPr lang="en-US" sz="2800"/>
              <a:t>Use black plastic or mulch to cover ground to keep weeds out.</a:t>
            </a:r>
          </a:p>
          <a:p>
            <a:pPr>
              <a:lnSpc>
                <a:spcPct val="90000"/>
              </a:lnSpc>
            </a:pPr>
            <a:r>
              <a:rPr lang="en-US" sz="2800"/>
              <a:t>Plant the garden North and South to make all sun possible available.  </a:t>
            </a:r>
          </a:p>
        </p:txBody>
      </p:sp>
      <p:pic>
        <p:nvPicPr>
          <p:cNvPr id="23556" name="Picture 4" descr="IN00320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0"/>
            <a:ext cx="2971800" cy="1927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Planting Methods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Use fresh seeds from a reputable source</a:t>
            </a:r>
          </a:p>
          <a:p>
            <a:r>
              <a:rPr lang="en-US"/>
              <a:t>Pay attention to last frost date in your area</a:t>
            </a:r>
          </a:p>
          <a:p>
            <a:r>
              <a:rPr lang="en-US"/>
              <a:t>Plant according to directions on package</a:t>
            </a:r>
          </a:p>
          <a:p>
            <a:r>
              <a:rPr lang="en-US"/>
              <a:t>Build “mini greenhouse” to protect seedlings from frost, increase germination rate/date, and increase temperature from sun so gardening can be started early in season.</a:t>
            </a:r>
          </a:p>
        </p:txBody>
      </p:sp>
      <p:pic>
        <p:nvPicPr>
          <p:cNvPr id="25604" name="Picture 4" descr="NA00820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34200" y="304800"/>
            <a:ext cx="1524000" cy="1765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uild="p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Weed Control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Don’t delay!  Remove weeds when they are less than 1” tall and remove roots, too!</a:t>
            </a:r>
          </a:p>
          <a:p>
            <a:r>
              <a:rPr lang="en-US"/>
              <a:t>Mulching- straw, leaves, black polyethylene plastic, grass clippings, wood chips (untreated) work well</a:t>
            </a:r>
          </a:p>
          <a:p>
            <a:r>
              <a:rPr lang="en-US"/>
              <a:t>Chemicals- READ directions!  BE careful! Not most desirable for edible plants!</a:t>
            </a:r>
          </a:p>
          <a:p>
            <a:endParaRPr lang="en-US"/>
          </a:p>
        </p:txBody>
      </p:sp>
      <p:pic>
        <p:nvPicPr>
          <p:cNvPr id="26628" name="Picture 4" descr="BD05144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28600"/>
            <a:ext cx="1847850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Pest Control/Prevention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Dispose of crop residue (leftovers)</a:t>
            </a:r>
          </a:p>
          <a:p>
            <a:r>
              <a:rPr lang="en-US"/>
              <a:t>Rotate Crops</a:t>
            </a:r>
          </a:p>
          <a:p>
            <a:r>
              <a:rPr lang="en-US"/>
              <a:t>Use “treated” seeds</a:t>
            </a:r>
          </a:p>
          <a:p>
            <a:r>
              <a:rPr lang="en-US"/>
              <a:t>Use “resistant” varieties</a:t>
            </a:r>
          </a:p>
          <a:p>
            <a:r>
              <a:rPr lang="en-US"/>
              <a:t>Purchase healthy transplants</a:t>
            </a:r>
          </a:p>
          <a:p>
            <a:r>
              <a:rPr lang="en-US"/>
              <a:t>Use limited chemicals if necessary</a:t>
            </a:r>
          </a:p>
          <a:p>
            <a:pPr lvl="1"/>
            <a:r>
              <a:rPr lang="en-US"/>
              <a:t>STAY SAFE…READ the DIRECTIONS!</a:t>
            </a:r>
          </a:p>
        </p:txBody>
      </p:sp>
      <p:pic>
        <p:nvPicPr>
          <p:cNvPr id="27652" name="Picture 4" descr="AN00106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8400" y="2743200"/>
            <a:ext cx="2247900" cy="1931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500"/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Companion Planting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Want to add color and flowers to the veggie garden?</a:t>
            </a:r>
          </a:p>
          <a:p>
            <a:r>
              <a:rPr lang="en-US"/>
              <a:t>There are benefits in doing so:</a:t>
            </a:r>
          </a:p>
          <a:p>
            <a:pPr lvl="1"/>
            <a:r>
              <a:rPr lang="en-US"/>
              <a:t>Marigolds with beans repel beetles</a:t>
            </a:r>
          </a:p>
          <a:p>
            <a:pPr lvl="1"/>
            <a:r>
              <a:rPr lang="en-US"/>
              <a:t>Nasturtiums throughout veggies deter aphids, beetles, and squash bugs</a:t>
            </a:r>
          </a:p>
          <a:p>
            <a:pPr lvl="1"/>
            <a:r>
              <a:rPr lang="en-US"/>
              <a:t>Radishes with cucumbers deters cucumber beetles</a:t>
            </a:r>
          </a:p>
        </p:txBody>
      </p:sp>
      <p:pic>
        <p:nvPicPr>
          <p:cNvPr id="28676" name="Picture 4" descr="NA00861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94550" y="0"/>
            <a:ext cx="1949450" cy="2038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1143000"/>
          </a:xfrm>
        </p:spPr>
        <p:txBody>
          <a:bodyPr/>
          <a:lstStyle/>
          <a:p>
            <a:r>
              <a:rPr lang="en-US" b="1"/>
              <a:t>Advantages of Gardening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1700" y="1981200"/>
            <a:ext cx="7556500" cy="4087813"/>
          </a:xfrm>
        </p:spPr>
        <p:txBody>
          <a:bodyPr/>
          <a:lstStyle/>
          <a:p>
            <a:r>
              <a:rPr lang="en-US">
                <a:cs typeface="Times New Roman" pitchFamily="18" charset="0"/>
              </a:rPr>
              <a:t>1.)  Hobby that provides exercise</a:t>
            </a:r>
          </a:p>
          <a:p>
            <a:endParaRPr lang="en-US">
              <a:cs typeface="Times New Roman" pitchFamily="18" charset="0"/>
            </a:endParaRPr>
          </a:p>
          <a:p>
            <a:r>
              <a:rPr lang="en-US">
                <a:cs typeface="Times New Roman" pitchFamily="18" charset="0"/>
              </a:rPr>
              <a:t>2.)  Satisfaction of growing something useful</a:t>
            </a:r>
          </a:p>
          <a:p>
            <a:endParaRPr lang="en-US">
              <a:cs typeface="Times New Roman" pitchFamily="18" charset="0"/>
            </a:endParaRPr>
          </a:p>
          <a:p>
            <a:r>
              <a:rPr lang="en-US">
                <a:cs typeface="Times New Roman" pitchFamily="18" charset="0"/>
              </a:rPr>
              <a:t>3.)  Saves on grocery bill</a:t>
            </a:r>
          </a:p>
          <a:p>
            <a:endParaRPr lang="en-US">
              <a:cs typeface="Times New Roman" pitchFamily="18" charset="0"/>
            </a:endParaRPr>
          </a:p>
          <a:p>
            <a:r>
              <a:rPr lang="en-US">
                <a:cs typeface="Times New Roman" pitchFamily="18" charset="0"/>
              </a:rPr>
              <a:t>4.)  All ages can participate</a:t>
            </a:r>
          </a:p>
          <a:p>
            <a:endParaRPr lang="en-US"/>
          </a:p>
        </p:txBody>
      </p:sp>
      <p:pic>
        <p:nvPicPr>
          <p:cNvPr id="3076" name="Picture 4" descr="BD04896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3962400"/>
            <a:ext cx="3233738" cy="205105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Things to Consider…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/>
              <a:t>Location</a:t>
            </a:r>
          </a:p>
          <a:p>
            <a:r>
              <a:rPr lang="en-US"/>
              <a:t>Soil types </a:t>
            </a:r>
          </a:p>
          <a:p>
            <a:r>
              <a:rPr lang="en-US"/>
              <a:t>Types of crops</a:t>
            </a:r>
          </a:p>
          <a:p>
            <a:r>
              <a:rPr lang="en-US"/>
              <a:t>Garden Layout</a:t>
            </a:r>
          </a:p>
          <a:p>
            <a:endParaRPr lang="en-US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/>
              <a:t>Rotation of crops</a:t>
            </a:r>
          </a:p>
          <a:p>
            <a:r>
              <a:rPr lang="en-US"/>
              <a:t>Planting Methods</a:t>
            </a:r>
          </a:p>
          <a:p>
            <a:r>
              <a:rPr lang="en-US"/>
              <a:t>Weed Control</a:t>
            </a:r>
          </a:p>
          <a:p>
            <a:r>
              <a:rPr lang="en-US"/>
              <a:t>Pest Control</a:t>
            </a:r>
          </a:p>
          <a:p>
            <a:endParaRPr lang="en-US"/>
          </a:p>
          <a:p>
            <a:endParaRPr lang="en-US"/>
          </a:p>
        </p:txBody>
      </p:sp>
      <p:pic>
        <p:nvPicPr>
          <p:cNvPr id="4101" name="Picture 5" descr="j00786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2667000"/>
            <a:ext cx="1295400" cy="39338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/>
      <p:bldP spid="4100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0" y="609600"/>
            <a:ext cx="5410200" cy="1143000"/>
          </a:xfrm>
        </p:spPr>
        <p:txBody>
          <a:bodyPr/>
          <a:lstStyle/>
          <a:p>
            <a:r>
              <a:rPr lang="en-US" b="1"/>
              <a:t>Location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Near water supply for easy access</a:t>
            </a:r>
          </a:p>
          <a:p>
            <a:r>
              <a:rPr lang="en-US"/>
              <a:t>Full sun- some plants will grow in shady areas (leafy greens, pumpkins)</a:t>
            </a:r>
          </a:p>
          <a:p>
            <a:r>
              <a:rPr lang="en-US"/>
              <a:t>Away from trees- rob nutrients from veggies</a:t>
            </a:r>
          </a:p>
          <a:p>
            <a:r>
              <a:rPr lang="en-US"/>
              <a:t>Flat land to prevent runoff and erosion</a:t>
            </a:r>
          </a:p>
          <a:p>
            <a:endParaRPr lang="en-US"/>
          </a:p>
        </p:txBody>
      </p:sp>
      <p:pic>
        <p:nvPicPr>
          <p:cNvPr id="5124" name="Picture 4" descr="AG00386_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6538"/>
            <a:ext cx="4114800" cy="1755775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Soil Types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Best garden soil is loam= equal amount of sand, silt, and clay</a:t>
            </a:r>
          </a:p>
          <a:p>
            <a:pPr lvl="1"/>
            <a:r>
              <a:rPr lang="en-US"/>
              <a:t>Good drainage so oxygen is available for roots</a:t>
            </a:r>
          </a:p>
          <a:p>
            <a:pPr lvl="1"/>
            <a:r>
              <a:rPr lang="en-US"/>
              <a:t>Organic matter to hold moisture and provide plants with nutrients</a:t>
            </a:r>
          </a:p>
          <a:p>
            <a:pPr lvl="1"/>
            <a:r>
              <a:rPr lang="en-US"/>
              <a:t>pH range should be from 6.3-7.0 for most veggies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Soil Management Practices…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Clay Soils</a:t>
            </a:r>
          </a:p>
          <a:p>
            <a:pPr lvl="1"/>
            <a:r>
              <a:rPr lang="en-US"/>
              <a:t>Work up in the fall of the year</a:t>
            </a:r>
          </a:p>
          <a:p>
            <a:pPr lvl="1"/>
            <a:r>
              <a:rPr lang="en-US"/>
              <a:t>This allows drier soil in spring for earlier planting</a:t>
            </a:r>
          </a:p>
          <a:p>
            <a:pPr lvl="1"/>
            <a:r>
              <a:rPr lang="en-US"/>
              <a:t>Prepare “raised beds” to plant early in season</a:t>
            </a:r>
          </a:p>
          <a:p>
            <a:pPr lvl="1"/>
            <a:r>
              <a:rPr lang="en-US"/>
              <a:t>Work manure, residue, and leaves into soil to increase organic matter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Soil Management Practices…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Sandy Soils</a:t>
            </a:r>
          </a:p>
          <a:p>
            <a:pPr lvl="1"/>
            <a:r>
              <a:rPr lang="en-US"/>
              <a:t>Best when planted with a fall cover crop, rye or vetch and then worked in early spring</a:t>
            </a:r>
          </a:p>
          <a:p>
            <a:pPr lvl="1"/>
            <a:r>
              <a:rPr lang="en-US"/>
              <a:t>This adds organic matter</a:t>
            </a:r>
          </a:p>
          <a:p>
            <a:pPr lvl="1"/>
            <a:r>
              <a:rPr lang="en-US"/>
              <a:t>Helps to hold on to moisture and plant food</a:t>
            </a:r>
          </a:p>
          <a:p>
            <a:pPr lvl="1"/>
            <a:r>
              <a:rPr lang="en-US"/>
              <a:t>Soil tests should be done each year to determine nitrogen, phosphorus, and potassium levels as well as pH level.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Soil Management Practices…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pH is too high (alkaline)</a:t>
            </a:r>
          </a:p>
          <a:p>
            <a:pPr lvl="1"/>
            <a:r>
              <a:rPr lang="en-US"/>
              <a:t>Add sulfur to recommended amounts</a:t>
            </a:r>
          </a:p>
          <a:p>
            <a:r>
              <a:rPr lang="en-US"/>
              <a:t>pH is too low (basic)</a:t>
            </a:r>
          </a:p>
          <a:p>
            <a:pPr lvl="1"/>
            <a:r>
              <a:rPr lang="en-US"/>
              <a:t>Add lime to recommended amounts</a:t>
            </a:r>
          </a:p>
          <a:p>
            <a:pPr lvl="1"/>
            <a:r>
              <a:rPr lang="en-US"/>
              <a:t>When close to proper pH 5lbs/100sq. Ft. every 2-3 years should keep soil at good levels</a:t>
            </a:r>
          </a:p>
          <a:p>
            <a:pPr lvl="1"/>
            <a:r>
              <a:rPr lang="en-US"/>
              <a:t>Beans, peas, onions require high pH levels</a:t>
            </a:r>
          </a:p>
          <a:p>
            <a:pPr lvl="1">
              <a:buFontTx/>
              <a:buNone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 autoUpdateAnimBg="0"/>
    </p:bld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592</TotalTime>
  <Words>1130</Words>
  <Application>Microsoft Office PowerPoint</Application>
  <PresentationFormat>On-screen Show (4:3)</PresentationFormat>
  <Paragraphs>159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1" baseType="lpstr">
      <vt:lpstr>Times New Roman</vt:lpstr>
      <vt:lpstr>Arial</vt:lpstr>
      <vt:lpstr>Default Design</vt:lpstr>
      <vt:lpstr>Planning and Preparing a Vegetable Garden</vt:lpstr>
      <vt:lpstr>Objectives</vt:lpstr>
      <vt:lpstr>Advantages of Gardening</vt:lpstr>
      <vt:lpstr>Things to Consider…</vt:lpstr>
      <vt:lpstr>Location</vt:lpstr>
      <vt:lpstr>Soil Types</vt:lpstr>
      <vt:lpstr>Soil Management Practices…</vt:lpstr>
      <vt:lpstr>Soil Management Practices…</vt:lpstr>
      <vt:lpstr>Soil Management Practices…</vt:lpstr>
      <vt:lpstr>Fertilizing</vt:lpstr>
      <vt:lpstr>Fertilizing</vt:lpstr>
      <vt:lpstr>Types of Crops</vt:lpstr>
      <vt:lpstr>Root Crops</vt:lpstr>
      <vt:lpstr>Planting Methods</vt:lpstr>
      <vt:lpstr>Cold Crops</vt:lpstr>
      <vt:lpstr>Warm Crops</vt:lpstr>
      <vt:lpstr>Temperature Tolerant Crops</vt:lpstr>
      <vt:lpstr>Legumes</vt:lpstr>
      <vt:lpstr>Vine Crops</vt:lpstr>
      <vt:lpstr>Black Night Shade Crops</vt:lpstr>
      <vt:lpstr>Grass Crops</vt:lpstr>
      <vt:lpstr>Crop Rotation</vt:lpstr>
      <vt:lpstr>Garden Layout Tips</vt:lpstr>
      <vt:lpstr>Slide 24</vt:lpstr>
      <vt:lpstr>Planting Methods</vt:lpstr>
      <vt:lpstr>Weed Control</vt:lpstr>
      <vt:lpstr>Pest Control/Prevention</vt:lpstr>
      <vt:lpstr>Companion Planting</vt:lpstr>
    </vt:vector>
  </TitlesOfParts>
  <Company>whs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Vegetable Garding</dc:title>
  <dc:creator>Whitehall School  District</dc:creator>
  <cp:lastModifiedBy>user</cp:lastModifiedBy>
  <cp:revision>25</cp:revision>
  <dcterms:created xsi:type="dcterms:W3CDTF">2001-05-03T14:53:26Z</dcterms:created>
  <dcterms:modified xsi:type="dcterms:W3CDTF">2009-12-14T18:12:47Z</dcterms:modified>
</cp:coreProperties>
</file>