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33"/>
    <a:srgbClr val="3399FF"/>
    <a:srgbClr val="CC00FF"/>
    <a:srgbClr val="FF33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2402" name="Rectangle 2"/>
          <p:cNvSpPr>
            <a:spLocks noGrp="1" noChangeArrowheads="1"/>
          </p:cNvSpPr>
          <p:nvPr>
            <p:ph type="ctrTitle"/>
          </p:nvPr>
        </p:nvSpPr>
        <p:spPr>
          <a:xfrm>
            <a:off x="2133600" y="1371600"/>
            <a:ext cx="6477000" cy="1752600"/>
          </a:xfrm>
        </p:spPr>
        <p:txBody>
          <a:bodyPr/>
          <a:lstStyle>
            <a:lvl1pPr>
              <a:defRPr sz="5400"/>
            </a:lvl1pPr>
          </a:lstStyle>
          <a:p>
            <a:r>
              <a:rPr lang="en-US"/>
              <a:t>Click to edit Master title style</a:t>
            </a:r>
          </a:p>
        </p:txBody>
      </p:sp>
      <p:sp>
        <p:nvSpPr>
          <p:cNvPr id="102403" name="Rectangle 3"/>
          <p:cNvSpPr>
            <a:spLocks noGrp="1" noChangeArrowheads="1"/>
          </p:cNvSpPr>
          <p:nvPr>
            <p:ph type="subTitle" idx="1"/>
          </p:nvPr>
        </p:nvSpPr>
        <p:spPr>
          <a:xfrm>
            <a:off x="2133600" y="3733800"/>
            <a:ext cx="6477000" cy="1981200"/>
          </a:xfrm>
        </p:spPr>
        <p:txBody>
          <a:bodyPr/>
          <a:lstStyle>
            <a:lvl1pPr marL="0" indent="0">
              <a:buFont typeface="Wingdings" pitchFamily="2" charset="2"/>
              <a:buNone/>
              <a:defRPr/>
            </a:lvl1pPr>
          </a:lstStyle>
          <a:p>
            <a:r>
              <a:rPr lang="en-US"/>
              <a:t>Click to edit Master subtitle style</a:t>
            </a:r>
          </a:p>
        </p:txBody>
      </p:sp>
      <p:sp>
        <p:nvSpPr>
          <p:cNvPr id="102404" name="Rectangle 4"/>
          <p:cNvSpPr>
            <a:spLocks noGrp="1" noChangeArrowheads="1"/>
          </p:cNvSpPr>
          <p:nvPr>
            <p:ph type="dt" sz="half" idx="2"/>
          </p:nvPr>
        </p:nvSpPr>
        <p:spPr>
          <a:xfrm>
            <a:off x="7086600" y="6248400"/>
            <a:ext cx="1524000" cy="457200"/>
          </a:xfrm>
        </p:spPr>
        <p:txBody>
          <a:bodyPr/>
          <a:lstStyle>
            <a:lvl1pPr>
              <a:defRPr/>
            </a:lvl1pPr>
          </a:lstStyle>
          <a:p>
            <a:endParaRPr lang="en-US"/>
          </a:p>
        </p:txBody>
      </p:sp>
      <p:sp>
        <p:nvSpPr>
          <p:cNvPr id="102405" name="Rectangle 5"/>
          <p:cNvSpPr>
            <a:spLocks noGrp="1" noChangeArrowheads="1"/>
          </p:cNvSpPr>
          <p:nvPr>
            <p:ph type="ftr" sz="quarter" idx="3"/>
          </p:nvPr>
        </p:nvSpPr>
        <p:spPr>
          <a:xfrm>
            <a:off x="3810000" y="6248400"/>
            <a:ext cx="2895600" cy="457200"/>
          </a:xfrm>
        </p:spPr>
        <p:txBody>
          <a:bodyPr/>
          <a:lstStyle>
            <a:lvl1pPr>
              <a:defRPr/>
            </a:lvl1pPr>
          </a:lstStyle>
          <a:p>
            <a:endParaRPr lang="en-US"/>
          </a:p>
        </p:txBody>
      </p:sp>
      <p:sp>
        <p:nvSpPr>
          <p:cNvPr id="102406" name="Rectangle 6"/>
          <p:cNvSpPr>
            <a:spLocks noGrp="1" noChangeArrowheads="1"/>
          </p:cNvSpPr>
          <p:nvPr>
            <p:ph type="sldNum" sz="quarter" idx="4"/>
          </p:nvPr>
        </p:nvSpPr>
        <p:spPr>
          <a:xfrm>
            <a:off x="2209800" y="6248400"/>
            <a:ext cx="1219200" cy="457200"/>
          </a:xfrm>
        </p:spPr>
        <p:txBody>
          <a:bodyPr/>
          <a:lstStyle>
            <a:lvl1pPr>
              <a:defRPr/>
            </a:lvl1pPr>
          </a:lstStyle>
          <a:p>
            <a:fld id="{C5BBE6B8-35D0-434F-9CB4-FC745368E653}" type="slidenum">
              <a:rPr lang="en-US"/>
              <a:pPr/>
              <a:t>‹#›</a:t>
            </a:fld>
            <a:endParaRPr lang="en-US"/>
          </a:p>
        </p:txBody>
      </p:sp>
      <p:sp>
        <p:nvSpPr>
          <p:cNvPr id="102407" name="Line 7"/>
          <p:cNvSpPr>
            <a:spLocks noChangeShapeType="1"/>
          </p:cNvSpPr>
          <p:nvPr/>
        </p:nvSpPr>
        <p:spPr bwMode="auto">
          <a:xfrm>
            <a:off x="1905000" y="1219200"/>
            <a:ext cx="0" cy="2057400"/>
          </a:xfrm>
          <a:prstGeom prst="line">
            <a:avLst/>
          </a:prstGeom>
          <a:noFill/>
          <a:ln w="34925">
            <a:solidFill>
              <a:schemeClr val="tx2"/>
            </a:solidFill>
            <a:round/>
            <a:headEnd/>
            <a:tailEnd/>
          </a:ln>
          <a:effectLst/>
        </p:spPr>
        <p:txBody>
          <a:bodyPr/>
          <a:lstStyle/>
          <a:p>
            <a:endParaRPr lang="en-US"/>
          </a:p>
        </p:txBody>
      </p:sp>
      <p:sp>
        <p:nvSpPr>
          <p:cNvPr id="102408" name="Oval 8"/>
          <p:cNvSpPr>
            <a:spLocks noChangeArrowheads="1"/>
          </p:cNvSpPr>
          <p:nvPr/>
        </p:nvSpPr>
        <p:spPr bwMode="auto">
          <a:xfrm>
            <a:off x="163513" y="2103438"/>
            <a:ext cx="347662" cy="347662"/>
          </a:xfrm>
          <a:prstGeom prst="ellipse">
            <a:avLst/>
          </a:prstGeom>
          <a:solidFill>
            <a:schemeClr val="tx1"/>
          </a:solidFill>
          <a:ln w="9525">
            <a:noFill/>
            <a:round/>
            <a:headEnd/>
            <a:tailEnd/>
          </a:ln>
          <a:effectLst/>
        </p:spPr>
        <p:txBody>
          <a:bodyPr wrap="none" anchor="ctr"/>
          <a:lstStyle/>
          <a:p>
            <a:pPr algn="ctr" eaLnBrk="1" hangingPunct="1"/>
            <a:endParaRPr lang="en-US" sz="2400">
              <a:latin typeface="Times New Roman" pitchFamily="18" charset="0"/>
            </a:endParaRPr>
          </a:p>
        </p:txBody>
      </p:sp>
      <p:sp>
        <p:nvSpPr>
          <p:cNvPr id="102409" name="Oval 9"/>
          <p:cNvSpPr>
            <a:spLocks noChangeArrowheads="1"/>
          </p:cNvSpPr>
          <p:nvPr/>
        </p:nvSpPr>
        <p:spPr bwMode="auto">
          <a:xfrm>
            <a:off x="739775" y="2105025"/>
            <a:ext cx="349250" cy="347663"/>
          </a:xfrm>
          <a:prstGeom prst="ellipse">
            <a:avLst/>
          </a:prstGeom>
          <a:solidFill>
            <a:schemeClr val="accent1"/>
          </a:solidFill>
          <a:ln w="9525">
            <a:noFill/>
            <a:round/>
            <a:headEnd/>
            <a:tailEnd/>
          </a:ln>
          <a:effectLst/>
        </p:spPr>
        <p:txBody>
          <a:bodyPr wrap="none" anchor="ctr"/>
          <a:lstStyle/>
          <a:p>
            <a:pPr algn="ctr" eaLnBrk="1" hangingPunct="1"/>
            <a:endParaRPr lang="en-US" sz="2400">
              <a:latin typeface="Times New Roman" pitchFamily="18" charset="0"/>
            </a:endParaRPr>
          </a:p>
        </p:txBody>
      </p:sp>
      <p:sp>
        <p:nvSpPr>
          <p:cNvPr id="102410" name="Oval 10"/>
          <p:cNvSpPr>
            <a:spLocks noChangeArrowheads="1"/>
          </p:cNvSpPr>
          <p:nvPr/>
        </p:nvSpPr>
        <p:spPr bwMode="auto">
          <a:xfrm>
            <a:off x="1317625" y="2105025"/>
            <a:ext cx="347663" cy="347663"/>
          </a:xfrm>
          <a:prstGeom prst="ellipse">
            <a:avLst/>
          </a:prstGeom>
          <a:solidFill>
            <a:schemeClr val="accent2"/>
          </a:solidFill>
          <a:ln w="9525">
            <a:noFill/>
            <a:round/>
            <a:headEnd/>
            <a:tailEnd/>
          </a:ln>
          <a:effectLst/>
        </p:spPr>
        <p:txBody>
          <a:bodyPr wrap="none" anchor="ctr"/>
          <a:lstStyle/>
          <a:p>
            <a:pPr algn="ctr" eaLnBrk="1" hangingPunct="1"/>
            <a:endParaRPr lang="en-US" sz="2400">
              <a:latin typeface="Times New Roman" pitchFamily="18"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223FCBC-75A5-4C98-AB90-F8D2BF17C7E9}"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90500"/>
            <a:ext cx="1752600" cy="5829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0" y="190500"/>
            <a:ext cx="5105400" cy="5829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F783FB8-D24D-4DE6-9180-8032FE035D1E}"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AFE95B8-7898-4B04-A27F-6E75EE3BFB48}"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9FC995D-5021-432E-B577-A62944359985}"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0" y="1905000"/>
            <a:ext cx="3429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05400" y="1905000"/>
            <a:ext cx="3429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68722D5-B53A-40C0-9FBF-FE49BB66FF82}"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7FE0B86C-EAF4-4D85-B086-4CA8FB3F5C19}"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BBCDD834-A98C-4C68-A18E-A9F2F86E4B72}"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2F8B1B03-7E7F-4648-A39A-438946D3A638}"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617ED55-4B64-46EE-9998-28C0F97B96E7}"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9873787-5D52-4A54-A9AA-1BA0254D0F39}"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bwMode="auto">
          <a:xfrm>
            <a:off x="1524000" y="190500"/>
            <a:ext cx="7010400" cy="15271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1379" name="Rectangle 3"/>
          <p:cNvSpPr>
            <a:spLocks noGrp="1" noChangeArrowheads="1"/>
          </p:cNvSpPr>
          <p:nvPr>
            <p:ph type="body" idx="1"/>
          </p:nvPr>
        </p:nvSpPr>
        <p:spPr bwMode="auto">
          <a:xfrm>
            <a:off x="1524000" y="1905000"/>
            <a:ext cx="7010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1380" name="Rectangle 4"/>
          <p:cNvSpPr>
            <a:spLocks noGrp="1" noChangeArrowheads="1"/>
          </p:cNvSpPr>
          <p:nvPr>
            <p:ph type="dt" sz="half" idx="2"/>
          </p:nvPr>
        </p:nvSpPr>
        <p:spPr bwMode="auto">
          <a:xfrm>
            <a:off x="66294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endParaRPr lang="en-US"/>
          </a:p>
        </p:txBody>
      </p:sp>
      <p:sp>
        <p:nvSpPr>
          <p:cNvPr id="101381" name="Rectangle 5"/>
          <p:cNvSpPr>
            <a:spLocks noGrp="1" noChangeArrowheads="1"/>
          </p:cNvSpPr>
          <p:nvPr>
            <p:ph type="ftr" sz="quarter" idx="3"/>
          </p:nvPr>
        </p:nvSpPr>
        <p:spPr bwMode="auto">
          <a:xfrm>
            <a:off x="32766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vl1pPr>
          </a:lstStyle>
          <a:p>
            <a:endParaRPr lang="en-US"/>
          </a:p>
        </p:txBody>
      </p:sp>
      <p:sp>
        <p:nvSpPr>
          <p:cNvPr id="101382" name="Rectangle 6"/>
          <p:cNvSpPr>
            <a:spLocks noGrp="1" noChangeArrowheads="1"/>
          </p:cNvSpPr>
          <p:nvPr>
            <p:ph type="sldNum" sz="quarter" idx="4"/>
          </p:nvPr>
        </p:nvSpPr>
        <p:spPr bwMode="auto">
          <a:xfrm>
            <a:off x="1524000" y="6248400"/>
            <a:ext cx="1295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vl1pPr>
          </a:lstStyle>
          <a:p>
            <a:fld id="{A269CFFF-CE73-48DE-AA59-3A0D8168AA39}" type="slidenum">
              <a:rPr lang="en-US"/>
              <a:pPr/>
              <a:t>‹#›</a:t>
            </a:fld>
            <a:endParaRPr lang="en-US"/>
          </a:p>
        </p:txBody>
      </p:sp>
      <p:sp>
        <p:nvSpPr>
          <p:cNvPr id="101383" name="Line 7"/>
          <p:cNvSpPr>
            <a:spLocks noChangeShapeType="1"/>
          </p:cNvSpPr>
          <p:nvPr/>
        </p:nvSpPr>
        <p:spPr bwMode="auto">
          <a:xfrm flipV="1">
            <a:off x="1371600" y="304800"/>
            <a:ext cx="0" cy="1295400"/>
          </a:xfrm>
          <a:prstGeom prst="line">
            <a:avLst/>
          </a:prstGeom>
          <a:noFill/>
          <a:ln w="38100">
            <a:solidFill>
              <a:schemeClr val="tx2"/>
            </a:solidFill>
            <a:round/>
            <a:headEnd/>
            <a:tailEnd/>
          </a:ln>
          <a:effectLst/>
        </p:spPr>
        <p:txBody>
          <a:bodyPr/>
          <a:lstStyle/>
          <a:p>
            <a:endParaRPr lang="en-US"/>
          </a:p>
        </p:txBody>
      </p:sp>
      <p:sp>
        <p:nvSpPr>
          <p:cNvPr id="101384" name="Oval 8"/>
          <p:cNvSpPr>
            <a:spLocks noChangeArrowheads="1"/>
          </p:cNvSpPr>
          <p:nvPr/>
        </p:nvSpPr>
        <p:spPr bwMode="auto">
          <a:xfrm>
            <a:off x="152400" y="838200"/>
            <a:ext cx="228600" cy="228600"/>
          </a:xfrm>
          <a:prstGeom prst="ellipse">
            <a:avLst/>
          </a:prstGeom>
          <a:solidFill>
            <a:schemeClr val="tx1"/>
          </a:solidFill>
          <a:ln w="9525">
            <a:noFill/>
            <a:round/>
            <a:headEnd/>
            <a:tailEnd/>
          </a:ln>
          <a:effectLst/>
        </p:spPr>
        <p:txBody>
          <a:bodyPr wrap="none" anchor="ctr"/>
          <a:lstStyle/>
          <a:p>
            <a:pPr algn="ctr" eaLnBrk="1" hangingPunct="1"/>
            <a:endParaRPr lang="en-US" sz="2400">
              <a:latin typeface="Times New Roman" pitchFamily="18" charset="0"/>
            </a:endParaRPr>
          </a:p>
        </p:txBody>
      </p:sp>
      <p:sp>
        <p:nvSpPr>
          <p:cNvPr id="101385" name="Oval 9"/>
          <p:cNvSpPr>
            <a:spLocks noChangeArrowheads="1"/>
          </p:cNvSpPr>
          <p:nvPr/>
        </p:nvSpPr>
        <p:spPr bwMode="auto">
          <a:xfrm>
            <a:off x="539750" y="838200"/>
            <a:ext cx="228600" cy="228600"/>
          </a:xfrm>
          <a:prstGeom prst="ellipse">
            <a:avLst/>
          </a:prstGeom>
          <a:solidFill>
            <a:schemeClr val="accent1"/>
          </a:solidFill>
          <a:ln w="9525">
            <a:noFill/>
            <a:round/>
            <a:headEnd/>
            <a:tailEnd/>
          </a:ln>
          <a:effectLst/>
        </p:spPr>
        <p:txBody>
          <a:bodyPr wrap="none" anchor="ctr"/>
          <a:lstStyle/>
          <a:p>
            <a:pPr algn="ctr" eaLnBrk="1" hangingPunct="1"/>
            <a:endParaRPr lang="en-US" sz="2400">
              <a:latin typeface="Times New Roman" pitchFamily="18" charset="0"/>
            </a:endParaRPr>
          </a:p>
        </p:txBody>
      </p:sp>
      <p:sp>
        <p:nvSpPr>
          <p:cNvPr id="101386" name="Oval 10"/>
          <p:cNvSpPr>
            <a:spLocks noChangeArrowheads="1"/>
          </p:cNvSpPr>
          <p:nvPr/>
        </p:nvSpPr>
        <p:spPr bwMode="auto">
          <a:xfrm>
            <a:off x="927100" y="838200"/>
            <a:ext cx="228600" cy="228600"/>
          </a:xfrm>
          <a:prstGeom prst="ellipse">
            <a:avLst/>
          </a:prstGeom>
          <a:solidFill>
            <a:schemeClr val="accent2"/>
          </a:solidFill>
          <a:ln w="9525">
            <a:noFill/>
            <a:round/>
            <a:headEnd/>
            <a:tailEnd/>
          </a:ln>
          <a:effectLst/>
        </p:spPr>
        <p:txBody>
          <a:bodyPr wrap="none" anchor="ctr"/>
          <a:lstStyle/>
          <a:p>
            <a:pPr algn="ctr" eaLnBrk="1" hangingPunct="1"/>
            <a:endParaRPr lang="en-US" sz="2400">
              <a:latin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iming>
    <p:tnLst>
      <p:par>
        <p:cTn id="1" dur="indefinite" restart="never" nodeType="tmRoot"/>
      </p:par>
    </p:tnLst>
  </p:timing>
  <p:txStyles>
    <p:titleStyle>
      <a:lvl1pPr algn="l" rtl="0" fontAlgn="base">
        <a:spcBef>
          <a:spcPct val="0"/>
        </a:spcBef>
        <a:spcAft>
          <a:spcPct val="0"/>
        </a:spcAft>
        <a:defRPr sz="4200">
          <a:solidFill>
            <a:schemeClr val="tx2"/>
          </a:solidFill>
          <a:latin typeface="+mj-lt"/>
          <a:ea typeface="+mj-ea"/>
          <a:cs typeface="+mj-cs"/>
        </a:defRPr>
      </a:lvl1pPr>
      <a:lvl2pPr algn="l" rtl="0" fontAlgn="base">
        <a:spcBef>
          <a:spcPct val="0"/>
        </a:spcBef>
        <a:spcAft>
          <a:spcPct val="0"/>
        </a:spcAft>
        <a:defRPr sz="4200">
          <a:solidFill>
            <a:schemeClr val="tx2"/>
          </a:solidFill>
          <a:latin typeface="Arial" charset="0"/>
        </a:defRPr>
      </a:lvl2pPr>
      <a:lvl3pPr algn="l" rtl="0" fontAlgn="base">
        <a:spcBef>
          <a:spcPct val="0"/>
        </a:spcBef>
        <a:spcAft>
          <a:spcPct val="0"/>
        </a:spcAft>
        <a:defRPr sz="4200">
          <a:solidFill>
            <a:schemeClr val="tx2"/>
          </a:solidFill>
          <a:latin typeface="Arial" charset="0"/>
        </a:defRPr>
      </a:lvl3pPr>
      <a:lvl4pPr algn="l" rtl="0" fontAlgn="base">
        <a:spcBef>
          <a:spcPct val="0"/>
        </a:spcBef>
        <a:spcAft>
          <a:spcPct val="0"/>
        </a:spcAft>
        <a:defRPr sz="4200">
          <a:solidFill>
            <a:schemeClr val="tx2"/>
          </a:solidFill>
          <a:latin typeface="Arial" charset="0"/>
        </a:defRPr>
      </a:lvl4pPr>
      <a:lvl5pPr algn="l" rtl="0" fontAlgn="base">
        <a:spcBef>
          <a:spcPct val="0"/>
        </a:spcBef>
        <a:spcAft>
          <a:spcPct val="0"/>
        </a:spcAft>
        <a:defRPr sz="4200">
          <a:solidFill>
            <a:schemeClr val="tx2"/>
          </a:solidFill>
          <a:latin typeface="Arial" charset="0"/>
        </a:defRPr>
      </a:lvl5pPr>
      <a:lvl6pPr marL="457200" algn="l" rtl="0" fontAlgn="base">
        <a:spcBef>
          <a:spcPct val="0"/>
        </a:spcBef>
        <a:spcAft>
          <a:spcPct val="0"/>
        </a:spcAft>
        <a:defRPr sz="4200">
          <a:solidFill>
            <a:schemeClr val="tx2"/>
          </a:solidFill>
          <a:latin typeface="Arial" charset="0"/>
        </a:defRPr>
      </a:lvl6pPr>
      <a:lvl7pPr marL="914400" algn="l" rtl="0" fontAlgn="base">
        <a:spcBef>
          <a:spcPct val="0"/>
        </a:spcBef>
        <a:spcAft>
          <a:spcPct val="0"/>
        </a:spcAft>
        <a:defRPr sz="4200">
          <a:solidFill>
            <a:schemeClr val="tx2"/>
          </a:solidFill>
          <a:latin typeface="Arial" charset="0"/>
        </a:defRPr>
      </a:lvl7pPr>
      <a:lvl8pPr marL="1371600" algn="l" rtl="0" fontAlgn="base">
        <a:spcBef>
          <a:spcPct val="0"/>
        </a:spcBef>
        <a:spcAft>
          <a:spcPct val="0"/>
        </a:spcAft>
        <a:defRPr sz="4200">
          <a:solidFill>
            <a:schemeClr val="tx2"/>
          </a:solidFill>
          <a:latin typeface="Arial" charset="0"/>
        </a:defRPr>
      </a:lvl8pPr>
      <a:lvl9pPr marL="1828800" algn="l" rtl="0" fontAlgn="base">
        <a:spcBef>
          <a:spcPct val="0"/>
        </a:spcBef>
        <a:spcAft>
          <a:spcPct val="0"/>
        </a:spcAft>
        <a:defRPr sz="4200">
          <a:solidFill>
            <a:schemeClr val="tx2"/>
          </a:solidFill>
          <a:latin typeface="Arial" charset="0"/>
        </a:defRPr>
      </a:lvl9pPr>
    </p:titleStyle>
    <p:bodyStyle>
      <a:lvl1pPr marL="342900" indent="-342900" algn="l" rtl="0" fontAlgn="base">
        <a:spcBef>
          <a:spcPct val="20000"/>
        </a:spcBef>
        <a:spcAft>
          <a:spcPct val="0"/>
        </a:spcAft>
        <a:buClr>
          <a:schemeClr val="tx1"/>
        </a:buClr>
        <a:buSzPct val="70000"/>
        <a:buFont typeface="Wingdings" pitchFamily="2" charset="2"/>
        <a:buChar char="¢"/>
        <a:defRPr sz="3000">
          <a:solidFill>
            <a:schemeClr val="tx2"/>
          </a:solidFill>
          <a:latin typeface="+mn-lt"/>
          <a:ea typeface="+mn-ea"/>
          <a:cs typeface="+mn-cs"/>
        </a:defRPr>
      </a:lvl1pPr>
      <a:lvl2pPr marL="742950" indent="-285750" algn="l" rtl="0" fontAlgn="base">
        <a:spcBef>
          <a:spcPct val="20000"/>
        </a:spcBef>
        <a:spcAft>
          <a:spcPct val="0"/>
        </a:spcAft>
        <a:buClr>
          <a:schemeClr val="accent1"/>
        </a:buClr>
        <a:buSzPct val="75000"/>
        <a:buFont typeface="Wingdings" pitchFamily="2" charset="2"/>
        <a:buChar char="l"/>
        <a:defRPr sz="2800">
          <a:solidFill>
            <a:schemeClr val="tx2"/>
          </a:solidFill>
          <a:latin typeface="+mn-lt"/>
        </a:defRPr>
      </a:lvl2pPr>
      <a:lvl3pPr marL="1143000" indent="-228600" algn="l" rtl="0" fontAlgn="base">
        <a:spcBef>
          <a:spcPct val="20000"/>
        </a:spcBef>
        <a:spcAft>
          <a:spcPct val="0"/>
        </a:spcAft>
        <a:buClr>
          <a:schemeClr val="accent2"/>
        </a:buClr>
        <a:buChar char="•"/>
        <a:defRPr sz="2400">
          <a:solidFill>
            <a:schemeClr val="tx2"/>
          </a:solidFill>
          <a:latin typeface="+mn-lt"/>
        </a:defRPr>
      </a:lvl3pPr>
      <a:lvl4pPr marL="1600200" indent="-228600" algn="l" rtl="0" fontAlgn="base">
        <a:spcBef>
          <a:spcPct val="20000"/>
        </a:spcBef>
        <a:spcAft>
          <a:spcPct val="0"/>
        </a:spcAft>
        <a:buClr>
          <a:schemeClr val="tx1"/>
        </a:buClr>
        <a:buChar char="•"/>
        <a:defRPr sz="2000">
          <a:solidFill>
            <a:schemeClr val="tx2"/>
          </a:solidFill>
          <a:latin typeface="+mn-lt"/>
        </a:defRPr>
      </a:lvl4pPr>
      <a:lvl5pPr marL="2057400" indent="-228600" algn="l" rtl="0" fontAlgn="base">
        <a:spcBef>
          <a:spcPct val="20000"/>
        </a:spcBef>
        <a:spcAft>
          <a:spcPct val="0"/>
        </a:spcAft>
        <a:buChar char="•"/>
        <a:defRPr sz="2000">
          <a:solidFill>
            <a:schemeClr val="tx2"/>
          </a:solidFill>
          <a:latin typeface="+mn-lt"/>
        </a:defRPr>
      </a:lvl5pPr>
      <a:lvl6pPr marL="2514600" indent="-228600" algn="l" rtl="0" fontAlgn="base">
        <a:spcBef>
          <a:spcPct val="20000"/>
        </a:spcBef>
        <a:spcAft>
          <a:spcPct val="0"/>
        </a:spcAft>
        <a:buChar char="•"/>
        <a:defRPr sz="2000">
          <a:solidFill>
            <a:schemeClr val="tx2"/>
          </a:solidFill>
          <a:latin typeface="+mn-lt"/>
        </a:defRPr>
      </a:lvl6pPr>
      <a:lvl7pPr marL="2971800" indent="-228600" algn="l" rtl="0" fontAlgn="base">
        <a:spcBef>
          <a:spcPct val="20000"/>
        </a:spcBef>
        <a:spcAft>
          <a:spcPct val="0"/>
        </a:spcAft>
        <a:buChar char="•"/>
        <a:defRPr sz="2000">
          <a:solidFill>
            <a:schemeClr val="tx2"/>
          </a:solidFill>
          <a:latin typeface="+mn-lt"/>
        </a:defRPr>
      </a:lvl7pPr>
      <a:lvl8pPr marL="3429000" indent="-228600" algn="l" rtl="0" fontAlgn="base">
        <a:spcBef>
          <a:spcPct val="20000"/>
        </a:spcBef>
        <a:spcAft>
          <a:spcPct val="0"/>
        </a:spcAft>
        <a:buChar char="•"/>
        <a:defRPr sz="2000">
          <a:solidFill>
            <a:schemeClr val="tx2"/>
          </a:solidFill>
          <a:latin typeface="+mn-lt"/>
        </a:defRPr>
      </a:lvl8pPr>
      <a:lvl9pPr marL="3886200" indent="-228600" algn="l" rtl="0" fontAlgn="base">
        <a:spcBef>
          <a:spcPct val="20000"/>
        </a:spcBef>
        <a:spcAft>
          <a:spcPct val="0"/>
        </a:spcAft>
        <a:buChar char="•"/>
        <a:defRPr sz="2000">
          <a:solidFill>
            <a:schemeClr val="tx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590800" y="1600200"/>
            <a:ext cx="5638800" cy="1470025"/>
          </a:xfrm>
        </p:spPr>
        <p:txBody>
          <a:bodyPr/>
          <a:lstStyle/>
          <a:p>
            <a:r>
              <a:rPr lang="en-US" b="1" u="sng">
                <a:solidFill>
                  <a:schemeClr val="tx1"/>
                </a:solidFill>
              </a:rPr>
              <a:t>Threading Tools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b="1" u="sng">
                <a:solidFill>
                  <a:schemeClr val="tx1"/>
                </a:solidFill>
              </a:rPr>
              <a:t>Thread Pitch Gauge</a:t>
            </a:r>
          </a:p>
        </p:txBody>
      </p:sp>
      <p:sp>
        <p:nvSpPr>
          <p:cNvPr id="11269" name="Text Box 5"/>
          <p:cNvSpPr txBox="1">
            <a:spLocks noChangeArrowheads="1"/>
          </p:cNvSpPr>
          <p:nvPr/>
        </p:nvSpPr>
        <p:spPr bwMode="auto">
          <a:xfrm>
            <a:off x="381000" y="1447800"/>
            <a:ext cx="8382000" cy="915988"/>
          </a:xfrm>
          <a:prstGeom prst="rect">
            <a:avLst/>
          </a:prstGeom>
          <a:noFill/>
          <a:ln w="9525">
            <a:noFill/>
            <a:miter lim="800000"/>
            <a:headEnd/>
            <a:tailEnd/>
          </a:ln>
          <a:effectLst/>
        </p:spPr>
        <p:txBody>
          <a:bodyPr>
            <a:spAutoFit/>
          </a:bodyPr>
          <a:lstStyle/>
          <a:p>
            <a:pPr algn="ctr" eaLnBrk="1" hangingPunct="1">
              <a:spcBef>
                <a:spcPct val="50000"/>
              </a:spcBef>
            </a:pPr>
            <a:r>
              <a:rPr lang="en-US"/>
              <a:t>Thread pitch gauges are used to measure the threads per inch on bolts, nuts, and other threaded surfaces. A thread pitch gauge has many blades, with teeth of different sizes on each blade. They all fit inside a case, just like a pocket knife.</a:t>
            </a:r>
          </a:p>
        </p:txBody>
      </p:sp>
      <p:pic>
        <p:nvPicPr>
          <p:cNvPr id="11270" name="Picture 6"/>
          <p:cNvPicPr>
            <a:picLocks noChangeAspect="1" noChangeArrowheads="1"/>
          </p:cNvPicPr>
          <p:nvPr/>
        </p:nvPicPr>
        <p:blipFill>
          <a:blip r:embed="rId2" cstate="print"/>
          <a:srcRect/>
          <a:stretch>
            <a:fillRect/>
          </a:stretch>
        </p:blipFill>
        <p:spPr bwMode="auto">
          <a:xfrm>
            <a:off x="2438400" y="2667000"/>
            <a:ext cx="4333875" cy="2014538"/>
          </a:xfrm>
          <a:prstGeom prst="rect">
            <a:avLst/>
          </a:prstGeom>
          <a:noFill/>
          <a:ln w="9525">
            <a:noFill/>
            <a:miter lim="800000"/>
            <a:headEnd/>
            <a:tailEnd/>
          </a:ln>
          <a:effectLst/>
        </p:spPr>
      </p:pic>
      <p:sp>
        <p:nvSpPr>
          <p:cNvPr id="11271" name="Text Box 7"/>
          <p:cNvSpPr txBox="1">
            <a:spLocks noChangeArrowheads="1"/>
          </p:cNvSpPr>
          <p:nvPr/>
        </p:nvSpPr>
        <p:spPr bwMode="auto">
          <a:xfrm>
            <a:off x="609600" y="5029200"/>
            <a:ext cx="7924800" cy="915988"/>
          </a:xfrm>
          <a:prstGeom prst="rect">
            <a:avLst/>
          </a:prstGeom>
          <a:noFill/>
          <a:ln w="9525">
            <a:noFill/>
            <a:miter lim="800000"/>
            <a:headEnd/>
            <a:tailEnd/>
          </a:ln>
          <a:effectLst/>
        </p:spPr>
        <p:txBody>
          <a:bodyPr>
            <a:spAutoFit/>
          </a:bodyPr>
          <a:lstStyle/>
          <a:p>
            <a:pPr algn="ctr" eaLnBrk="1" hangingPunct="1">
              <a:spcBef>
                <a:spcPct val="50000"/>
              </a:spcBef>
            </a:pPr>
            <a:r>
              <a:rPr lang="en-US"/>
              <a:t>You can read threads per inch with a ruler, counting the actual threads in an inch, but the thread pitch gauge eliminates counting. This cuts down on errors.</a:t>
            </a:r>
            <a:r>
              <a:rPr lang="en-US">
                <a:solidFill>
                  <a:srgbClr val="FF3399"/>
                </a:solidFill>
              </a:rPr>
              <a:t>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p:cNvPicPr>
            <a:picLocks noChangeAspect="1" noChangeArrowheads="1"/>
          </p:cNvPicPr>
          <p:nvPr/>
        </p:nvPicPr>
        <p:blipFill>
          <a:blip r:embed="rId2" cstate="print"/>
          <a:srcRect/>
          <a:stretch>
            <a:fillRect/>
          </a:stretch>
        </p:blipFill>
        <p:spPr bwMode="auto">
          <a:xfrm>
            <a:off x="2286000" y="3733800"/>
            <a:ext cx="4724400" cy="2849563"/>
          </a:xfrm>
          <a:prstGeom prst="rect">
            <a:avLst/>
          </a:prstGeom>
          <a:noFill/>
          <a:ln w="9525">
            <a:noFill/>
            <a:miter lim="800000"/>
            <a:headEnd/>
            <a:tailEnd/>
          </a:ln>
          <a:effectLst/>
        </p:spPr>
      </p:pic>
      <p:sp>
        <p:nvSpPr>
          <p:cNvPr id="12293" name="Text Box 5"/>
          <p:cNvSpPr txBox="1">
            <a:spLocks noChangeArrowheads="1"/>
          </p:cNvSpPr>
          <p:nvPr/>
        </p:nvSpPr>
        <p:spPr bwMode="auto">
          <a:xfrm>
            <a:off x="1066800" y="1600200"/>
            <a:ext cx="7391400" cy="1917700"/>
          </a:xfrm>
          <a:prstGeom prst="rect">
            <a:avLst/>
          </a:prstGeom>
          <a:noFill/>
          <a:ln w="9525">
            <a:noFill/>
            <a:miter lim="800000"/>
            <a:headEnd/>
            <a:tailEnd/>
          </a:ln>
          <a:effectLst/>
        </p:spPr>
        <p:txBody>
          <a:bodyPr>
            <a:spAutoFit/>
          </a:bodyPr>
          <a:lstStyle/>
          <a:p>
            <a:pPr algn="ctr" eaLnBrk="1" hangingPunct="1">
              <a:spcBef>
                <a:spcPct val="50000"/>
              </a:spcBef>
            </a:pPr>
            <a:r>
              <a:rPr lang="en-US" sz="2400"/>
              <a:t>The drawing below shows how a thread pitch gauge is used. The number “10” on the blade means there are 10 threads per inch. If you count the threads, you will see it is easier and faster to use the thread pitch gauge.</a:t>
            </a:r>
            <a:r>
              <a:rPr lang="en-US" sz="2400">
                <a:solidFill>
                  <a:srgbClr val="CC00FF"/>
                </a:solidFill>
              </a:rPr>
              <a: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b="1" u="sng">
                <a:solidFill>
                  <a:schemeClr val="tx1"/>
                </a:solidFill>
              </a:rPr>
              <a:t>Metric Thread</a:t>
            </a:r>
          </a:p>
        </p:txBody>
      </p:sp>
      <p:pic>
        <p:nvPicPr>
          <p:cNvPr id="13316" name="Picture 4"/>
          <p:cNvPicPr>
            <a:picLocks noChangeAspect="1" noChangeArrowheads="1"/>
          </p:cNvPicPr>
          <p:nvPr/>
        </p:nvPicPr>
        <p:blipFill>
          <a:blip r:embed="rId2" cstate="print"/>
          <a:srcRect/>
          <a:stretch>
            <a:fillRect/>
          </a:stretch>
        </p:blipFill>
        <p:spPr bwMode="auto">
          <a:xfrm>
            <a:off x="1981200" y="3124200"/>
            <a:ext cx="5638800" cy="3140075"/>
          </a:xfrm>
          <a:prstGeom prst="rect">
            <a:avLst/>
          </a:prstGeom>
          <a:noFill/>
          <a:ln w="9525">
            <a:noFill/>
            <a:miter lim="800000"/>
            <a:headEnd/>
            <a:tailEnd/>
          </a:ln>
          <a:effectLst/>
        </p:spPr>
      </p:pic>
      <p:sp>
        <p:nvSpPr>
          <p:cNvPr id="13317" name="Text Box 5"/>
          <p:cNvSpPr txBox="1">
            <a:spLocks noChangeArrowheads="1"/>
          </p:cNvSpPr>
          <p:nvPr/>
        </p:nvSpPr>
        <p:spPr bwMode="auto">
          <a:xfrm>
            <a:off x="457200" y="1600200"/>
            <a:ext cx="8153400" cy="1465263"/>
          </a:xfrm>
          <a:prstGeom prst="rect">
            <a:avLst/>
          </a:prstGeom>
          <a:noFill/>
          <a:ln w="9525">
            <a:noFill/>
            <a:miter lim="800000"/>
            <a:headEnd/>
            <a:tailEnd/>
          </a:ln>
          <a:effectLst/>
        </p:spPr>
        <p:txBody>
          <a:bodyPr>
            <a:spAutoFit/>
          </a:bodyPr>
          <a:lstStyle/>
          <a:p>
            <a:pPr algn="ctr" eaLnBrk="1" hangingPunct="1">
              <a:spcBef>
                <a:spcPct val="50000"/>
              </a:spcBef>
            </a:pPr>
            <a:r>
              <a:rPr lang="en-US"/>
              <a:t>Another type of thread that is becoming very common in the automotive industry, is the metric type thread.  The drawing below shows a Metric thread pitch gauge being used. The number 1.75 on the gauge indicates the thread pitch is the fastener as 1.75 mm. Metric thread pitch may vary from 0.90 mm to 3.0 mm. The most common thread pitches are 1.0 to 2.0.</a:t>
            </a:r>
            <a:r>
              <a:rPr lang="en-US">
                <a:solidFill>
                  <a:srgbClr val="3399FF"/>
                </a:solidFill>
              </a:rPr>
              <a:t>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1524000" y="533400"/>
            <a:ext cx="7010400" cy="1527175"/>
          </a:xfrm>
        </p:spPr>
        <p:txBody>
          <a:bodyPr/>
          <a:lstStyle/>
          <a:p>
            <a:pPr algn="ctr"/>
            <a:r>
              <a:rPr lang="en-US"/>
              <a:t>For More Information visit the site below:</a:t>
            </a:r>
          </a:p>
        </p:txBody>
      </p:sp>
      <p:sp>
        <p:nvSpPr>
          <p:cNvPr id="104452" name="Rectangle 4"/>
          <p:cNvSpPr>
            <a:spLocks noChangeArrowheads="1"/>
          </p:cNvSpPr>
          <p:nvPr/>
        </p:nvSpPr>
        <p:spPr bwMode="auto">
          <a:xfrm>
            <a:off x="1981200" y="3429000"/>
            <a:ext cx="5756275" cy="396875"/>
          </a:xfrm>
          <a:prstGeom prst="rect">
            <a:avLst/>
          </a:prstGeom>
          <a:noFill/>
          <a:ln w="9525">
            <a:noFill/>
            <a:miter lim="800000"/>
            <a:headEnd/>
            <a:tailEnd/>
          </a:ln>
          <a:effectLst/>
        </p:spPr>
        <p:txBody>
          <a:bodyPr>
            <a:spAutoFit/>
          </a:bodyPr>
          <a:lstStyle/>
          <a:p>
            <a:r>
              <a:rPr lang="en-US" sz="2000"/>
              <a:t>http://www.answers.com/topic/taps-and-dies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u="sng">
                <a:solidFill>
                  <a:schemeClr val="tx1"/>
                </a:solidFill>
              </a:rPr>
              <a:t>Taps</a:t>
            </a:r>
          </a:p>
        </p:txBody>
      </p:sp>
      <p:pic>
        <p:nvPicPr>
          <p:cNvPr id="3076" name="Picture 4"/>
          <p:cNvPicPr>
            <a:picLocks noChangeAspect="1" noChangeArrowheads="1"/>
          </p:cNvPicPr>
          <p:nvPr/>
        </p:nvPicPr>
        <p:blipFill>
          <a:blip r:embed="rId2" cstate="print"/>
          <a:srcRect/>
          <a:stretch>
            <a:fillRect/>
          </a:stretch>
        </p:blipFill>
        <p:spPr bwMode="auto">
          <a:xfrm>
            <a:off x="1295400" y="1524000"/>
            <a:ext cx="7010400" cy="1973263"/>
          </a:xfrm>
          <a:prstGeom prst="rect">
            <a:avLst/>
          </a:prstGeom>
          <a:noFill/>
          <a:ln w="9525">
            <a:noFill/>
            <a:miter lim="800000"/>
            <a:headEnd/>
            <a:tailEnd/>
          </a:ln>
          <a:effectLst/>
        </p:spPr>
      </p:pic>
      <p:sp>
        <p:nvSpPr>
          <p:cNvPr id="3077" name="Text Box 5"/>
          <p:cNvSpPr txBox="1">
            <a:spLocks noChangeArrowheads="1"/>
          </p:cNvSpPr>
          <p:nvPr/>
        </p:nvSpPr>
        <p:spPr bwMode="auto">
          <a:xfrm>
            <a:off x="685800" y="3962400"/>
            <a:ext cx="8153400" cy="1741488"/>
          </a:xfrm>
          <a:prstGeom prst="rect">
            <a:avLst/>
          </a:prstGeom>
          <a:noFill/>
          <a:ln w="9525">
            <a:noFill/>
            <a:miter lim="800000"/>
            <a:headEnd/>
            <a:tailEnd/>
          </a:ln>
          <a:effectLst/>
        </p:spPr>
        <p:txBody>
          <a:bodyPr>
            <a:spAutoFit/>
          </a:bodyPr>
          <a:lstStyle/>
          <a:p>
            <a:pPr algn="ctr" eaLnBrk="1" hangingPunct="1">
              <a:spcBef>
                <a:spcPct val="50000"/>
              </a:spcBef>
            </a:pPr>
            <a:r>
              <a:rPr lang="en-US"/>
              <a:t>The hand taps are delicate tools used for cutting internal threads (inside a drilled hole). The picture above shows the main parts of a tap.</a:t>
            </a:r>
          </a:p>
          <a:p>
            <a:pPr algn="ctr" eaLnBrk="1" hangingPunct="1">
              <a:spcBef>
                <a:spcPct val="50000"/>
              </a:spcBef>
            </a:pPr>
            <a:endParaRPr lang="en-US"/>
          </a:p>
          <a:p>
            <a:pPr algn="ctr" eaLnBrk="1" hangingPunct="1">
              <a:spcBef>
                <a:spcPct val="50000"/>
              </a:spcBef>
            </a:pPr>
            <a:r>
              <a:rPr lang="en-US"/>
              <a:t>Standard Taps over ¼ inch in diameter are made in three different shapes; </a:t>
            </a:r>
            <a:r>
              <a:rPr lang="en-US" u="sng"/>
              <a:t>Taper</a:t>
            </a:r>
            <a:r>
              <a:rPr lang="en-US"/>
              <a:t> tap, </a:t>
            </a:r>
            <a:r>
              <a:rPr lang="en-US" u="sng"/>
              <a:t>Plug</a:t>
            </a:r>
            <a:r>
              <a:rPr lang="en-US"/>
              <a:t> tap, and </a:t>
            </a:r>
            <a:r>
              <a:rPr lang="en-US" u="sng"/>
              <a:t>Bottoming</a:t>
            </a:r>
            <a:r>
              <a:rPr lang="en-US"/>
              <a:t> tap.</a:t>
            </a:r>
            <a:r>
              <a:rPr lang="en-US">
                <a:solidFill>
                  <a:srgbClr val="FF3399"/>
                </a:solidFill>
              </a:rPr>
              <a: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b="1" u="sng">
                <a:solidFill>
                  <a:schemeClr val="tx1"/>
                </a:solidFill>
              </a:rPr>
              <a:t>Taper Taps</a:t>
            </a:r>
          </a:p>
        </p:txBody>
      </p:sp>
      <p:pic>
        <p:nvPicPr>
          <p:cNvPr id="4100" name="Picture 4"/>
          <p:cNvPicPr>
            <a:picLocks noChangeAspect="1" noChangeArrowheads="1"/>
          </p:cNvPicPr>
          <p:nvPr/>
        </p:nvPicPr>
        <p:blipFill>
          <a:blip r:embed="rId2" cstate="print"/>
          <a:srcRect/>
          <a:stretch>
            <a:fillRect/>
          </a:stretch>
        </p:blipFill>
        <p:spPr bwMode="auto">
          <a:xfrm>
            <a:off x="228600" y="4419600"/>
            <a:ext cx="8686800" cy="1647825"/>
          </a:xfrm>
          <a:prstGeom prst="rect">
            <a:avLst/>
          </a:prstGeom>
          <a:noFill/>
          <a:ln w="9525">
            <a:noFill/>
            <a:miter lim="800000"/>
            <a:headEnd/>
            <a:tailEnd/>
          </a:ln>
          <a:effectLst/>
        </p:spPr>
      </p:pic>
      <p:sp>
        <p:nvSpPr>
          <p:cNvPr id="4101" name="Text Box 5"/>
          <p:cNvSpPr txBox="1">
            <a:spLocks noChangeArrowheads="1"/>
          </p:cNvSpPr>
          <p:nvPr/>
        </p:nvSpPr>
        <p:spPr bwMode="auto">
          <a:xfrm>
            <a:off x="457200" y="2057400"/>
            <a:ext cx="8229600" cy="1739900"/>
          </a:xfrm>
          <a:prstGeom prst="rect">
            <a:avLst/>
          </a:prstGeom>
          <a:noFill/>
          <a:ln w="9525">
            <a:noFill/>
            <a:miter lim="800000"/>
            <a:headEnd/>
            <a:tailEnd/>
          </a:ln>
          <a:effectLst/>
        </p:spPr>
        <p:txBody>
          <a:bodyPr>
            <a:spAutoFit/>
          </a:bodyPr>
          <a:lstStyle/>
          <a:p>
            <a:pPr algn="ctr" eaLnBrk="1" hangingPunct="1">
              <a:spcBef>
                <a:spcPct val="50000"/>
              </a:spcBef>
            </a:pPr>
            <a:r>
              <a:rPr lang="en-US"/>
              <a:t>Taper Taps are used to start a thread.  The flutes and cutting teeth are tapered. Very little metal is removed when starting the taper tap in a hole. As the tap progresses into the hole, the flutes become larger and cut away more metal until the full thread size is reached. When you use this tap, make sure it goes as far into the hole as is possible. Other-wise a full thread will not be cut and bolts will bind during installation.</a:t>
            </a:r>
            <a:r>
              <a:rPr lang="en-US">
                <a:solidFill>
                  <a:srgbClr val="CC00FF"/>
                </a:solidFill>
              </a:rPr>
              <a: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p:cNvPicPr>
            <a:picLocks noChangeAspect="1" noChangeArrowheads="1"/>
          </p:cNvPicPr>
          <p:nvPr/>
        </p:nvPicPr>
        <p:blipFill>
          <a:blip r:embed="rId2" cstate="print"/>
          <a:srcRect/>
          <a:stretch>
            <a:fillRect/>
          </a:stretch>
        </p:blipFill>
        <p:spPr bwMode="auto">
          <a:xfrm>
            <a:off x="1600200" y="4343400"/>
            <a:ext cx="6172200" cy="1500188"/>
          </a:xfrm>
          <a:prstGeom prst="rect">
            <a:avLst/>
          </a:prstGeom>
          <a:noFill/>
          <a:ln w="9525">
            <a:noFill/>
            <a:miter lim="800000"/>
            <a:headEnd/>
            <a:tailEnd/>
          </a:ln>
          <a:effectLst/>
        </p:spPr>
      </p:pic>
      <p:sp>
        <p:nvSpPr>
          <p:cNvPr id="5125" name="Text Box 5"/>
          <p:cNvSpPr txBox="1">
            <a:spLocks noChangeArrowheads="1"/>
          </p:cNvSpPr>
          <p:nvPr/>
        </p:nvSpPr>
        <p:spPr bwMode="auto">
          <a:xfrm>
            <a:off x="838200" y="2133600"/>
            <a:ext cx="7620000" cy="1603375"/>
          </a:xfrm>
          <a:prstGeom prst="rect">
            <a:avLst/>
          </a:prstGeom>
          <a:noFill/>
          <a:ln w="9525">
            <a:noFill/>
            <a:miter lim="800000"/>
            <a:headEnd/>
            <a:tailEnd/>
          </a:ln>
          <a:effectLst/>
        </p:spPr>
        <p:txBody>
          <a:bodyPr>
            <a:spAutoFit/>
          </a:bodyPr>
          <a:lstStyle/>
          <a:p>
            <a:pPr algn="ctr" eaLnBrk="1" hangingPunct="1">
              <a:spcBef>
                <a:spcPct val="50000"/>
              </a:spcBef>
            </a:pPr>
            <a:r>
              <a:rPr lang="en-US"/>
              <a:t>Plug taps are also used to start threads, but they are not as tapered as the Taper tap. Plug taps cut full threads sooner than taper taps because of their design. Plug taps are harder to start than taper taps. The tap used most is the Plug tap.</a:t>
            </a:r>
            <a:r>
              <a:rPr lang="en-US">
                <a:solidFill>
                  <a:srgbClr val="3399FF"/>
                </a:solidFill>
              </a:rPr>
              <a:t> </a:t>
            </a:r>
          </a:p>
          <a:p>
            <a:pPr algn="ctr" eaLnBrk="1" hangingPunct="1">
              <a:spcBef>
                <a:spcPct val="50000"/>
              </a:spcBef>
            </a:pPr>
            <a:endParaRPr lang="en-US">
              <a:solidFill>
                <a:srgbClr val="3399FF"/>
              </a:solidFill>
            </a:endParaRPr>
          </a:p>
        </p:txBody>
      </p:sp>
      <p:sp>
        <p:nvSpPr>
          <p:cNvPr id="5126" name="Rectangle 6"/>
          <p:cNvSpPr>
            <a:spLocks noChangeArrowheads="1"/>
          </p:cNvSpPr>
          <p:nvPr/>
        </p:nvSpPr>
        <p:spPr bwMode="auto">
          <a:xfrm>
            <a:off x="1524000" y="304800"/>
            <a:ext cx="7010400" cy="1527175"/>
          </a:xfrm>
          <a:prstGeom prst="rect">
            <a:avLst/>
          </a:prstGeom>
          <a:noFill/>
          <a:ln w="9525">
            <a:noFill/>
            <a:miter lim="800000"/>
            <a:headEnd/>
            <a:tailEnd/>
          </a:ln>
          <a:effectLst/>
        </p:spPr>
        <p:txBody>
          <a:bodyPr anchor="ctr"/>
          <a:lstStyle/>
          <a:p>
            <a:pPr eaLnBrk="1" hangingPunct="1"/>
            <a:r>
              <a:rPr lang="en-US" sz="4200" b="1" u="sng"/>
              <a:t>Plug Taps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524000" y="228600"/>
            <a:ext cx="7010400" cy="1527175"/>
          </a:xfrm>
        </p:spPr>
        <p:txBody>
          <a:bodyPr/>
          <a:lstStyle/>
          <a:p>
            <a:r>
              <a:rPr lang="en-US" b="1" u="sng">
                <a:solidFill>
                  <a:schemeClr val="tx1"/>
                </a:solidFill>
              </a:rPr>
              <a:t>Bottoming &amp; Pipe Taps</a:t>
            </a:r>
          </a:p>
        </p:txBody>
      </p:sp>
      <p:pic>
        <p:nvPicPr>
          <p:cNvPr id="6148" name="Picture 4"/>
          <p:cNvPicPr>
            <a:picLocks noChangeAspect="1" noChangeArrowheads="1"/>
          </p:cNvPicPr>
          <p:nvPr/>
        </p:nvPicPr>
        <p:blipFill>
          <a:blip r:embed="rId2" cstate="print"/>
          <a:srcRect/>
          <a:stretch>
            <a:fillRect/>
          </a:stretch>
        </p:blipFill>
        <p:spPr bwMode="auto">
          <a:xfrm>
            <a:off x="1371600" y="2362200"/>
            <a:ext cx="6400800" cy="1174750"/>
          </a:xfrm>
          <a:prstGeom prst="rect">
            <a:avLst/>
          </a:prstGeom>
          <a:noFill/>
          <a:ln w="9525">
            <a:noFill/>
            <a:miter lim="800000"/>
            <a:headEnd/>
            <a:tailEnd/>
          </a:ln>
          <a:effectLst/>
        </p:spPr>
      </p:pic>
      <p:sp>
        <p:nvSpPr>
          <p:cNvPr id="6149" name="Text Box 5"/>
          <p:cNvSpPr txBox="1">
            <a:spLocks noChangeArrowheads="1"/>
          </p:cNvSpPr>
          <p:nvPr/>
        </p:nvSpPr>
        <p:spPr bwMode="auto">
          <a:xfrm>
            <a:off x="838200" y="1600200"/>
            <a:ext cx="7543800" cy="641350"/>
          </a:xfrm>
          <a:prstGeom prst="rect">
            <a:avLst/>
          </a:prstGeom>
          <a:noFill/>
          <a:ln w="9525">
            <a:noFill/>
            <a:miter lim="800000"/>
            <a:headEnd/>
            <a:tailEnd/>
          </a:ln>
          <a:effectLst/>
        </p:spPr>
        <p:txBody>
          <a:bodyPr>
            <a:spAutoFit/>
          </a:bodyPr>
          <a:lstStyle/>
          <a:p>
            <a:pPr algn="ctr" eaLnBrk="1" hangingPunct="1">
              <a:spcBef>
                <a:spcPct val="50000"/>
              </a:spcBef>
            </a:pPr>
            <a:r>
              <a:rPr lang="en-US"/>
              <a:t>Bottoming taps are used after plug taps to cut full threads to the bottom of blind holes. </a:t>
            </a:r>
          </a:p>
        </p:txBody>
      </p:sp>
      <p:pic>
        <p:nvPicPr>
          <p:cNvPr id="6150" name="Picture 6"/>
          <p:cNvPicPr>
            <a:picLocks noChangeAspect="1" noChangeArrowheads="1"/>
          </p:cNvPicPr>
          <p:nvPr/>
        </p:nvPicPr>
        <p:blipFill>
          <a:blip r:embed="rId3" cstate="print"/>
          <a:srcRect/>
          <a:stretch>
            <a:fillRect/>
          </a:stretch>
        </p:blipFill>
        <p:spPr bwMode="auto">
          <a:xfrm>
            <a:off x="2133600" y="4953000"/>
            <a:ext cx="5105400" cy="1514475"/>
          </a:xfrm>
          <a:prstGeom prst="rect">
            <a:avLst/>
          </a:prstGeom>
          <a:noFill/>
          <a:ln w="9525">
            <a:noFill/>
            <a:miter lim="800000"/>
            <a:headEnd/>
            <a:tailEnd/>
          </a:ln>
          <a:effectLst/>
        </p:spPr>
      </p:pic>
      <p:sp>
        <p:nvSpPr>
          <p:cNvPr id="6151" name="Text Box 7"/>
          <p:cNvSpPr txBox="1">
            <a:spLocks noChangeArrowheads="1"/>
          </p:cNvSpPr>
          <p:nvPr/>
        </p:nvSpPr>
        <p:spPr bwMode="auto">
          <a:xfrm>
            <a:off x="533400" y="3733800"/>
            <a:ext cx="8001000" cy="915988"/>
          </a:xfrm>
          <a:prstGeom prst="rect">
            <a:avLst/>
          </a:prstGeom>
          <a:noFill/>
          <a:ln w="9525">
            <a:noFill/>
            <a:miter lim="800000"/>
            <a:headEnd/>
            <a:tailEnd/>
          </a:ln>
          <a:effectLst/>
        </p:spPr>
        <p:txBody>
          <a:bodyPr>
            <a:spAutoFit/>
          </a:bodyPr>
          <a:lstStyle/>
          <a:p>
            <a:pPr algn="ctr" eaLnBrk="1" hangingPunct="1">
              <a:spcBef>
                <a:spcPct val="50000"/>
              </a:spcBef>
            </a:pPr>
            <a:r>
              <a:rPr lang="en-US"/>
              <a:t>The Pipe tap is used to tap holes for pipe fittings; such as standard transmission drain and refill plugs, grease fittings, differential plugs, copper tubing fittings etc.</a:t>
            </a:r>
            <a:r>
              <a:rPr lang="en-US">
                <a:solidFill>
                  <a:srgbClr val="33CC33"/>
                </a:solidFill>
              </a:rPr>
              <a:t>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b="1" u="sng">
                <a:solidFill>
                  <a:schemeClr val="tx1"/>
                </a:solidFill>
              </a:rPr>
              <a:t>Tap Handle</a:t>
            </a:r>
          </a:p>
        </p:txBody>
      </p:sp>
      <p:pic>
        <p:nvPicPr>
          <p:cNvPr id="7172" name="Picture 4"/>
          <p:cNvPicPr>
            <a:picLocks noChangeAspect="1" noChangeArrowheads="1"/>
          </p:cNvPicPr>
          <p:nvPr/>
        </p:nvPicPr>
        <p:blipFill>
          <a:blip r:embed="rId2" cstate="print"/>
          <a:srcRect/>
          <a:stretch>
            <a:fillRect/>
          </a:stretch>
        </p:blipFill>
        <p:spPr bwMode="auto">
          <a:xfrm>
            <a:off x="1981200" y="1524000"/>
            <a:ext cx="5638800" cy="2860675"/>
          </a:xfrm>
          <a:prstGeom prst="rect">
            <a:avLst/>
          </a:prstGeom>
          <a:noFill/>
          <a:ln w="9525">
            <a:noFill/>
            <a:miter lim="800000"/>
            <a:headEnd/>
            <a:tailEnd/>
          </a:ln>
          <a:effectLst/>
        </p:spPr>
      </p:pic>
      <p:sp>
        <p:nvSpPr>
          <p:cNvPr id="7173" name="Text Box 5"/>
          <p:cNvSpPr txBox="1">
            <a:spLocks noChangeArrowheads="1"/>
          </p:cNvSpPr>
          <p:nvPr/>
        </p:nvSpPr>
        <p:spPr bwMode="auto">
          <a:xfrm>
            <a:off x="762000" y="4800600"/>
            <a:ext cx="7696200" cy="641350"/>
          </a:xfrm>
          <a:prstGeom prst="rect">
            <a:avLst/>
          </a:prstGeom>
          <a:noFill/>
          <a:ln w="9525">
            <a:noFill/>
            <a:miter lim="800000"/>
            <a:headEnd/>
            <a:tailEnd/>
          </a:ln>
          <a:effectLst/>
        </p:spPr>
        <p:txBody>
          <a:bodyPr>
            <a:spAutoFit/>
          </a:bodyPr>
          <a:lstStyle/>
          <a:p>
            <a:pPr algn="ctr" eaLnBrk="1" hangingPunct="1">
              <a:spcBef>
                <a:spcPct val="50000"/>
              </a:spcBef>
            </a:pPr>
            <a:r>
              <a:rPr lang="en-US"/>
              <a:t>Tap handles are clamped to the driving head of taps and are used to turn taps in holes. Taps handles are usually adjustable and vary in style.</a:t>
            </a:r>
            <a:r>
              <a:rPr lang="en-US">
                <a:solidFill>
                  <a:srgbClr val="FF3399"/>
                </a:solidFill>
              </a:rPr>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b="1" u="sng">
                <a:solidFill>
                  <a:schemeClr val="tx1"/>
                </a:solidFill>
              </a:rPr>
              <a:t>Dies</a:t>
            </a:r>
          </a:p>
        </p:txBody>
      </p:sp>
      <p:pic>
        <p:nvPicPr>
          <p:cNvPr id="8196" name="Picture 4"/>
          <p:cNvPicPr>
            <a:picLocks noChangeAspect="1" noChangeArrowheads="1"/>
          </p:cNvPicPr>
          <p:nvPr/>
        </p:nvPicPr>
        <p:blipFill>
          <a:blip r:embed="rId2" cstate="print"/>
          <a:srcRect/>
          <a:stretch>
            <a:fillRect/>
          </a:stretch>
        </p:blipFill>
        <p:spPr bwMode="auto">
          <a:xfrm>
            <a:off x="5638800" y="2209800"/>
            <a:ext cx="3124200" cy="2854325"/>
          </a:xfrm>
          <a:prstGeom prst="rect">
            <a:avLst/>
          </a:prstGeom>
          <a:noFill/>
          <a:ln w="9525">
            <a:noFill/>
            <a:miter lim="800000"/>
            <a:headEnd/>
            <a:tailEnd/>
          </a:ln>
          <a:effectLst/>
        </p:spPr>
      </p:pic>
      <p:sp>
        <p:nvSpPr>
          <p:cNvPr id="8197" name="Text Box 5"/>
          <p:cNvSpPr txBox="1">
            <a:spLocks noChangeArrowheads="1"/>
          </p:cNvSpPr>
          <p:nvPr/>
        </p:nvSpPr>
        <p:spPr bwMode="auto">
          <a:xfrm>
            <a:off x="685800" y="1752600"/>
            <a:ext cx="4648200" cy="4352925"/>
          </a:xfrm>
          <a:prstGeom prst="rect">
            <a:avLst/>
          </a:prstGeom>
          <a:noFill/>
          <a:ln w="9525">
            <a:noFill/>
            <a:miter lim="800000"/>
            <a:headEnd/>
            <a:tailEnd/>
          </a:ln>
          <a:effectLst/>
        </p:spPr>
        <p:txBody>
          <a:bodyPr>
            <a:spAutoFit/>
          </a:bodyPr>
          <a:lstStyle/>
          <a:p>
            <a:pPr algn="ctr" eaLnBrk="1" hangingPunct="1">
              <a:spcBef>
                <a:spcPct val="50000"/>
              </a:spcBef>
            </a:pPr>
            <a:r>
              <a:rPr lang="en-US"/>
              <a:t>Dies are used to cut machine screw threads on the outside of metal rods, or round stock.</a:t>
            </a:r>
          </a:p>
          <a:p>
            <a:pPr algn="ctr" eaLnBrk="1" hangingPunct="1">
              <a:spcBef>
                <a:spcPct val="50000"/>
              </a:spcBef>
            </a:pPr>
            <a:r>
              <a:rPr lang="en-US"/>
              <a:t>Dies are round or hex shaped. They have a three or four lobed hole in the center to form flutes. The flutes have cutting teeth.</a:t>
            </a:r>
          </a:p>
          <a:p>
            <a:pPr algn="ctr" eaLnBrk="1" hangingPunct="1">
              <a:spcBef>
                <a:spcPct val="50000"/>
              </a:spcBef>
            </a:pPr>
            <a:r>
              <a:rPr lang="en-US"/>
              <a:t>So that the dies start easily on round stock, one or both sides of the die’s flutes are tapered.</a:t>
            </a:r>
          </a:p>
          <a:p>
            <a:pPr algn="ctr" eaLnBrk="1" hangingPunct="1">
              <a:spcBef>
                <a:spcPct val="50000"/>
              </a:spcBef>
            </a:pPr>
            <a:endParaRPr lang="en-US"/>
          </a:p>
          <a:p>
            <a:pPr algn="ctr" eaLnBrk="1" hangingPunct="1">
              <a:spcBef>
                <a:spcPct val="50000"/>
              </a:spcBef>
            </a:pPr>
            <a:r>
              <a:rPr lang="en-US"/>
              <a:t>*Always start the round stock into the tapered side of the die, or you will break the die.</a:t>
            </a:r>
            <a:r>
              <a:rPr lang="en-US">
                <a:solidFill>
                  <a:srgbClr val="CC00FF"/>
                </a:solidFill>
              </a:rPr>
              <a:t> </a:t>
            </a:r>
          </a:p>
          <a:p>
            <a:pPr algn="ctr" eaLnBrk="1" hangingPunct="1">
              <a:spcBef>
                <a:spcPct val="50000"/>
              </a:spcBef>
            </a:pPr>
            <a:endParaRPr lang="en-US">
              <a:solidFill>
                <a:srgbClr val="CC00FF"/>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b="1" u="sng">
                <a:solidFill>
                  <a:schemeClr val="tx1"/>
                </a:solidFill>
              </a:rPr>
              <a:t>Die Stocks</a:t>
            </a:r>
          </a:p>
        </p:txBody>
      </p:sp>
      <p:pic>
        <p:nvPicPr>
          <p:cNvPr id="9220" name="Picture 4"/>
          <p:cNvPicPr>
            <a:picLocks noChangeAspect="1" noChangeArrowheads="1"/>
          </p:cNvPicPr>
          <p:nvPr/>
        </p:nvPicPr>
        <p:blipFill>
          <a:blip r:embed="rId2" cstate="print"/>
          <a:srcRect/>
          <a:stretch>
            <a:fillRect/>
          </a:stretch>
        </p:blipFill>
        <p:spPr bwMode="auto">
          <a:xfrm>
            <a:off x="762000" y="1752600"/>
            <a:ext cx="3910013" cy="4114800"/>
          </a:xfrm>
          <a:prstGeom prst="rect">
            <a:avLst/>
          </a:prstGeom>
          <a:noFill/>
          <a:ln w="9525">
            <a:noFill/>
            <a:miter lim="800000"/>
            <a:headEnd/>
            <a:tailEnd/>
          </a:ln>
          <a:effectLst/>
        </p:spPr>
      </p:pic>
      <p:sp>
        <p:nvSpPr>
          <p:cNvPr id="9221" name="Text Box 5"/>
          <p:cNvSpPr txBox="1">
            <a:spLocks noChangeArrowheads="1"/>
          </p:cNvSpPr>
          <p:nvPr/>
        </p:nvSpPr>
        <p:spPr bwMode="auto">
          <a:xfrm>
            <a:off x="5105400" y="3124200"/>
            <a:ext cx="3200400" cy="1739900"/>
          </a:xfrm>
          <a:prstGeom prst="rect">
            <a:avLst/>
          </a:prstGeom>
          <a:noFill/>
          <a:ln w="9525">
            <a:noFill/>
            <a:miter lim="800000"/>
            <a:headEnd/>
            <a:tailEnd/>
          </a:ln>
          <a:effectLst/>
        </p:spPr>
        <p:txBody>
          <a:bodyPr>
            <a:spAutoFit/>
          </a:bodyPr>
          <a:lstStyle/>
          <a:p>
            <a:pPr algn="ctr" eaLnBrk="1" hangingPunct="1">
              <a:spcBef>
                <a:spcPct val="50000"/>
              </a:spcBef>
            </a:pPr>
            <a:r>
              <a:rPr lang="en-US"/>
              <a:t>Die stocks are used to turn dies for thread cutting, like the tap handle turns taps. The die fits in the hole and is tightened in place with the set screw.</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b="1" u="sng">
                <a:solidFill>
                  <a:schemeClr val="tx1"/>
                </a:solidFill>
              </a:rPr>
              <a:t>Rethreading Dies</a:t>
            </a:r>
          </a:p>
        </p:txBody>
      </p:sp>
      <p:pic>
        <p:nvPicPr>
          <p:cNvPr id="10244" name="Picture 4"/>
          <p:cNvPicPr>
            <a:picLocks noChangeAspect="1" noChangeArrowheads="1"/>
          </p:cNvPicPr>
          <p:nvPr/>
        </p:nvPicPr>
        <p:blipFill>
          <a:blip r:embed="rId2" cstate="print"/>
          <a:srcRect/>
          <a:stretch>
            <a:fillRect/>
          </a:stretch>
        </p:blipFill>
        <p:spPr bwMode="auto">
          <a:xfrm>
            <a:off x="5181600" y="2133600"/>
            <a:ext cx="3781425" cy="3338513"/>
          </a:xfrm>
          <a:prstGeom prst="rect">
            <a:avLst/>
          </a:prstGeom>
          <a:noFill/>
          <a:ln w="9525">
            <a:noFill/>
            <a:miter lim="800000"/>
            <a:headEnd/>
            <a:tailEnd/>
          </a:ln>
          <a:effectLst/>
        </p:spPr>
      </p:pic>
      <p:sp>
        <p:nvSpPr>
          <p:cNvPr id="10245" name="Text Box 5"/>
          <p:cNvSpPr txBox="1">
            <a:spLocks noChangeArrowheads="1"/>
          </p:cNvSpPr>
          <p:nvPr/>
        </p:nvSpPr>
        <p:spPr bwMode="auto">
          <a:xfrm>
            <a:off x="304800" y="2743200"/>
            <a:ext cx="4724400" cy="1878013"/>
          </a:xfrm>
          <a:prstGeom prst="rect">
            <a:avLst/>
          </a:prstGeom>
          <a:noFill/>
          <a:ln w="9525">
            <a:noFill/>
            <a:miter lim="800000"/>
            <a:headEnd/>
            <a:tailEnd/>
          </a:ln>
          <a:effectLst/>
        </p:spPr>
        <p:txBody>
          <a:bodyPr>
            <a:spAutoFit/>
          </a:bodyPr>
          <a:lstStyle/>
          <a:p>
            <a:pPr algn="ctr" eaLnBrk="1" hangingPunct="1">
              <a:spcBef>
                <a:spcPct val="50000"/>
              </a:spcBef>
            </a:pPr>
            <a:r>
              <a:rPr lang="en-US"/>
              <a:t>Rethreading dies are used to repair damaged threads. They are usually hex shaped and have six flutes instead of four, as in standard dies.</a:t>
            </a:r>
          </a:p>
          <a:p>
            <a:pPr algn="ctr" eaLnBrk="1" hangingPunct="1">
              <a:spcBef>
                <a:spcPct val="50000"/>
              </a:spcBef>
            </a:pPr>
            <a:r>
              <a:rPr lang="en-US"/>
              <a:t>*DO NOT cut new threads with a rethreading die, it will damage the tool</a:t>
            </a:r>
            <a:r>
              <a:rPr lang="en-US">
                <a:solidFill>
                  <a:srgbClr val="33CC33"/>
                </a:solidFill>
              </a:rPr>
              <a:t>. </a:t>
            </a:r>
          </a:p>
        </p:txBody>
      </p:sp>
    </p:spTree>
  </p:cSld>
  <p:clrMapOvr>
    <a:masterClrMapping/>
  </p:clrMapOvr>
</p:sld>
</file>

<file path=ppt/theme/theme1.xml><?xml version="1.0" encoding="utf-8"?>
<a:theme xmlns:a="http://schemas.openxmlformats.org/drawingml/2006/main" name="Echo">
  <a:themeElements>
    <a:clrScheme name="Echo 7">
      <a:dk1>
        <a:srgbClr val="336666"/>
      </a:dk1>
      <a:lt1>
        <a:srgbClr val="FFFFFF"/>
      </a:lt1>
      <a:dk2>
        <a:srgbClr val="000000"/>
      </a:dk2>
      <a:lt2>
        <a:srgbClr val="666699"/>
      </a:lt2>
      <a:accent1>
        <a:srgbClr val="99CCCC"/>
      </a:accent1>
      <a:accent2>
        <a:srgbClr val="CCCCCC"/>
      </a:accent2>
      <a:accent3>
        <a:srgbClr val="FFFFFF"/>
      </a:accent3>
      <a:accent4>
        <a:srgbClr val="2A5656"/>
      </a:accent4>
      <a:accent5>
        <a:srgbClr val="CAE2E2"/>
      </a:accent5>
      <a:accent6>
        <a:srgbClr val="B9B9B9"/>
      </a:accent6>
      <a:hlink>
        <a:srgbClr val="006666"/>
      </a:hlink>
      <a:folHlink>
        <a:srgbClr val="B2B2B2"/>
      </a:folHlink>
    </a:clrScheme>
    <a:fontScheme name="Ech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Echo 1">
        <a:dk1>
          <a:srgbClr val="25252F"/>
        </a:dk1>
        <a:lt1>
          <a:srgbClr val="9999FF"/>
        </a:lt1>
        <a:dk2>
          <a:srgbClr val="000000"/>
        </a:dk2>
        <a:lt2>
          <a:srgbClr val="FFFFFF"/>
        </a:lt2>
        <a:accent1>
          <a:srgbClr val="3366FF"/>
        </a:accent1>
        <a:accent2>
          <a:srgbClr val="003399"/>
        </a:accent2>
        <a:accent3>
          <a:srgbClr val="AAAAAA"/>
        </a:accent3>
        <a:accent4>
          <a:srgbClr val="8282DA"/>
        </a:accent4>
        <a:accent5>
          <a:srgbClr val="ADB8FF"/>
        </a:accent5>
        <a:accent6>
          <a:srgbClr val="002D8A"/>
        </a:accent6>
        <a:hlink>
          <a:srgbClr val="009999"/>
        </a:hlink>
        <a:folHlink>
          <a:srgbClr val="B2B2B2"/>
        </a:folHlink>
      </a:clrScheme>
      <a:clrMap bg1="dk2" tx1="lt1" bg2="dk1" tx2="lt2" accent1="accent1" accent2="accent2" accent3="accent3" accent4="accent4" accent5="accent5" accent6="accent6" hlink="hlink" folHlink="folHlink"/>
    </a:extraClrScheme>
    <a:extraClrScheme>
      <a:clrScheme name="Echo 2">
        <a:dk1>
          <a:srgbClr val="314183"/>
        </a:dk1>
        <a:lt1>
          <a:srgbClr val="FFFFFF"/>
        </a:lt1>
        <a:dk2>
          <a:srgbClr val="0B1E45"/>
        </a:dk2>
        <a:lt2>
          <a:srgbClr val="FFFFFF"/>
        </a:lt2>
        <a:accent1>
          <a:srgbClr val="6666FF"/>
        </a:accent1>
        <a:accent2>
          <a:srgbClr val="0066FF"/>
        </a:accent2>
        <a:accent3>
          <a:srgbClr val="AAABB0"/>
        </a:accent3>
        <a:accent4>
          <a:srgbClr val="DADADA"/>
        </a:accent4>
        <a:accent5>
          <a:srgbClr val="B8B8FF"/>
        </a:accent5>
        <a:accent6>
          <a:srgbClr val="005CE7"/>
        </a:accent6>
        <a:hlink>
          <a:srgbClr val="006699"/>
        </a:hlink>
        <a:folHlink>
          <a:srgbClr val="B2B2B2"/>
        </a:folHlink>
      </a:clrScheme>
      <a:clrMap bg1="dk2" tx1="lt1" bg2="dk1" tx2="lt2" accent1="accent1" accent2="accent2" accent3="accent3" accent4="accent4" accent5="accent5" accent6="accent6" hlink="hlink" folHlink="folHlink"/>
    </a:extraClrScheme>
    <a:extraClrScheme>
      <a:clrScheme name="Echo 3">
        <a:dk1>
          <a:srgbClr val="194349"/>
        </a:dk1>
        <a:lt1>
          <a:srgbClr val="FFFFCC"/>
        </a:lt1>
        <a:dk2>
          <a:srgbClr val="006666"/>
        </a:dk2>
        <a:lt2>
          <a:srgbClr val="FFFFFF"/>
        </a:lt2>
        <a:accent1>
          <a:srgbClr val="99CC00"/>
        </a:accent1>
        <a:accent2>
          <a:srgbClr val="00B6B2"/>
        </a:accent2>
        <a:accent3>
          <a:srgbClr val="AAB8B8"/>
        </a:accent3>
        <a:accent4>
          <a:srgbClr val="DADAAE"/>
        </a:accent4>
        <a:accent5>
          <a:srgbClr val="CAE2AA"/>
        </a:accent5>
        <a:accent6>
          <a:srgbClr val="00A5A1"/>
        </a:accent6>
        <a:hlink>
          <a:srgbClr val="669900"/>
        </a:hlink>
        <a:folHlink>
          <a:srgbClr val="666699"/>
        </a:folHlink>
      </a:clrScheme>
      <a:clrMap bg1="dk2" tx1="lt1" bg2="dk1" tx2="lt2" accent1="accent1" accent2="accent2" accent3="accent3" accent4="accent4" accent5="accent5" accent6="accent6" hlink="hlink" folHlink="folHlink"/>
    </a:extraClrScheme>
    <a:extraClrScheme>
      <a:clrScheme name="Echo 4">
        <a:dk1>
          <a:srgbClr val="194349"/>
        </a:dk1>
        <a:lt1>
          <a:srgbClr val="FFFFCC"/>
        </a:lt1>
        <a:dk2>
          <a:srgbClr val="0000FF"/>
        </a:dk2>
        <a:lt2>
          <a:srgbClr val="FFFFFF"/>
        </a:lt2>
        <a:accent1>
          <a:srgbClr val="0099FF"/>
        </a:accent1>
        <a:accent2>
          <a:srgbClr val="33CC33"/>
        </a:accent2>
        <a:accent3>
          <a:srgbClr val="AAAAFF"/>
        </a:accent3>
        <a:accent4>
          <a:srgbClr val="DADAAE"/>
        </a:accent4>
        <a:accent5>
          <a:srgbClr val="AACAFF"/>
        </a:accent5>
        <a:accent6>
          <a:srgbClr val="2DB92D"/>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cho 5">
        <a:dk1>
          <a:srgbClr val="194349"/>
        </a:dk1>
        <a:lt1>
          <a:srgbClr val="FFFFCC"/>
        </a:lt1>
        <a:dk2>
          <a:srgbClr val="72A497"/>
        </a:dk2>
        <a:lt2>
          <a:srgbClr val="000000"/>
        </a:lt2>
        <a:accent1>
          <a:srgbClr val="805D32"/>
        </a:accent1>
        <a:accent2>
          <a:srgbClr val="7D2F3C"/>
        </a:accent2>
        <a:accent3>
          <a:srgbClr val="BCCFC9"/>
        </a:accent3>
        <a:accent4>
          <a:srgbClr val="DADAAE"/>
        </a:accent4>
        <a:accent5>
          <a:srgbClr val="C0B6AD"/>
        </a:accent5>
        <a:accent6>
          <a:srgbClr val="712A35"/>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cho 6">
        <a:dk1>
          <a:srgbClr val="1C1C1C"/>
        </a:dk1>
        <a:lt1>
          <a:srgbClr val="FFFFFF"/>
        </a:lt1>
        <a:dk2>
          <a:srgbClr val="710F0F"/>
        </a:dk2>
        <a:lt2>
          <a:srgbClr val="FFFFFF"/>
        </a:lt2>
        <a:accent1>
          <a:srgbClr val="FF9900"/>
        </a:accent1>
        <a:accent2>
          <a:srgbClr val="FF3300"/>
        </a:accent2>
        <a:accent3>
          <a:srgbClr val="BBAAAA"/>
        </a:accent3>
        <a:accent4>
          <a:srgbClr val="DADADA"/>
        </a:accent4>
        <a:accent5>
          <a:srgbClr val="FFCAAA"/>
        </a:accent5>
        <a:accent6>
          <a:srgbClr val="E72D00"/>
        </a:accent6>
        <a:hlink>
          <a:srgbClr val="666699"/>
        </a:hlink>
        <a:folHlink>
          <a:srgbClr val="996633"/>
        </a:folHlink>
      </a:clrScheme>
      <a:clrMap bg1="dk2" tx1="lt1" bg2="dk1" tx2="lt2" accent1="accent1" accent2="accent2" accent3="accent3" accent4="accent4" accent5="accent5" accent6="accent6" hlink="hlink" folHlink="folHlink"/>
    </a:extraClrScheme>
    <a:extraClrScheme>
      <a:clrScheme name="Echo 7">
        <a:dk1>
          <a:srgbClr val="336666"/>
        </a:dk1>
        <a:lt1>
          <a:srgbClr val="FFFFFF"/>
        </a:lt1>
        <a:dk2>
          <a:srgbClr val="000000"/>
        </a:dk2>
        <a:lt2>
          <a:srgbClr val="666699"/>
        </a:lt2>
        <a:accent1>
          <a:srgbClr val="99CCCC"/>
        </a:accent1>
        <a:accent2>
          <a:srgbClr val="CCCCCC"/>
        </a:accent2>
        <a:accent3>
          <a:srgbClr val="FFFFFF"/>
        </a:accent3>
        <a:accent4>
          <a:srgbClr val="2A5656"/>
        </a:accent4>
        <a:accent5>
          <a:srgbClr val="CAE2E2"/>
        </a:accent5>
        <a:accent6>
          <a:srgbClr val="B9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Echo 8">
        <a:dk1>
          <a:srgbClr val="000000"/>
        </a:dk1>
        <a:lt1>
          <a:srgbClr val="FFFFFF"/>
        </a:lt1>
        <a:dk2>
          <a:srgbClr val="000000"/>
        </a:dk2>
        <a:lt2>
          <a:srgbClr val="666699"/>
        </a:lt2>
        <a:accent1>
          <a:srgbClr val="FF9900"/>
        </a:accent1>
        <a:accent2>
          <a:srgbClr val="FF0000"/>
        </a:accent2>
        <a:accent3>
          <a:srgbClr val="FFFFFF"/>
        </a:accent3>
        <a:accent4>
          <a:srgbClr val="000000"/>
        </a:accent4>
        <a:accent5>
          <a:srgbClr val="FFCAAA"/>
        </a:accent5>
        <a:accent6>
          <a:srgbClr val="E70000"/>
        </a:accent6>
        <a:hlink>
          <a:srgbClr val="336699"/>
        </a:hlink>
        <a:folHlink>
          <a:srgbClr val="808080"/>
        </a:folHlink>
      </a:clrScheme>
      <a:clrMap bg1="lt1" tx1="dk1" bg2="lt2" tx2="dk2" accent1="accent1" accent2="accent2" accent3="accent3" accent4="accent4" accent5="accent5" accent6="accent6" hlink="hlink" folHlink="folHlink"/>
    </a:extraClrScheme>
    <a:extraClrScheme>
      <a:clrScheme name="Echo 9">
        <a:dk1>
          <a:srgbClr val="000000"/>
        </a:dk1>
        <a:lt1>
          <a:srgbClr val="FFFFFF"/>
        </a:lt1>
        <a:dk2>
          <a:srgbClr val="000000"/>
        </a:dk2>
        <a:lt2>
          <a:srgbClr val="666699"/>
        </a:lt2>
        <a:accent1>
          <a:srgbClr val="CC3300"/>
        </a:accent1>
        <a:accent2>
          <a:srgbClr val="CC9900"/>
        </a:accent2>
        <a:accent3>
          <a:srgbClr val="FFFFFF"/>
        </a:accent3>
        <a:accent4>
          <a:srgbClr val="000000"/>
        </a:accent4>
        <a:accent5>
          <a:srgbClr val="E2ADAA"/>
        </a:accent5>
        <a:accent6>
          <a:srgbClr val="B98A00"/>
        </a:accent6>
        <a:hlink>
          <a:srgbClr val="CC6600"/>
        </a:hlink>
        <a:folHlink>
          <a:srgbClr val="808080"/>
        </a:folHlink>
      </a:clrScheme>
      <a:clrMap bg1="lt1" tx1="dk1" bg2="lt2" tx2="dk2" accent1="accent1" accent2="accent2" accent3="accent3" accent4="accent4" accent5="accent5" accent6="accent6" hlink="hlink" folHlink="folHlink"/>
    </a:extraClrScheme>
    <a:extraClrScheme>
      <a:clrScheme name="Echo 10">
        <a:dk1>
          <a:srgbClr val="000000"/>
        </a:dk1>
        <a:lt1>
          <a:srgbClr val="FFFFFF"/>
        </a:lt1>
        <a:dk2>
          <a:srgbClr val="000000"/>
        </a:dk2>
        <a:lt2>
          <a:srgbClr val="666699"/>
        </a:lt2>
        <a:accent1>
          <a:srgbClr val="666699"/>
        </a:accent1>
        <a:accent2>
          <a:srgbClr val="9999FF"/>
        </a:accent2>
        <a:accent3>
          <a:srgbClr val="FFFFFF"/>
        </a:accent3>
        <a:accent4>
          <a:srgbClr val="000000"/>
        </a:accent4>
        <a:accent5>
          <a:srgbClr val="B8B8CA"/>
        </a:accent5>
        <a:accent6>
          <a:srgbClr val="8A8AE7"/>
        </a:accent6>
        <a:hlink>
          <a:srgbClr val="3366FF"/>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Echo</Template>
  <TotalTime>62</TotalTime>
  <Words>678</Words>
  <Application>Microsoft Office PowerPoint</Application>
  <PresentationFormat>On-screen Show (4:3)</PresentationFormat>
  <Paragraphs>33</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Times New Roman</vt:lpstr>
      <vt:lpstr>Wingdings</vt:lpstr>
      <vt:lpstr>Echo</vt:lpstr>
      <vt:lpstr>Threading Tools</vt:lpstr>
      <vt:lpstr>Taps</vt:lpstr>
      <vt:lpstr>Taper Taps</vt:lpstr>
      <vt:lpstr>Slide 4</vt:lpstr>
      <vt:lpstr>Bottoming &amp; Pipe Taps</vt:lpstr>
      <vt:lpstr>Tap Handle</vt:lpstr>
      <vt:lpstr>Dies</vt:lpstr>
      <vt:lpstr>Die Stocks</vt:lpstr>
      <vt:lpstr>Rethreading Dies</vt:lpstr>
      <vt:lpstr>Thread Pitch Gauge</vt:lpstr>
      <vt:lpstr>Slide 11</vt:lpstr>
      <vt:lpstr>Metric Thread</vt:lpstr>
      <vt:lpstr>For More Information visit the site below:</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Threading Tools</dc:title>
  <dc:creator>emily.mccullough</dc:creator>
  <cp:lastModifiedBy>user</cp:lastModifiedBy>
  <cp:revision>4</cp:revision>
  <dcterms:created xsi:type="dcterms:W3CDTF">2006-05-31T11:51:32Z</dcterms:created>
  <dcterms:modified xsi:type="dcterms:W3CDTF">2009-11-17T18:50:13Z</dcterms:modified>
</cp:coreProperties>
</file>