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7"/>
  </p:notesMasterIdLst>
  <p:sldIdLst>
    <p:sldId id="283" r:id="rId2"/>
    <p:sldId id="271" r:id="rId3"/>
    <p:sldId id="272" r:id="rId4"/>
    <p:sldId id="273" r:id="rId5"/>
    <p:sldId id="285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74" r:id="rId14"/>
    <p:sldId id="284" r:id="rId15"/>
    <p:sldId id="292" r:id="rId16"/>
    <p:sldId id="297" r:id="rId17"/>
    <p:sldId id="298" r:id="rId18"/>
    <p:sldId id="299" r:id="rId19"/>
    <p:sldId id="288" r:id="rId20"/>
    <p:sldId id="289" r:id="rId21"/>
    <p:sldId id="291" r:id="rId22"/>
    <p:sldId id="293" r:id="rId23"/>
    <p:sldId id="294" r:id="rId24"/>
    <p:sldId id="295" r:id="rId25"/>
    <p:sldId id="29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20" autoAdjust="0"/>
    <p:restoredTop sz="94660"/>
  </p:normalViewPr>
  <p:slideViewPr>
    <p:cSldViewPr>
      <p:cViewPr>
        <p:scale>
          <a:sx n="66" d="100"/>
          <a:sy n="66" d="100"/>
        </p:scale>
        <p:origin x="-126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D71680-A675-4885-BD91-93CA980B91A8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2E9DC5-FE7B-418E-930C-CBF9984E10B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8B6E12-5A70-4ECE-8701-E292E4BB8BAB}" type="slidenum">
              <a:rPr lang="en-US"/>
              <a:pPr/>
              <a:t>2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 sz="1400" dirty="0">
                <a:latin typeface="Comic Sans MS" pitchFamily="66" charset="0"/>
              </a:rPr>
              <a:t>The FFA organizational structure has three levels: local, state, and national.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Some states may also have districts and sections.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Each level has student officer teams, an advisor, and a group of members whom they represent.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Competition at contests and awards are structured the same way.</a:t>
            </a:r>
          </a:p>
          <a:p>
            <a:endParaRPr lang="en-US" sz="1400" dirty="0">
              <a:latin typeface="Comic Sans MS" pitchFamily="66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8C8E76-8A0C-4013-88A5-7E7010C69B95}" type="slidenum">
              <a:rPr lang="en-US"/>
              <a:pPr/>
              <a:t>11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5C5A1C-68F1-402B-9585-C3BF63832B8F}" type="slidenum">
              <a:rPr lang="en-US"/>
              <a:pPr/>
              <a:t>12</a:t>
            </a:fld>
            <a:endParaRPr lang="en-US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Students call out the parts</a:t>
            </a:r>
            <a:r>
              <a:rPr lang="en-US" baseline="0" dirty="0" smtClean="0"/>
              <a:t> of the FFA emblem.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E9DC5-FE7B-418E-930C-CBF9984E10B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 a blank sheet of paper, draw a Venn diagram to compare FFA</a:t>
            </a:r>
            <a:r>
              <a:rPr lang="en-US" baseline="0" dirty="0" smtClean="0"/>
              <a:t> official dress for boys, girls, and what they each have in common.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E9DC5-FE7B-418E-930C-CBF9984E10B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Give students</a:t>
            </a:r>
            <a:r>
              <a:rPr lang="en-US" baseline="0" dirty="0" smtClean="0"/>
              <a:t> a handout of the creed. Ask volunteers to take turns reading a paragraph of the creed aloud.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E9DC5-FE7B-418E-930C-CBF9984E10B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E9DC5-FE7B-418E-930C-CBF9984E10B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I say ETHICS,</a:t>
            </a:r>
            <a:r>
              <a:rPr lang="en-US" baseline="0" dirty="0" smtClean="0"/>
              <a:t> turn to your neighbor and share three reasons why the code of ethics is important for FFA members. In two minutes, we should have a total of six reasons written on a sheet of paper, per team. What </a:t>
            </a:r>
            <a:r>
              <a:rPr lang="en-US" baseline="0" dirty="0" err="1" smtClean="0"/>
              <a:t>quesitons</a:t>
            </a:r>
            <a:r>
              <a:rPr lang="en-US" baseline="0" dirty="0" smtClean="0"/>
              <a:t> are there? ETHICS!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E9DC5-FE7B-418E-930C-CBF9984E10B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8293DB-17F5-4097-8439-036ED62BAA9E}" type="slidenum">
              <a:rPr lang="en-US"/>
              <a:pPr/>
              <a:t>3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2075" tIns="46038" rIns="92075" bIns="46038"/>
          <a:lstStyle/>
          <a:p>
            <a:r>
              <a:rPr lang="en-US" sz="1400" dirty="0">
                <a:latin typeface="Comic Sans MS" pitchFamily="66" charset="0"/>
              </a:rPr>
              <a:t>The </a:t>
            </a:r>
            <a:r>
              <a:rPr lang="en-US" sz="1400" i="1" dirty="0">
                <a:latin typeface="Comic Sans MS" pitchFamily="66" charset="0"/>
              </a:rPr>
              <a:t>FFA motto </a:t>
            </a:r>
            <a:r>
              <a:rPr lang="en-US" sz="1400" dirty="0">
                <a:latin typeface="Comic Sans MS" pitchFamily="66" charset="0"/>
              </a:rPr>
              <a:t>is made up of just twelve words, but these words are extremely powerful. The motto helps members in achieving their goals in life. </a:t>
            </a:r>
            <a:r>
              <a:rPr lang="en-US" sz="1400" dirty="0" smtClean="0">
                <a:latin typeface="Comic Sans MS" pitchFamily="66" charset="0"/>
              </a:rPr>
              <a:t>Then have the</a:t>
            </a:r>
            <a:r>
              <a:rPr lang="en-US" sz="1400" baseline="0" dirty="0" smtClean="0">
                <a:latin typeface="Comic Sans MS" pitchFamily="66" charset="0"/>
              </a:rPr>
              <a:t> class say the motto aloud together.</a:t>
            </a:r>
            <a:endParaRPr lang="en-US" sz="1400" dirty="0">
              <a:latin typeface="Comic Sans MS" pitchFamily="66" charset="0"/>
            </a:endParaRP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The motto is:</a:t>
            </a:r>
          </a:p>
          <a:p>
            <a:r>
              <a:rPr lang="en-US" sz="1400" dirty="0">
                <a:latin typeface="Comic Sans MS" pitchFamily="66" charset="0"/>
              </a:rPr>
              <a:t>Learning to Do</a:t>
            </a:r>
          </a:p>
          <a:p>
            <a:r>
              <a:rPr lang="en-US" sz="1400" dirty="0">
                <a:latin typeface="Comic Sans MS" pitchFamily="66" charset="0"/>
              </a:rPr>
              <a:t>Doing to Learn</a:t>
            </a:r>
          </a:p>
          <a:p>
            <a:r>
              <a:rPr lang="en-US" sz="1400" dirty="0">
                <a:latin typeface="Comic Sans MS" pitchFamily="66" charset="0"/>
              </a:rPr>
              <a:t>Earning to Live</a:t>
            </a:r>
          </a:p>
          <a:p>
            <a:r>
              <a:rPr lang="en-US" sz="1400" dirty="0">
                <a:latin typeface="Comic Sans MS" pitchFamily="66" charset="0"/>
              </a:rPr>
              <a:t>Living to Serve</a:t>
            </a:r>
          </a:p>
          <a:p>
            <a:r>
              <a:rPr lang="en-US" sz="1400" dirty="0">
                <a:latin typeface="Comic Sans MS" pitchFamily="66" charset="0"/>
              </a:rPr>
              <a:t>The first line encompasses the classroom</a:t>
            </a:r>
          </a:p>
          <a:p>
            <a:r>
              <a:rPr lang="en-US" sz="1400" dirty="0">
                <a:latin typeface="Comic Sans MS" pitchFamily="66" charset="0"/>
              </a:rPr>
              <a:t>The second line focuses on the SAE – both deal with </a:t>
            </a:r>
            <a:r>
              <a:rPr lang="en-US" sz="1400" b="1" dirty="0">
                <a:latin typeface="Comic Sans MS" pitchFamily="66" charset="0"/>
              </a:rPr>
              <a:t>personal growth</a:t>
            </a:r>
          </a:p>
          <a:p>
            <a:r>
              <a:rPr lang="en-US" sz="1400" dirty="0">
                <a:latin typeface="Comic Sans MS" pitchFamily="66" charset="0"/>
              </a:rPr>
              <a:t>The third line is about career development and </a:t>
            </a:r>
            <a:r>
              <a:rPr lang="en-US" sz="1400" b="1" dirty="0">
                <a:latin typeface="Comic Sans MS" pitchFamily="66" charset="0"/>
              </a:rPr>
              <a:t>career success skills</a:t>
            </a:r>
          </a:p>
          <a:p>
            <a:r>
              <a:rPr lang="en-US" sz="1400" dirty="0">
                <a:latin typeface="Comic Sans MS" pitchFamily="66" charset="0"/>
              </a:rPr>
              <a:t>The fourth line is promoting </a:t>
            </a:r>
            <a:r>
              <a:rPr lang="en-US" sz="1400" b="1" dirty="0">
                <a:latin typeface="Comic Sans MS" pitchFamily="66" charset="0"/>
              </a:rPr>
              <a:t>premier </a:t>
            </a:r>
            <a:r>
              <a:rPr lang="en-US" sz="1400" b="1" dirty="0" smtClean="0">
                <a:latin typeface="Comic Sans MS" pitchFamily="66" charset="0"/>
              </a:rPr>
              <a:t>leadership</a:t>
            </a:r>
            <a:endParaRPr lang="en-US" sz="1400" b="1" dirty="0">
              <a:latin typeface="Comic Sans MS" pitchFamily="66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EFC618-2FA0-484D-ADD0-03E0FB6601CC}" type="slidenum">
              <a:rPr lang="en-US"/>
              <a:pPr/>
              <a:t>4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2075" tIns="46038" rIns="92075" bIns="46038"/>
          <a:lstStyle/>
          <a:p>
            <a:r>
              <a:rPr lang="en-US" sz="1400" dirty="0">
                <a:latin typeface="Comic Sans MS" pitchFamily="66" charset="0"/>
              </a:rPr>
              <a:t>The National FFA Organization chose national blue and corn gold as its official colors in 1929.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1. National blue represents the blue field of our flag. It signifies that the organization is national in scope and open to everyone.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2. Corn gold represents a crop grown in every state of the U.S. and national fields of crops ready for harvest – a sign of success. It helps to symbolize the commonality of the organization.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Have students</a:t>
            </a:r>
            <a:r>
              <a:rPr lang="en-US" baseline="0" dirty="0" smtClean="0"/>
              <a:t> call out the colors of the FFA as a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E9DC5-FE7B-418E-930C-CBF9984E10B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4A1774-10E2-4238-A3F5-BDEC27426298}" type="slidenum">
              <a:rPr lang="en-US"/>
              <a:pPr/>
              <a:t>6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2075" tIns="46038" rIns="92075" bIns="46038"/>
          <a:lstStyle/>
          <a:p>
            <a:r>
              <a:rPr lang="en-US" sz="1400" dirty="0">
                <a:latin typeface="Comic Sans MS" pitchFamily="66" charset="0"/>
              </a:rPr>
              <a:t>The FFA emblem represents the history, goals, and future of the FFA. It is comprised of:</a:t>
            </a:r>
          </a:p>
          <a:p>
            <a:r>
              <a:rPr lang="en-US" sz="1400" dirty="0">
                <a:latin typeface="Comic Sans MS" pitchFamily="66" charset="0"/>
              </a:rPr>
              <a:t>1. A cross-section of an </a:t>
            </a:r>
            <a:r>
              <a:rPr lang="en-US" sz="1400" i="1" dirty="0">
                <a:latin typeface="Comic Sans MS" pitchFamily="66" charset="0"/>
              </a:rPr>
              <a:t>ear of corn </a:t>
            </a:r>
            <a:r>
              <a:rPr lang="en-US" sz="1400" dirty="0">
                <a:latin typeface="Comic Sans MS" pitchFamily="66" charset="0"/>
              </a:rPr>
              <a:t>which signifies common agricultural interest.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2. A </a:t>
            </a:r>
            <a:r>
              <a:rPr lang="en-US" sz="1400" i="1" dirty="0">
                <a:latin typeface="Comic Sans MS" pitchFamily="66" charset="0"/>
              </a:rPr>
              <a:t>rising sun </a:t>
            </a:r>
            <a:r>
              <a:rPr lang="en-US" sz="1400" dirty="0">
                <a:latin typeface="Comic Sans MS" pitchFamily="66" charset="0"/>
              </a:rPr>
              <a:t>which symbolizes progress in agriculture.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3. A </a:t>
            </a:r>
            <a:r>
              <a:rPr lang="en-US" sz="1400" i="1" dirty="0">
                <a:latin typeface="Comic Sans MS" pitchFamily="66" charset="0"/>
              </a:rPr>
              <a:t>plow </a:t>
            </a:r>
            <a:r>
              <a:rPr lang="en-US" sz="1400" dirty="0">
                <a:latin typeface="Comic Sans MS" pitchFamily="66" charset="0"/>
              </a:rPr>
              <a:t>, the symbol of labor and tillage of the soil.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4. An </a:t>
            </a:r>
            <a:r>
              <a:rPr lang="en-US" sz="1400" i="1" dirty="0">
                <a:latin typeface="Comic Sans MS" pitchFamily="66" charset="0"/>
              </a:rPr>
              <a:t>owl</a:t>
            </a:r>
            <a:r>
              <a:rPr lang="en-US" sz="1400" dirty="0">
                <a:latin typeface="Comic Sans MS" pitchFamily="66" charset="0"/>
              </a:rPr>
              <a:t>, the symbol of wisdom and knowledge.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5. An </a:t>
            </a:r>
            <a:r>
              <a:rPr lang="en-US" sz="1400" i="1" dirty="0">
                <a:latin typeface="Comic Sans MS" pitchFamily="66" charset="0"/>
              </a:rPr>
              <a:t>eagle </a:t>
            </a:r>
            <a:r>
              <a:rPr lang="en-US" sz="1400" dirty="0">
                <a:latin typeface="Comic Sans MS" pitchFamily="66" charset="0"/>
              </a:rPr>
              <a:t>which represents the national scope of the FFA.</a:t>
            </a:r>
          </a:p>
          <a:p>
            <a:r>
              <a:rPr lang="en-US" sz="1400" dirty="0">
                <a:latin typeface="Comic Sans MS" pitchFamily="66" charset="0"/>
              </a:rPr>
              <a:t>6. The words: </a:t>
            </a:r>
            <a:r>
              <a:rPr lang="en-US" sz="1400" i="1" dirty="0">
                <a:latin typeface="Comic Sans MS" pitchFamily="66" charset="0"/>
              </a:rPr>
              <a:t>Agricultural Education/FFA </a:t>
            </a:r>
            <a:r>
              <a:rPr lang="en-US" sz="1400" dirty="0">
                <a:latin typeface="Comic Sans MS" pitchFamily="66" charset="0"/>
              </a:rPr>
              <a:t>which signify that FFA is an important part of the agricultural/agribusiness program.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674741-F58A-482F-85E1-6239C5AAC9A2}" type="slidenum">
              <a:rPr lang="en-US"/>
              <a:pPr/>
              <a:t>7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46FB53-97D8-4C96-8348-0672F4AED2C4}" type="slidenum">
              <a:rPr lang="en-US"/>
              <a:pPr/>
              <a:t>8</a:t>
            </a:fld>
            <a:endParaRPr lang="en-US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D67B20-5E62-41EC-A9D7-5A57D5E578C8}" type="slidenum">
              <a:rPr lang="en-US"/>
              <a:pPr/>
              <a:t>9</a:t>
            </a:fld>
            <a:endParaRPr lang="en-US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6A4CE1-2BD2-4AC2-837C-E4B16A8ED332}" type="slidenum">
              <a:rPr lang="en-US"/>
              <a:pPr/>
              <a:t>10</a:t>
            </a:fld>
            <a:endParaRPr lang="en-US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C1FEABF-3858-4671-903B-757DE9341B0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DCA670E-2D15-4FF1-8044-250EC78FFDB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5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3C0D6B7-0BF7-423F-B078-96B2ABBF9815}" type="datetimeFigureOut">
              <a:rPr lang="en-US" smtClean="0"/>
              <a:pPr/>
              <a:t>2/16/2011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6A79CA5-C7A4-43F8-9BC4-00138F690C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75260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National FFA organization: Then and Now</a:t>
            </a:r>
            <a:br>
              <a:rPr lang="en-US" dirty="0" smtClean="0"/>
            </a:br>
            <a:r>
              <a:rPr lang="en-US" dirty="0" smtClean="0"/>
              <a:t>Part 2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418193">
            <a:off x="4876800" y="3429000"/>
            <a:ext cx="3086100" cy="3137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/>
              <a:t>Symbols of the FFA Emblem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  <a:noFill/>
          <a:ln/>
        </p:spPr>
        <p:txBody>
          <a:bodyPr lIns="92075" tIns="46038" rIns="92075" bIns="46038"/>
          <a:lstStyle/>
          <a:p>
            <a:r>
              <a:rPr lang="en-US" sz="2800" dirty="0"/>
              <a:t>The plow. </a:t>
            </a:r>
            <a:endParaRPr lang="en-US" sz="2800" dirty="0" smtClean="0"/>
          </a:p>
          <a:p>
            <a:r>
              <a:rPr lang="en-US" sz="2800" dirty="0" smtClean="0"/>
              <a:t>It </a:t>
            </a:r>
            <a:r>
              <a:rPr lang="en-US" sz="2800" dirty="0"/>
              <a:t>is a symbol of labor and tillage of the soil.</a:t>
            </a:r>
          </a:p>
        </p:txBody>
      </p:sp>
      <p:pic>
        <p:nvPicPr>
          <p:cNvPr id="43012" name="Picture 4" descr="ffa on blue3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81200"/>
            <a:ext cx="3374680" cy="4191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/>
              <a:t>Symbols of the FFA Emblem</a:t>
            </a:r>
          </a:p>
        </p:txBody>
      </p:sp>
      <p:pic>
        <p:nvPicPr>
          <p:cNvPr id="45060" name="Picture 4" descr="ffa on blue5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19138" y="1600200"/>
            <a:ext cx="3509962" cy="4525963"/>
          </a:xfrm>
        </p:spPr>
      </p:pic>
      <p:sp>
        <p:nvSpPr>
          <p:cNvPr id="4505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419600" y="1600200"/>
            <a:ext cx="4033837" cy="4525963"/>
          </a:xfrm>
          <a:noFill/>
          <a:ln/>
        </p:spPr>
        <p:txBody>
          <a:bodyPr lIns="92075" tIns="46038" rIns="92075" bIns="46038"/>
          <a:lstStyle/>
          <a:p>
            <a:r>
              <a:rPr lang="en-US" sz="2800" dirty="0"/>
              <a:t>The owl. </a:t>
            </a:r>
            <a:endParaRPr lang="en-US" sz="2800" dirty="0" smtClean="0"/>
          </a:p>
          <a:p>
            <a:r>
              <a:rPr lang="en-US" sz="2800" dirty="0" smtClean="0"/>
              <a:t>Symbolizes </a:t>
            </a:r>
            <a:r>
              <a:rPr lang="en-US" sz="2800" dirty="0"/>
              <a:t>wisdom and knowledge.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/>
              <a:t>Symbols of the FFA Emblem</a:t>
            </a:r>
          </a:p>
        </p:txBody>
      </p:sp>
      <p:pic>
        <p:nvPicPr>
          <p:cNvPr id="47108" name="Picture 4" descr="ffa on blue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19138" y="1600200"/>
            <a:ext cx="3508375" cy="4525963"/>
          </a:xfrm>
        </p:spPr>
      </p:pic>
      <p:sp>
        <p:nvSpPr>
          <p:cNvPr id="4710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1600200"/>
            <a:ext cx="4033837" cy="4525963"/>
          </a:xfrm>
          <a:noFill/>
          <a:ln/>
        </p:spPr>
        <p:txBody>
          <a:bodyPr lIns="92075" tIns="46038" rIns="92075" bIns="46038"/>
          <a:lstStyle/>
          <a:p>
            <a:r>
              <a:rPr lang="en-US" sz="2800" dirty="0"/>
              <a:t>The words  “Agricultural Education“ surround the letters “FFA</a:t>
            </a:r>
            <a:r>
              <a:rPr lang="en-US" sz="2800" dirty="0" smtClean="0"/>
              <a:t>.”</a:t>
            </a:r>
          </a:p>
          <a:p>
            <a:r>
              <a:rPr lang="en-US" sz="2800" dirty="0" smtClean="0"/>
              <a:t>This </a:t>
            </a:r>
            <a:r>
              <a:rPr lang="en-US" sz="2800" dirty="0"/>
              <a:t>tells us that FFA is an important part of agriculture and agribusiness programs.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/>
              <a:t>The Symbols of the FFA emblem are…</a:t>
            </a:r>
            <a:endParaRPr lang="en-US" sz="5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133600"/>
            <a:ext cx="7162800" cy="3941136"/>
          </a:xfrm>
        </p:spPr>
        <p:txBody>
          <a:bodyPr/>
          <a:lstStyle/>
          <a:p>
            <a:r>
              <a:rPr lang="en-US" dirty="0" smtClean="0"/>
              <a:t>Cross-section of an ear of corn</a:t>
            </a:r>
          </a:p>
          <a:p>
            <a:r>
              <a:rPr lang="en-US" dirty="0" smtClean="0"/>
              <a:t>Eagle</a:t>
            </a:r>
          </a:p>
          <a:p>
            <a:r>
              <a:rPr lang="en-US" dirty="0" smtClean="0"/>
              <a:t>Rising sun</a:t>
            </a:r>
          </a:p>
          <a:p>
            <a:r>
              <a:rPr lang="en-US" dirty="0" smtClean="0"/>
              <a:t>Plow</a:t>
            </a:r>
          </a:p>
          <a:p>
            <a:r>
              <a:rPr lang="en-US" dirty="0" smtClean="0"/>
              <a:t>Owl</a:t>
            </a:r>
          </a:p>
          <a:p>
            <a:r>
              <a:rPr lang="en-US" dirty="0" smtClean="0"/>
              <a:t>Agricultural Education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239000" cy="92964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FFA official Dress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4800600" cy="4724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First impressions are crucial, and that involves the way we dress.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FFA Official Dress Standards were created by the Delegates at the 1973 National Convention, however FFA members have worn official dress since 1933 when the jacket was created.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Official dress should be worn by FFA members at official FFA activities.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371601"/>
            <a:ext cx="2430562" cy="5124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239000" cy="777240"/>
          </a:xfrm>
        </p:spPr>
        <p:txBody>
          <a:bodyPr/>
          <a:lstStyle/>
          <a:p>
            <a:pPr algn="ctr"/>
            <a:r>
              <a:rPr lang="en-US" dirty="0" smtClean="0"/>
              <a:t>Now let’s compare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685800" y="1676400"/>
            <a:ext cx="4114800" cy="3886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276600" y="1676400"/>
            <a:ext cx="4038600" cy="3886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38200" y="15240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Males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096000" y="16002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Females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2819400" y="5562600"/>
            <a:ext cx="205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What do they have in common?</a:t>
            </a:r>
            <a:endParaRPr lang="en-US" sz="2000" dirty="0"/>
          </a:p>
        </p:txBody>
      </p:sp>
      <p:cxnSp>
        <p:nvCxnSpPr>
          <p:cNvPr id="11" name="Straight Arrow Connector 10"/>
          <p:cNvCxnSpPr/>
          <p:nvPr/>
        </p:nvCxnSpPr>
        <p:spPr>
          <a:xfrm rot="16200000" flipV="1">
            <a:off x="3390900" y="4991100"/>
            <a:ext cx="838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239000" cy="853440"/>
          </a:xfrm>
        </p:spPr>
        <p:txBody>
          <a:bodyPr/>
          <a:lstStyle/>
          <a:p>
            <a:r>
              <a:rPr lang="en-US" dirty="0" smtClean="0"/>
              <a:t>Official dress for Males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524000" y="1447800"/>
            <a:ext cx="5181600" cy="4800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86100" y="1981200"/>
            <a:ext cx="2032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Black dress pants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48164" y="2895600"/>
            <a:ext cx="1708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Official FFA tie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85299" y="3810000"/>
            <a:ext cx="2034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Black dress shoes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396281" y="4648200"/>
            <a:ext cx="1412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Black socks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46760"/>
          </a:xfrm>
        </p:spPr>
        <p:txBody>
          <a:bodyPr/>
          <a:lstStyle/>
          <a:p>
            <a:r>
              <a:rPr lang="en-US" dirty="0" smtClean="0"/>
              <a:t>Official Dress for females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676400" y="1447800"/>
            <a:ext cx="5181600" cy="4800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212493" y="2286000"/>
            <a:ext cx="2719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Black, knee-length skirt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348909" y="2971800"/>
            <a:ext cx="2446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Official FFA blue scarf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057400" y="3581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smtClean="0"/>
              <a:t>Black dress shoes with a closed heel and toe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429000" y="4572000"/>
            <a:ext cx="2169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Black nylon hosiery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they have in common?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White collared, button-up shirt/blouse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Official FFA jacket zipped to the top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Black slacks and black boots (not dress shoes) may be appropriate for traveling and outdoor activities.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FFA official dress: How to wear awards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Chapter degree, officer and award medals should be worn beneath the name of the right side of the jacket. </a:t>
            </a:r>
          </a:p>
          <a:p>
            <a:endParaRPr lang="en-US" dirty="0" smtClean="0"/>
          </a:p>
          <a:p>
            <a:r>
              <a:rPr lang="en-US" dirty="0" smtClean="0"/>
              <a:t>State FFA Degree or American Degree key should be worn above the name or attached to a standard key chain.</a:t>
            </a:r>
          </a:p>
          <a:p>
            <a:endParaRPr lang="en-US" dirty="0" smtClean="0"/>
          </a:p>
          <a:p>
            <a:r>
              <a:rPr lang="en-US" dirty="0" smtClean="0"/>
              <a:t>No more than 3 medals should be worn on the jacket. These should represent highest degree earned, highest office held and the highest award earned.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31242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hlink"/>
                </a:solidFill>
              </a:rPr>
              <a:t>Objectives</a:t>
            </a:r>
            <a:endParaRPr lang="en-US" dirty="0">
              <a:solidFill>
                <a:schemeClr val="hlink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676400"/>
            <a:ext cx="4724400" cy="4267200"/>
          </a:xfrm>
        </p:spPr>
        <p:txBody>
          <a:bodyPr>
            <a:normAutofit/>
          </a:bodyPr>
          <a:lstStyle/>
          <a:p>
            <a:r>
              <a:rPr lang="en-US" dirty="0" smtClean="0"/>
              <a:t>Today, we will be </a:t>
            </a:r>
            <a:r>
              <a:rPr lang="en-US" dirty="0"/>
              <a:t>able to:</a:t>
            </a:r>
          </a:p>
          <a:p>
            <a:pPr lvl="1"/>
            <a:r>
              <a:rPr lang="en-US" dirty="0"/>
              <a:t>State the motto</a:t>
            </a:r>
          </a:p>
          <a:p>
            <a:pPr lvl="1"/>
            <a:r>
              <a:rPr lang="en-US" dirty="0" smtClean="0"/>
              <a:t>Identify </a:t>
            </a:r>
            <a:r>
              <a:rPr lang="en-US" dirty="0"/>
              <a:t>the colors</a:t>
            </a:r>
          </a:p>
          <a:p>
            <a:pPr lvl="1"/>
            <a:r>
              <a:rPr lang="en-US" dirty="0"/>
              <a:t>Describe the FFA </a:t>
            </a:r>
            <a:r>
              <a:rPr lang="en-US" dirty="0" smtClean="0"/>
              <a:t>emblem</a:t>
            </a:r>
          </a:p>
          <a:p>
            <a:pPr lvl="1"/>
            <a:r>
              <a:rPr lang="en-US" dirty="0" smtClean="0"/>
              <a:t>Explain </a:t>
            </a:r>
            <a:r>
              <a:rPr lang="en-US" dirty="0"/>
              <a:t>the official </a:t>
            </a:r>
            <a:r>
              <a:rPr lang="en-US" dirty="0" smtClean="0"/>
              <a:t>dress</a:t>
            </a:r>
          </a:p>
          <a:p>
            <a:pPr lvl="1"/>
            <a:r>
              <a:rPr lang="en-US" dirty="0" smtClean="0"/>
              <a:t>Recite the FFA creed</a:t>
            </a:r>
          </a:p>
          <a:p>
            <a:pPr lvl="1">
              <a:defRPr/>
            </a:pPr>
            <a:r>
              <a:rPr lang="en-US" dirty="0" smtClean="0"/>
              <a:t>Explain the importance of the FFA Code of Ethics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28600"/>
            <a:ext cx="3352800" cy="3109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FFA Creed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creed was written by E. M. </a:t>
            </a:r>
            <a:r>
              <a:rPr lang="en-US" smtClean="0"/>
              <a:t>Tiffany in 1930, </a:t>
            </a:r>
            <a:r>
              <a:rPr lang="en-US" dirty="0" smtClean="0"/>
              <a:t>and adopted at the 3rd National Convention of the FFA. </a:t>
            </a:r>
          </a:p>
          <a:p>
            <a:r>
              <a:rPr lang="en-US" dirty="0" smtClean="0"/>
              <a:t>The creed was revised at the 38th Convention and the 63rd Convention.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FFA Code of 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352984"/>
          </a:xfrm>
        </p:spPr>
        <p:txBody>
          <a:bodyPr>
            <a:normAutofit/>
          </a:bodyPr>
          <a:lstStyle/>
          <a:p>
            <a:r>
              <a:rPr lang="en-US" dirty="0" smtClean="0"/>
              <a:t>As noted in the FFA manual, the code of ethics provides a set of standards in which FFA members should conduct themselves at all times to be a credit to their organization, chapter, school, community, and family.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4267200"/>
            <a:ext cx="289560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72390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 an FFA member, I pledge to: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7239000" cy="5029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Develop my potential for premier leadership, personal growth, and career success.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Make a positive difference in the lives of others.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Dress neatly and appropriately for the occasion.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Respect the rights of others and their property.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Be courteous, honest, and fair with others.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Communicate in an appropriate, purposeful and positive manner.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239000" cy="7772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 an </a:t>
            </a:r>
            <a:r>
              <a:rPr lang="en-US" dirty="0" err="1" smtClean="0"/>
              <a:t>ffa</a:t>
            </a:r>
            <a:r>
              <a:rPr lang="en-US" dirty="0" smtClean="0"/>
              <a:t> Memebr, I pledge to: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7239000" cy="5181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Demonstrate good sportsmanship by being modest in winning and generous in defeat.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Make myself aware of FFA programs and activities and be an active participant.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Conduct and value a supervised agricultural education program.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Strive to establish and enhance skills through agricultural education in order to enter a successful career.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Appreciate and promote diversity in our organization.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0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/>
              <a:t>Why is the code of ethics important?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77724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7239000" cy="4846320"/>
          </a:xfrm>
        </p:spPr>
        <p:txBody>
          <a:bodyPr>
            <a:normAutofit/>
          </a:bodyPr>
          <a:lstStyle/>
          <a:p>
            <a:r>
              <a:rPr lang="en-US" dirty="0" smtClean="0"/>
              <a:t>Today we learned how to: </a:t>
            </a:r>
          </a:p>
          <a:p>
            <a:pPr lvl="1"/>
            <a:r>
              <a:rPr lang="en-US" dirty="0" smtClean="0"/>
              <a:t>State the motto</a:t>
            </a:r>
          </a:p>
          <a:p>
            <a:pPr lvl="1"/>
            <a:r>
              <a:rPr lang="en-US" dirty="0" smtClean="0"/>
              <a:t>Identify the colors</a:t>
            </a:r>
          </a:p>
          <a:p>
            <a:pPr lvl="1"/>
            <a:r>
              <a:rPr lang="en-US" dirty="0" smtClean="0"/>
              <a:t>Describe the FFA emblem</a:t>
            </a:r>
          </a:p>
          <a:p>
            <a:pPr lvl="1"/>
            <a:r>
              <a:rPr lang="en-US" dirty="0" smtClean="0"/>
              <a:t>Explain the official dress</a:t>
            </a:r>
          </a:p>
          <a:p>
            <a:pPr lvl="1"/>
            <a:r>
              <a:rPr lang="en-US" dirty="0" smtClean="0"/>
              <a:t>Recite the FFA creed</a:t>
            </a:r>
          </a:p>
          <a:p>
            <a:pPr lvl="1">
              <a:defRPr/>
            </a:pPr>
            <a:r>
              <a:rPr lang="en-US" dirty="0" smtClean="0"/>
              <a:t>Explain the importance of the FFA Code of Ethics</a:t>
            </a:r>
          </a:p>
          <a:p>
            <a:pPr lvl="1">
              <a:buNone/>
              <a:defRPr/>
            </a:pPr>
            <a:endParaRPr lang="en-US" dirty="0" smtClean="0"/>
          </a:p>
          <a:p>
            <a:r>
              <a:rPr lang="en-US" dirty="0" smtClean="0"/>
              <a:t>We are FFA experts! What questions do you have about the National FFA Organization?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914400"/>
            <a:ext cx="7772400" cy="4495800"/>
          </a:xfr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2075" tIns="46038" rIns="92075" bIns="46038">
            <a:noAutofit/>
          </a:bodyPr>
          <a:lstStyle/>
          <a:p>
            <a:pPr algn="ctr"/>
            <a:r>
              <a:rPr lang="en-US" sz="4400" dirty="0">
                <a:solidFill>
                  <a:schemeClr val="hlink"/>
                </a:solidFill>
              </a:rPr>
              <a:t>FFA </a:t>
            </a:r>
            <a:r>
              <a:rPr lang="en-US" sz="4400" dirty="0" smtClean="0">
                <a:solidFill>
                  <a:schemeClr val="hlink"/>
                </a:solidFill>
              </a:rPr>
              <a:t>Motto</a:t>
            </a:r>
            <a:r>
              <a:rPr lang="en-US" sz="4400" dirty="0">
                <a:solidFill>
                  <a:schemeClr val="tx1"/>
                </a:solidFill>
              </a:rPr>
              <a:t/>
            </a:r>
            <a:br>
              <a:rPr lang="en-US" sz="4400" dirty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/>
              <a:t>Learning </a:t>
            </a:r>
            <a:r>
              <a:rPr lang="en-US" sz="4400" dirty="0"/>
              <a:t>to Do</a:t>
            </a:r>
            <a:br>
              <a:rPr lang="en-US" sz="4400" dirty="0"/>
            </a:br>
            <a:r>
              <a:rPr lang="en-US" sz="4400" dirty="0"/>
              <a:t>Doing to Learn</a:t>
            </a:r>
            <a:br>
              <a:rPr lang="en-US" sz="4400" dirty="0"/>
            </a:br>
            <a:r>
              <a:rPr lang="en-US" sz="4400" dirty="0"/>
              <a:t>Earning to Live</a:t>
            </a:r>
            <a:br>
              <a:rPr lang="en-US" sz="4400" dirty="0"/>
            </a:br>
            <a:r>
              <a:rPr lang="en-US" sz="4400" dirty="0"/>
              <a:t>Living to Serve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81200" y="601980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</a:rPr>
              <a:t>Now let’s say it together!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>
                <a:solidFill>
                  <a:schemeClr val="hlink"/>
                </a:solidFill>
              </a:rPr>
              <a:t>Colors of the </a:t>
            </a:r>
            <a:r>
              <a:rPr lang="en-US" dirty="0" smtClean="0">
                <a:solidFill>
                  <a:schemeClr val="hlink"/>
                </a:solidFill>
              </a:rPr>
              <a:t>FFA</a:t>
            </a:r>
            <a:endParaRPr lang="en-US" dirty="0">
              <a:solidFill>
                <a:schemeClr val="hlink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/>
              <a:t>The colors of the FFA are </a:t>
            </a:r>
            <a:r>
              <a:rPr lang="en-US" sz="2800" dirty="0"/>
              <a:t>National Blue </a:t>
            </a:r>
            <a:r>
              <a:rPr lang="en-US" dirty="0"/>
              <a:t>and </a:t>
            </a:r>
            <a:r>
              <a:rPr lang="en-US" sz="2800" dirty="0"/>
              <a:t>Corn </a:t>
            </a:r>
            <a:r>
              <a:rPr lang="en-US" sz="2800" dirty="0" smtClean="0"/>
              <a:t>Gold</a:t>
            </a:r>
            <a:r>
              <a:rPr lang="en-US" dirty="0" smtClean="0"/>
              <a:t>, and were established in </a:t>
            </a:r>
            <a:r>
              <a:rPr lang="en-US" b="1" dirty="0" smtClean="0">
                <a:solidFill>
                  <a:schemeClr val="accent4"/>
                </a:solidFill>
              </a:rPr>
              <a:t>1929</a:t>
            </a:r>
            <a:r>
              <a:rPr lang="en-US" dirty="0" smtClean="0"/>
              <a:t>.</a:t>
            </a:r>
          </a:p>
          <a:p>
            <a:r>
              <a:rPr lang="en-US" dirty="0" smtClean="0"/>
              <a:t>Blue </a:t>
            </a:r>
            <a:r>
              <a:rPr lang="en-US" dirty="0"/>
              <a:t>reminds us that the FFA is a national organization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Gold reminds us that corn is a native American crop grown in every state.</a:t>
            </a:r>
          </a:p>
        </p:txBody>
      </p:sp>
      <p:pic>
        <p:nvPicPr>
          <p:cNvPr id="1027" name="Picture 3" descr="C:\Users\jwak\AppData\Local\Microsoft\Windows\Temporary Internet Files\Content.IE5\ONFLUQUC\MPj04023000000[1].jpg"/>
          <p:cNvPicPr>
            <a:picLocks noChangeAspect="1" noChangeArrowheads="1"/>
          </p:cNvPicPr>
          <p:nvPr/>
        </p:nvPicPr>
        <p:blipFill>
          <a:blip r:embed="rId3" cstate="print"/>
          <a:srcRect t="13158"/>
          <a:stretch>
            <a:fillRect/>
          </a:stretch>
        </p:blipFill>
        <p:spPr bwMode="auto">
          <a:xfrm>
            <a:off x="2743200" y="4648200"/>
            <a:ext cx="2895600" cy="20116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14600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/>
              <a:t>The </a:t>
            </a:r>
            <a:r>
              <a:rPr lang="en-US" sz="5400" dirty="0" err="1" smtClean="0"/>
              <a:t>ffa</a:t>
            </a:r>
            <a:r>
              <a:rPr lang="en-US" sz="5400" dirty="0" smtClean="0"/>
              <a:t> colors are what?</a:t>
            </a:r>
            <a:endParaRPr lang="en-US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1295400" y="4343400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70C0"/>
                </a:solidFill>
              </a:rPr>
              <a:t>National Blue and Corn Gold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/>
              <a:t>Symbols of the FFA Emblem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  <a:noFill/>
          <a:ln/>
        </p:spPr>
        <p:txBody>
          <a:bodyPr lIns="92075" tIns="46038" rIns="92075" bIns="46038"/>
          <a:lstStyle/>
          <a:p>
            <a:r>
              <a:rPr lang="en-US" sz="2800" dirty="0"/>
              <a:t>The FFA emblem was designed with much thought and meaning. </a:t>
            </a:r>
          </a:p>
          <a:p>
            <a:r>
              <a:rPr lang="en-US" sz="2800" dirty="0"/>
              <a:t>It is made up of five symbols.</a:t>
            </a:r>
          </a:p>
        </p:txBody>
      </p:sp>
      <p:pic>
        <p:nvPicPr>
          <p:cNvPr id="34820" name="Picture 4" descr="ffa on blue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5800" y="1752600"/>
            <a:ext cx="3476406" cy="4317333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/>
              <a:t>Symbols of the FFA Emblem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  <a:noFill/>
          <a:ln/>
        </p:spPr>
        <p:txBody>
          <a:bodyPr lIns="92075" tIns="46038" rIns="92075" bIns="46038"/>
          <a:lstStyle/>
          <a:p>
            <a:r>
              <a:rPr lang="en-US" sz="2800" dirty="0"/>
              <a:t>A cross-section of an ear of corn. </a:t>
            </a:r>
            <a:endParaRPr lang="en-US" sz="2800" dirty="0" smtClean="0"/>
          </a:p>
          <a:p>
            <a:r>
              <a:rPr lang="en-US" sz="2800" dirty="0" smtClean="0"/>
              <a:t>The </a:t>
            </a:r>
            <a:r>
              <a:rPr lang="en-US" sz="2800" dirty="0"/>
              <a:t>symbol of corn represents our common agricultural interests, is native to America, and is grown in every state.</a:t>
            </a:r>
          </a:p>
        </p:txBody>
      </p:sp>
      <p:pic>
        <p:nvPicPr>
          <p:cNvPr id="36868" name="Picture 4" descr="ffa on blue0a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5800" y="1676400"/>
            <a:ext cx="3581400" cy="454235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/>
              <a:t>Symbols of the FFA Emblem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1"/>
            <a:ext cx="4033838" cy="1981200"/>
          </a:xfrm>
          <a:noFill/>
          <a:ln/>
        </p:spPr>
        <p:txBody>
          <a:bodyPr lIns="92075" tIns="46038" rIns="92075" bIns="46038"/>
          <a:lstStyle/>
          <a:p>
            <a:r>
              <a:rPr lang="en-US" sz="2800" dirty="0"/>
              <a:t>The eagle. </a:t>
            </a:r>
            <a:endParaRPr lang="en-US" sz="2800" dirty="0" smtClean="0"/>
          </a:p>
          <a:p>
            <a:r>
              <a:rPr lang="en-US" sz="2800" dirty="0" smtClean="0"/>
              <a:t>This </a:t>
            </a:r>
            <a:r>
              <a:rPr lang="en-US" sz="2800" dirty="0"/>
              <a:t>is symbolic of the national scope of the FFA. </a:t>
            </a:r>
          </a:p>
        </p:txBody>
      </p:sp>
      <p:pic>
        <p:nvPicPr>
          <p:cNvPr id="38916" name="Picture 4" descr="ffa on blue1a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19600" y="1676400"/>
            <a:ext cx="3581225" cy="444750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/>
              <a:t>Symbols of the FFA Emblem</a:t>
            </a:r>
          </a:p>
        </p:txBody>
      </p:sp>
      <p:pic>
        <p:nvPicPr>
          <p:cNvPr id="40964" name="Picture 4" descr="ffa on blue2a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19138" y="1600200"/>
            <a:ext cx="3508375" cy="4525963"/>
          </a:xfrm>
        </p:spPr>
      </p:pic>
      <p:sp>
        <p:nvSpPr>
          <p:cNvPr id="409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1" y="1600200"/>
            <a:ext cx="3581400" cy="4525963"/>
          </a:xfrm>
          <a:noFill/>
          <a:ln/>
        </p:spPr>
        <p:txBody>
          <a:bodyPr lIns="92075" tIns="46038" rIns="92075" bIns="46038"/>
          <a:lstStyle/>
          <a:p>
            <a:r>
              <a:rPr lang="en-US" sz="2800" dirty="0"/>
              <a:t>The rising sun. </a:t>
            </a:r>
            <a:endParaRPr lang="en-US" sz="2800" dirty="0" smtClean="0"/>
          </a:p>
          <a:p>
            <a:r>
              <a:rPr lang="en-US" sz="2800" dirty="0" smtClean="0"/>
              <a:t>Symbolizes </a:t>
            </a:r>
            <a:r>
              <a:rPr lang="en-US" sz="2800" dirty="0"/>
              <a:t>progress in agriculture and the confidence that FFA members have in the future.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407</TotalTime>
  <Words>1285</Words>
  <Application>Microsoft Office PowerPoint</Application>
  <PresentationFormat>On-screen Show (4:3)</PresentationFormat>
  <Paragraphs>170</Paragraphs>
  <Slides>25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Opulent</vt:lpstr>
      <vt:lpstr>National FFA organization: Then and Now Part 2 </vt:lpstr>
      <vt:lpstr>Objectives</vt:lpstr>
      <vt:lpstr>FFA Motto   Learning to Do Doing to Learn Earning to Live Living to Serve</vt:lpstr>
      <vt:lpstr>Colors of the FFA</vt:lpstr>
      <vt:lpstr>The ffa colors are what?</vt:lpstr>
      <vt:lpstr>Symbols of the FFA Emblem</vt:lpstr>
      <vt:lpstr>Symbols of the FFA Emblem</vt:lpstr>
      <vt:lpstr>Symbols of the FFA Emblem</vt:lpstr>
      <vt:lpstr>Symbols of the FFA Emblem</vt:lpstr>
      <vt:lpstr>Symbols of the FFA Emblem</vt:lpstr>
      <vt:lpstr>Symbols of the FFA Emblem</vt:lpstr>
      <vt:lpstr>Symbols of the FFA Emblem</vt:lpstr>
      <vt:lpstr>The Symbols of the FFA emblem are…</vt:lpstr>
      <vt:lpstr>FFA official Dress</vt:lpstr>
      <vt:lpstr>Now let’s compare</vt:lpstr>
      <vt:lpstr>Official dress for Males</vt:lpstr>
      <vt:lpstr>Official Dress for females</vt:lpstr>
      <vt:lpstr>What do they have in common?</vt:lpstr>
      <vt:lpstr>FFA official dress: How to wear awards</vt:lpstr>
      <vt:lpstr>FFA Creed</vt:lpstr>
      <vt:lpstr>FFA Code of ethics</vt:lpstr>
      <vt:lpstr>As an FFA member, I pledge to:</vt:lpstr>
      <vt:lpstr>As an ffa Memebr, I pledge to:</vt:lpstr>
      <vt:lpstr>Why is the code of ethics important?</vt:lpstr>
      <vt:lpstr>Summary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 I become a good FFA member?</dc:title>
  <dc:creator>jwak</dc:creator>
  <cp:lastModifiedBy>user</cp:lastModifiedBy>
  <cp:revision>66</cp:revision>
  <dcterms:created xsi:type="dcterms:W3CDTF">2009-10-19T18:00:56Z</dcterms:created>
  <dcterms:modified xsi:type="dcterms:W3CDTF">2011-02-16T17:20:11Z</dcterms:modified>
</cp:coreProperties>
</file>