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5"/>
  </p:notesMasterIdLst>
  <p:sldIdLst>
    <p:sldId id="256" r:id="rId2"/>
    <p:sldId id="258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288" r:id="rId31"/>
    <p:sldId id="289" r:id="rId32"/>
    <p:sldId id="290" r:id="rId33"/>
    <p:sldId id="291" r:id="rId34"/>
    <p:sldId id="292" r:id="rId35"/>
    <p:sldId id="293" r:id="rId36"/>
    <p:sldId id="294" r:id="rId37"/>
    <p:sldId id="260" r:id="rId38"/>
    <p:sldId id="295" r:id="rId39"/>
    <p:sldId id="296" r:id="rId40"/>
    <p:sldId id="297" r:id="rId41"/>
    <p:sldId id="298" r:id="rId42"/>
    <p:sldId id="299" r:id="rId43"/>
    <p:sldId id="300" r:id="rId44"/>
    <p:sldId id="301" r:id="rId45"/>
    <p:sldId id="302" r:id="rId46"/>
    <p:sldId id="257" r:id="rId47"/>
    <p:sldId id="303" r:id="rId48"/>
    <p:sldId id="304" r:id="rId49"/>
    <p:sldId id="305" r:id="rId50"/>
    <p:sldId id="306" r:id="rId51"/>
    <p:sldId id="307" r:id="rId52"/>
    <p:sldId id="308" r:id="rId53"/>
    <p:sldId id="309" r:id="rId5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1F4804-DAC1-4807-A7FC-48E61B1268C7}" type="datetimeFigureOut">
              <a:rPr lang="en-US" smtClean="0"/>
              <a:pPr/>
              <a:t>11/11/2010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867361-8AE2-4090-BECA-F47AD1BE8CD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3AC22FA-CFB9-4261-9592-B7882D7ACF37}" type="slidenum">
              <a:rPr lang="en-US"/>
              <a:pPr/>
              <a:t>3</a:t>
            </a:fld>
            <a:endParaRPr lang="en-US"/>
          </a:p>
        </p:txBody>
      </p:sp>
      <p:sp>
        <p:nvSpPr>
          <p:cNvPr id="921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377209A-3232-4BBA-822A-D3A949D59825}" type="slidenum">
              <a:rPr lang="en-US"/>
              <a:pPr/>
              <a:t>12</a:t>
            </a:fld>
            <a:endParaRPr lang="en-US"/>
          </a:p>
        </p:txBody>
      </p:sp>
      <p:sp>
        <p:nvSpPr>
          <p:cNvPr id="132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21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C5753C6-4980-485A-B98D-F93FD5655188}" type="slidenum">
              <a:rPr lang="en-US"/>
              <a:pPr/>
              <a:t>13</a:t>
            </a:fld>
            <a:endParaRPr lang="en-US"/>
          </a:p>
        </p:txBody>
      </p:sp>
      <p:sp>
        <p:nvSpPr>
          <p:cNvPr id="134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41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B7DDEE9-3B7C-4D51-BF77-84A37067DDF2}" type="slidenum">
              <a:rPr lang="en-US"/>
              <a:pPr/>
              <a:t>14</a:t>
            </a:fld>
            <a:endParaRPr lang="en-US"/>
          </a:p>
        </p:txBody>
      </p:sp>
      <p:sp>
        <p:nvSpPr>
          <p:cNvPr id="136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61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7AAB955-EA57-4C80-A695-1A341C6CE0C9}" type="slidenum">
              <a:rPr lang="en-US"/>
              <a:pPr/>
              <a:t>15</a:t>
            </a:fld>
            <a:endParaRPr lang="en-US"/>
          </a:p>
        </p:txBody>
      </p:sp>
      <p:sp>
        <p:nvSpPr>
          <p:cNvPr id="137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463736B-2949-4E8F-95C5-BAC693BE4E7B}" type="slidenum">
              <a:rPr lang="en-US"/>
              <a:pPr/>
              <a:t>16</a:t>
            </a:fld>
            <a:endParaRPr lang="en-US"/>
          </a:p>
        </p:txBody>
      </p:sp>
      <p:sp>
        <p:nvSpPr>
          <p:cNvPr id="138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2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B5B6D3E-B2CE-41DB-9BFD-35615804AFA7}" type="slidenum">
              <a:rPr lang="en-US"/>
              <a:pPr/>
              <a:t>17</a:t>
            </a:fld>
            <a:endParaRPr lang="en-US"/>
          </a:p>
        </p:txBody>
      </p:sp>
      <p:sp>
        <p:nvSpPr>
          <p:cNvPr id="140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2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DB52D34-715E-4989-AAF9-6CF6D4ED870E}" type="slidenum">
              <a:rPr lang="en-US"/>
              <a:pPr/>
              <a:t>18</a:t>
            </a:fld>
            <a:endParaRPr lang="en-US"/>
          </a:p>
        </p:txBody>
      </p:sp>
      <p:sp>
        <p:nvSpPr>
          <p:cNvPr id="1034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34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FE98F80-9F9B-4C74-9213-00ECEC6AAA94}" type="slidenum">
              <a:rPr lang="en-US"/>
              <a:pPr/>
              <a:t>19</a:t>
            </a:fld>
            <a:endParaRPr lang="en-US"/>
          </a:p>
        </p:txBody>
      </p:sp>
      <p:sp>
        <p:nvSpPr>
          <p:cNvPr id="1044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4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1D916E4-6BCB-4D85-8498-8E0EA81A20A0}" type="slidenum">
              <a:rPr lang="en-US"/>
              <a:pPr/>
              <a:t>20</a:t>
            </a:fld>
            <a:endParaRPr lang="en-US"/>
          </a:p>
        </p:txBody>
      </p:sp>
      <p:sp>
        <p:nvSpPr>
          <p:cNvPr id="1054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54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2CA9B9C-C6C4-4F27-89FD-6E6FDFAAC3F3}" type="slidenum">
              <a:rPr lang="en-US"/>
              <a:pPr/>
              <a:t>21</a:t>
            </a:fld>
            <a:endParaRPr lang="en-US"/>
          </a:p>
        </p:txBody>
      </p:sp>
      <p:sp>
        <p:nvSpPr>
          <p:cNvPr id="1064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65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CAC6C4B-EAE1-4786-BEA2-A1C41B25AE2D}" type="slidenum">
              <a:rPr lang="en-US"/>
              <a:pPr/>
              <a:t>4</a:t>
            </a:fld>
            <a:endParaRPr lang="en-US"/>
          </a:p>
        </p:txBody>
      </p:sp>
      <p:sp>
        <p:nvSpPr>
          <p:cNvPr id="931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1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FFBE6B4-80F4-486D-9801-44A03F273220}" type="slidenum">
              <a:rPr lang="en-US"/>
              <a:pPr/>
              <a:t>22</a:t>
            </a:fld>
            <a:endParaRPr lang="en-US"/>
          </a:p>
        </p:txBody>
      </p:sp>
      <p:sp>
        <p:nvSpPr>
          <p:cNvPr id="156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6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B2E9DFD-A593-44E9-80FB-F61CA83B0D82}" type="slidenum">
              <a:rPr lang="en-US"/>
              <a:pPr/>
              <a:t>23</a:t>
            </a:fld>
            <a:endParaRPr lang="en-US"/>
          </a:p>
        </p:txBody>
      </p:sp>
      <p:sp>
        <p:nvSpPr>
          <p:cNvPr id="157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7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EBF97DC-62D8-4D35-8578-DF5C7C8A7536}" type="slidenum">
              <a:rPr lang="en-US"/>
              <a:pPr/>
              <a:t>24</a:t>
            </a:fld>
            <a:endParaRPr lang="en-US"/>
          </a:p>
        </p:txBody>
      </p:sp>
      <p:sp>
        <p:nvSpPr>
          <p:cNvPr id="159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9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E5A364B-FE1E-4548-8935-6F454C9E1D19}" type="slidenum">
              <a:rPr lang="en-US"/>
              <a:pPr/>
              <a:t>25</a:t>
            </a:fld>
            <a:endParaRPr lang="en-US"/>
          </a:p>
        </p:txBody>
      </p:sp>
      <p:sp>
        <p:nvSpPr>
          <p:cNvPr id="1136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36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B75EFFD-50FA-4E9F-AACB-C8A63E24DD64}" type="slidenum">
              <a:rPr lang="en-US"/>
              <a:pPr/>
              <a:t>26</a:t>
            </a:fld>
            <a:endParaRPr lang="en-US"/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6199727-8815-47EE-BC58-838519E3DE3A}" type="slidenum">
              <a:rPr lang="en-US"/>
              <a:pPr/>
              <a:t>27</a:t>
            </a:fld>
            <a:endParaRPr lang="en-US"/>
          </a:p>
        </p:txBody>
      </p:sp>
      <p:sp>
        <p:nvSpPr>
          <p:cNvPr id="1157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57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C1D1D04-6410-470C-A4F1-D192B81EADB1}" type="slidenum">
              <a:rPr lang="en-US"/>
              <a:pPr/>
              <a:t>28</a:t>
            </a:fld>
            <a:endParaRPr lang="en-US"/>
          </a:p>
        </p:txBody>
      </p:sp>
      <p:sp>
        <p:nvSpPr>
          <p:cNvPr id="147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2183104-9B27-42F2-B049-2F0BA15A3FEA}" type="slidenum">
              <a:rPr lang="en-US"/>
              <a:pPr/>
              <a:t>29</a:t>
            </a:fld>
            <a:endParaRPr lang="en-US"/>
          </a:p>
        </p:txBody>
      </p:sp>
      <p:sp>
        <p:nvSpPr>
          <p:cNvPr id="148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8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485E0F9-0699-4909-B56A-1A6FC39C47DA}" type="slidenum">
              <a:rPr lang="en-US"/>
              <a:pPr/>
              <a:t>30</a:t>
            </a:fld>
            <a:endParaRPr lang="en-US"/>
          </a:p>
        </p:txBody>
      </p:sp>
      <p:sp>
        <p:nvSpPr>
          <p:cNvPr id="150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0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31C5D06-47AE-4162-8058-576A7CB69C67}" type="slidenum">
              <a:rPr lang="en-US"/>
              <a:pPr/>
              <a:t>31</a:t>
            </a:fld>
            <a:endParaRPr lang="en-US"/>
          </a:p>
        </p:txBody>
      </p:sp>
      <p:sp>
        <p:nvSpPr>
          <p:cNvPr id="160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0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C982738-BEC2-4291-9ACB-4A4EBF982B0B}" type="slidenum">
              <a:rPr lang="en-US"/>
              <a:pPr/>
              <a:t>5</a:t>
            </a:fld>
            <a:endParaRPr lang="en-US"/>
          </a:p>
        </p:txBody>
      </p:sp>
      <p:sp>
        <p:nvSpPr>
          <p:cNvPr id="952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2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3597D47-5BC8-4F3A-9B39-AD9E100C89AB}" type="slidenum">
              <a:rPr lang="en-US"/>
              <a:pPr/>
              <a:t>32</a:t>
            </a:fld>
            <a:endParaRPr lang="en-US"/>
          </a:p>
        </p:txBody>
      </p:sp>
      <p:sp>
        <p:nvSpPr>
          <p:cNvPr id="161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1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DFDFE2D-E8BA-4BD2-BEC3-8719F7F8387D}" type="slidenum">
              <a:rPr lang="en-US"/>
              <a:pPr/>
              <a:t>33</a:t>
            </a:fld>
            <a:endParaRPr lang="en-US"/>
          </a:p>
        </p:txBody>
      </p:sp>
      <p:sp>
        <p:nvSpPr>
          <p:cNvPr id="162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2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5459088-461D-4756-8994-1AA2D1470258}" type="slidenum">
              <a:rPr lang="en-US"/>
              <a:pPr/>
              <a:t>34</a:t>
            </a:fld>
            <a:endParaRPr lang="en-US"/>
          </a:p>
        </p:txBody>
      </p:sp>
      <p:sp>
        <p:nvSpPr>
          <p:cNvPr id="169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9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F7722A6-AB27-4754-98AF-587F9D9C3E8B}" type="slidenum">
              <a:rPr lang="en-US"/>
              <a:pPr/>
              <a:t>35</a:t>
            </a:fld>
            <a:endParaRPr lang="en-US"/>
          </a:p>
        </p:txBody>
      </p:sp>
      <p:sp>
        <p:nvSpPr>
          <p:cNvPr id="171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1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CBE5539-1B1D-4A55-9006-BF06FEEF4D21}" type="slidenum">
              <a:rPr lang="en-US"/>
              <a:pPr/>
              <a:t>36</a:t>
            </a:fld>
            <a:endParaRPr lang="en-US"/>
          </a:p>
        </p:txBody>
      </p:sp>
      <p:sp>
        <p:nvSpPr>
          <p:cNvPr id="172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20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38990F1-1EEA-4618-BA72-9A914A9E470F}" type="slidenum">
              <a:rPr lang="en-US"/>
              <a:pPr/>
              <a:t>40</a:t>
            </a:fld>
            <a:endParaRPr lang="en-US"/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4511E33-96EC-40BD-8995-B64AE409825F}" type="slidenum">
              <a:rPr lang="en-US"/>
              <a:pPr/>
              <a:t>42</a:t>
            </a:fld>
            <a:endParaRPr lang="en-US"/>
          </a:p>
        </p:txBody>
      </p:sp>
      <p:sp>
        <p:nvSpPr>
          <p:cNvPr id="23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02F0F63-E0A4-4400-B012-B9DA5920A393}" type="slidenum">
              <a:rPr lang="en-US"/>
              <a:pPr/>
              <a:t>45</a:t>
            </a:fld>
            <a:endParaRPr lang="en-US"/>
          </a:p>
        </p:txBody>
      </p:sp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2D46A4D-28C4-4064-A54B-8407A83C2617}" type="slidenum">
              <a:rPr lang="en-US"/>
              <a:pPr/>
              <a:t>6</a:t>
            </a:fld>
            <a:endParaRPr lang="en-US"/>
          </a:p>
        </p:txBody>
      </p:sp>
      <p:sp>
        <p:nvSpPr>
          <p:cNvPr id="163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3A96E79-5D4E-40FC-85E5-7587198B7454}" type="slidenum">
              <a:rPr lang="en-US"/>
              <a:pPr/>
              <a:t>7</a:t>
            </a:fld>
            <a:endParaRPr lang="en-US"/>
          </a:p>
        </p:txBody>
      </p:sp>
      <p:sp>
        <p:nvSpPr>
          <p:cNvPr id="164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48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41A1AC5-4172-4902-A57E-793E592EC7CA}" type="slidenum">
              <a:rPr lang="en-US"/>
              <a:pPr/>
              <a:t>8</a:t>
            </a:fld>
            <a:endParaRPr lang="en-US"/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0E5D38F-B4C3-4000-9281-FA41D71E20A3}" type="slidenum">
              <a:rPr lang="en-US"/>
              <a:pPr/>
              <a:t>9</a:t>
            </a:fld>
            <a:endParaRPr lang="en-US"/>
          </a:p>
        </p:txBody>
      </p:sp>
      <p:sp>
        <p:nvSpPr>
          <p:cNvPr id="1280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80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A43BB8A-CFF2-4585-A606-DC2D07477FC8}" type="slidenum">
              <a:rPr lang="en-US"/>
              <a:pPr/>
              <a:t>10</a:t>
            </a:fld>
            <a:endParaRPr lang="en-US"/>
          </a:p>
        </p:txBody>
      </p:sp>
      <p:sp>
        <p:nvSpPr>
          <p:cNvPr id="1290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0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A0FB779-69AD-4526-B487-C8D6C22CAF0B}" type="slidenum">
              <a:rPr lang="en-US"/>
              <a:pPr/>
              <a:t>11</a:t>
            </a:fld>
            <a:endParaRPr lang="en-US"/>
          </a:p>
        </p:txBody>
      </p:sp>
      <p:sp>
        <p:nvSpPr>
          <p:cNvPr id="1310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10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1" name="Date Placeholder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05217004-C0AC-4179-9C31-B60CF76B1732}" type="datetimeFigureOut">
              <a:rPr lang="en-US" smtClean="0"/>
              <a:pPr/>
              <a:t>11/11/2010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D45FC40-096F-4981-A58E-F213499906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5217004-C0AC-4179-9C31-B60CF76B1732}" type="datetimeFigureOut">
              <a:rPr lang="en-US" smtClean="0"/>
              <a:pPr/>
              <a:t>11/11/2010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D45FC40-096F-4981-A58E-F213499906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05217004-C0AC-4179-9C31-B60CF76B1732}" type="datetimeFigureOut">
              <a:rPr lang="en-US" smtClean="0"/>
              <a:pPr/>
              <a:t>11/11/2010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D45FC40-096F-4981-A58E-F213499906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5217004-C0AC-4179-9C31-B60CF76B1732}" type="datetimeFigureOut">
              <a:rPr lang="en-US" smtClean="0"/>
              <a:pPr/>
              <a:t>11/11/2010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D45FC40-096F-4981-A58E-F213499906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05217004-C0AC-4179-9C31-B60CF76B1732}" type="datetimeFigureOut">
              <a:rPr lang="en-US" smtClean="0"/>
              <a:pPr/>
              <a:t>11/11/2010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5D45FC40-096F-4981-A58E-F213499906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5217004-C0AC-4179-9C31-B60CF76B1732}" type="datetimeFigureOut">
              <a:rPr lang="en-US" smtClean="0"/>
              <a:pPr/>
              <a:t>11/11/2010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D45FC40-096F-4981-A58E-F213499906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5217004-C0AC-4179-9C31-B60CF76B1732}" type="datetimeFigureOut">
              <a:rPr lang="en-US" smtClean="0"/>
              <a:pPr/>
              <a:t>11/11/2010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D45FC40-096F-4981-A58E-F213499906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5217004-C0AC-4179-9C31-B60CF76B1732}" type="datetimeFigureOut">
              <a:rPr lang="en-US" smtClean="0"/>
              <a:pPr/>
              <a:t>11/11/2010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D45FC40-096F-4981-A58E-F213499906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05217004-C0AC-4179-9C31-B60CF76B1732}" type="datetimeFigureOut">
              <a:rPr lang="en-US" smtClean="0"/>
              <a:pPr/>
              <a:t>11/11/2010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D45FC40-096F-4981-A58E-F213499906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5217004-C0AC-4179-9C31-B60CF76B1732}" type="datetimeFigureOut">
              <a:rPr lang="en-US" smtClean="0"/>
              <a:pPr/>
              <a:t>11/11/2010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D45FC40-096F-4981-A58E-F213499906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5217004-C0AC-4179-9C31-B60CF76B1732}" type="datetimeFigureOut">
              <a:rPr lang="en-US" smtClean="0"/>
              <a:pPr/>
              <a:t>11/11/2010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D45FC40-096F-4981-A58E-F2134999067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1" name="Text Placeholder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05217004-C0AC-4179-9C31-B60CF76B1732}" type="datetimeFigureOut">
              <a:rPr lang="en-US" smtClean="0"/>
              <a:pPr/>
              <a:t>11/11/2010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5D45FC40-096F-4981-A58E-F2134999067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Stockman’s Breeds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Tiara F81862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01625" y="-228600"/>
            <a:ext cx="9445625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1" name="Rectangle 3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CHI BULL</a:t>
            </a:r>
          </a:p>
        </p:txBody>
      </p:sp>
      <p:pic>
        <p:nvPicPr>
          <p:cNvPr id="45059" name="Picture 3" descr="IMG0022"/>
          <p:cNvPicPr>
            <a:picLocks noChangeAspect="1" noChangeArrowheads="1"/>
          </p:cNvPicPr>
          <p:nvPr/>
        </p:nvPicPr>
        <p:blipFill>
          <a:blip r:embed="rId3" cstate="print">
            <a:lum bright="-6000"/>
          </a:blip>
          <a:srcRect l="6252" t="4688" r="5188" b="3125"/>
          <a:stretch>
            <a:fillRect/>
          </a:stretch>
        </p:blipFill>
        <p:spPr bwMode="auto">
          <a:xfrm>
            <a:off x="0" y="457200"/>
            <a:ext cx="9144000" cy="601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0" name="WordArt 4"/>
          <p:cNvSpPr>
            <a:spLocks noChangeArrowheads="1" noChangeShapeType="1" noTextEdit="1"/>
          </p:cNvSpPr>
          <p:nvPr/>
        </p:nvSpPr>
        <p:spPr bwMode="auto">
          <a:xfrm>
            <a:off x="685800" y="609600"/>
            <a:ext cx="4038600" cy="904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CHIANINA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Chianna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71600"/>
            <a:ext cx="8229600" cy="52578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800" smtClean="0"/>
              <a:t>Originated in Chiana Valley in Italy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smtClean="0"/>
              <a:t>Oldest breed of cattle in Italy and probably oldest in the world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smtClean="0"/>
              <a:t>White hair coat with black switch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smtClean="0"/>
              <a:t>Black skin pigment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smtClean="0"/>
              <a:t>Largest breed in the world- Mature bulls grow to 6 feet at the withers and mature cows grow to 5 feet at the withers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smtClean="0"/>
              <a:t>Improve offspring growth rate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smtClean="0"/>
              <a:t>Good foragers and good mothers 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smtClean="0"/>
              <a:t>Adapted to hot and cold climates, rough terrain, high degree of tolerance to insects and diseases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/>
          <a:p>
            <a:pPr eaLnBrk="1" hangingPunct="1"/>
            <a:r>
              <a:rPr lang="en-US" smtClean="0"/>
              <a:t>Chi Steer</a:t>
            </a:r>
          </a:p>
        </p:txBody>
      </p:sp>
      <p:pic>
        <p:nvPicPr>
          <p:cNvPr id="48131" name="Picture 3" descr="IMG0025"/>
          <p:cNvPicPr>
            <a:picLocks noChangeAspect="1" noChangeArrowheads="1"/>
          </p:cNvPicPr>
          <p:nvPr/>
        </p:nvPicPr>
        <p:blipFill>
          <a:blip r:embed="rId3" cstate="print"/>
          <a:srcRect l="5209" t="9375" r="4146" b="3125"/>
          <a:stretch>
            <a:fillRect/>
          </a:stretch>
        </p:blipFill>
        <p:spPr bwMode="auto">
          <a:xfrm>
            <a:off x="0" y="533400"/>
            <a:ext cx="9144000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/>
          <a:p>
            <a:pPr eaLnBrk="1" hangingPunct="1"/>
            <a:r>
              <a:rPr lang="en-US" smtClean="0"/>
              <a:t>Chi /Ang / Simme Heifer</a:t>
            </a:r>
          </a:p>
        </p:txBody>
      </p:sp>
      <p:pic>
        <p:nvPicPr>
          <p:cNvPr id="50179" name="Picture 3" descr="IMG0026"/>
          <p:cNvPicPr>
            <a:picLocks noChangeAspect="1" noChangeArrowheads="1"/>
          </p:cNvPicPr>
          <p:nvPr/>
        </p:nvPicPr>
        <p:blipFill>
          <a:blip r:embed="rId3" cstate="print">
            <a:lum bright="6000"/>
          </a:blip>
          <a:srcRect l="4167" t="3125" r="4146" b="3125"/>
          <a:stretch>
            <a:fillRect/>
          </a:stretch>
        </p:blipFill>
        <p:spPr bwMode="auto">
          <a:xfrm>
            <a:off x="0" y="228600"/>
            <a:ext cx="9144000" cy="640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/>
          <a:p>
            <a:pPr eaLnBrk="1" hangingPunct="1"/>
            <a:r>
              <a:rPr lang="en-US" smtClean="0"/>
              <a:t>Gelbvieh </a:t>
            </a:r>
          </a:p>
        </p:txBody>
      </p:sp>
      <p:pic>
        <p:nvPicPr>
          <p:cNvPr id="51203" name="Picture 3" descr="IMG0027"/>
          <p:cNvPicPr>
            <a:picLocks noChangeAspect="1" noChangeArrowheads="1"/>
          </p:cNvPicPr>
          <p:nvPr/>
        </p:nvPicPr>
        <p:blipFill>
          <a:blip r:embed="rId3" cstate="print"/>
          <a:srcRect l="3125" t="4688" r="3104" b="3125"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4" name="WordArt 4"/>
          <p:cNvSpPr>
            <a:spLocks noChangeArrowheads="1" noChangeShapeType="1" noTextEdit="1"/>
          </p:cNvSpPr>
          <p:nvPr/>
        </p:nvSpPr>
        <p:spPr bwMode="auto">
          <a:xfrm>
            <a:off x="3124200" y="2209800"/>
            <a:ext cx="3914775" cy="1143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latin typeface="Arial Black"/>
              </a:rPr>
              <a:t>GELBVIEH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Gelbvieh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Developed from 4 yellow breeds of cattle in England in 1850</a:t>
            </a:r>
          </a:p>
          <a:p>
            <a:pPr eaLnBrk="1" hangingPunct="1"/>
            <a:r>
              <a:rPr lang="en-US" smtClean="0"/>
              <a:t>Are a single color and vary from cream to reddish yellow </a:t>
            </a:r>
          </a:p>
          <a:p>
            <a:pPr eaLnBrk="1" hangingPunct="1"/>
            <a:r>
              <a:rPr lang="en-US" smtClean="0"/>
              <a:t>Medium weight and size </a:t>
            </a:r>
          </a:p>
          <a:p>
            <a:pPr eaLnBrk="1" hangingPunct="1"/>
            <a:r>
              <a:rPr lang="en-US" smtClean="0"/>
              <a:t>Good milking ability</a:t>
            </a:r>
          </a:p>
          <a:p>
            <a:pPr eaLnBrk="1" hangingPunct="1"/>
            <a:r>
              <a:rPr lang="en-US" smtClean="0"/>
              <a:t>Produce a very acceptable carcass</a:t>
            </a:r>
          </a:p>
          <a:p>
            <a:pPr eaLnBrk="1" hangingPunct="1"/>
            <a:r>
              <a:rPr lang="en-US" smtClean="0"/>
              <a:t>When crossed with Angus= Balancer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/>
          <a:p>
            <a:pPr eaLnBrk="1" hangingPunct="1"/>
            <a:r>
              <a:rPr lang="en-US" smtClean="0"/>
              <a:t>Gelbvieh Cow/Calf</a:t>
            </a:r>
          </a:p>
        </p:txBody>
      </p:sp>
      <p:pic>
        <p:nvPicPr>
          <p:cNvPr id="54275" name="Picture 3" descr="IMG0029"/>
          <p:cNvPicPr>
            <a:picLocks noChangeAspect="1" noChangeArrowheads="1"/>
          </p:cNvPicPr>
          <p:nvPr/>
        </p:nvPicPr>
        <p:blipFill>
          <a:blip r:embed="rId3" cstate="print"/>
          <a:srcRect l="2084" t="3125" r="2061" b="4688"/>
          <a:stretch>
            <a:fillRect/>
          </a:stretch>
        </p:blipFill>
        <p:spPr bwMode="auto">
          <a:xfrm>
            <a:off x="0" y="381000"/>
            <a:ext cx="9144000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17412" name="Picture 4" descr="014HP01009 DR World Clas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457200" y="0"/>
            <a:ext cx="96012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3" name="WordArt 5"/>
          <p:cNvSpPr>
            <a:spLocks noChangeArrowheads="1" noChangeShapeType="1" noTextEdit="1"/>
          </p:cNvSpPr>
          <p:nvPr/>
        </p:nvSpPr>
        <p:spPr bwMode="auto">
          <a:xfrm>
            <a:off x="1066800" y="762000"/>
            <a:ext cx="4019550" cy="1219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noFill/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HEREFORD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Hereford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eaLnBrk="1" hangingPunct="1">
              <a:lnSpc>
                <a:spcPct val="90000"/>
              </a:lnSpc>
            </a:pPr>
            <a:r>
              <a:rPr lang="en-US" sz="2800" smtClean="0"/>
              <a:t>Can be polled or horned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Originated in Hereford, England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Came to U.S. in early 1800s to Kentucky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Have white faces and red bodies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Have white on belly, legs and switch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Docile in nature and easily handled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Adapted to western cattle raising regions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Superior foraging ability, vigor, and hardiness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Produce more calves under adverse conditions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Cattle Breeds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Polled Hereford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Originated in Iowa in 1901</a:t>
            </a:r>
          </a:p>
          <a:p>
            <a:pPr eaLnBrk="1" hangingPunct="1"/>
            <a:r>
              <a:rPr lang="en-US" smtClean="0"/>
              <a:t>Same traits as Herefords except no horns</a:t>
            </a:r>
          </a:p>
          <a:p>
            <a:pPr eaLnBrk="1" hangingPunct="1"/>
            <a:r>
              <a:rPr lang="en-US" smtClean="0"/>
              <a:t>Can be registered as polled or horned Herefords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20484" name="Picture 4" descr="FeltonsKateP62-P4222883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81000" y="152400"/>
            <a:ext cx="9982200" cy="645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/>
          <a:p>
            <a:pPr eaLnBrk="1" hangingPunct="1"/>
            <a:r>
              <a:rPr lang="en-US" smtClean="0"/>
              <a:t>Brahman Bull</a:t>
            </a:r>
          </a:p>
        </p:txBody>
      </p:sp>
      <p:pic>
        <p:nvPicPr>
          <p:cNvPr id="70659" name="Picture 3" descr="IMG0044"/>
          <p:cNvPicPr>
            <a:picLocks noChangeAspect="1" noChangeArrowheads="1"/>
          </p:cNvPicPr>
          <p:nvPr/>
        </p:nvPicPr>
        <p:blipFill>
          <a:blip r:embed="rId3" cstate="print"/>
          <a:srcRect l="3125" t="3125" r="3104" b="4688"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0660" name="WordArt 4"/>
          <p:cNvSpPr>
            <a:spLocks noChangeArrowheads="1" noChangeShapeType="1" noTextEdit="1"/>
          </p:cNvSpPr>
          <p:nvPr/>
        </p:nvSpPr>
        <p:spPr bwMode="auto">
          <a:xfrm>
            <a:off x="381000" y="457200"/>
            <a:ext cx="4505325" cy="8763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80"/>
                </a:solidFill>
                <a:latin typeface="Arial Black"/>
              </a:rPr>
              <a:t>BRAHMAN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Brahman</a:t>
            </a:r>
          </a:p>
        </p:txBody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</p:spPr>
        <p:txBody>
          <a:bodyPr/>
          <a:lstStyle/>
          <a:p>
            <a:pPr eaLnBrk="1" hangingPunct="1"/>
            <a:r>
              <a:rPr lang="en-US" sz="2800" smtClean="0"/>
              <a:t>Developed in the southwest part of U.S. </a:t>
            </a:r>
          </a:p>
          <a:p>
            <a:pPr eaLnBrk="1" hangingPunct="1"/>
            <a:r>
              <a:rPr lang="en-US" sz="2800" smtClean="0"/>
              <a:t>Also called Zubu</a:t>
            </a:r>
          </a:p>
          <a:p>
            <a:pPr eaLnBrk="1" hangingPunct="1"/>
            <a:r>
              <a:rPr lang="en-US" sz="2800" smtClean="0"/>
              <a:t>Major use is to cross with other breeds</a:t>
            </a:r>
          </a:p>
          <a:p>
            <a:pPr eaLnBrk="1" hangingPunct="1"/>
            <a:r>
              <a:rPr lang="en-US" sz="2800" smtClean="0"/>
              <a:t>Light gray to red to almost black</a:t>
            </a:r>
          </a:p>
          <a:p>
            <a:pPr eaLnBrk="1" hangingPunct="1"/>
            <a:r>
              <a:rPr lang="en-US" sz="2800" smtClean="0"/>
              <a:t>Loose skin under throat and large drooping ears</a:t>
            </a:r>
          </a:p>
          <a:p>
            <a:pPr eaLnBrk="1" hangingPunct="1"/>
            <a:r>
              <a:rPr lang="en-US" sz="2800" smtClean="0"/>
              <a:t>High heat tolerance</a:t>
            </a:r>
          </a:p>
          <a:p>
            <a:pPr eaLnBrk="1" hangingPunct="1"/>
            <a:r>
              <a:rPr lang="en-US" sz="2800" smtClean="0"/>
              <a:t>Resistant to disease and insects </a:t>
            </a:r>
          </a:p>
          <a:p>
            <a:pPr eaLnBrk="1" hangingPunct="1"/>
            <a:r>
              <a:rPr lang="en-US" sz="2800" smtClean="0"/>
              <a:t>Good mothers </a:t>
            </a:r>
          </a:p>
          <a:p>
            <a:pPr eaLnBrk="1" hangingPunct="1"/>
            <a:r>
              <a:rPr lang="en-US" sz="2800" smtClean="0"/>
              <a:t>Good foragers on poor range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/>
          <a:p>
            <a:pPr eaLnBrk="1" hangingPunct="1"/>
            <a:r>
              <a:rPr lang="en-US" smtClean="0"/>
              <a:t>Brahman Cow/Calf</a:t>
            </a:r>
          </a:p>
        </p:txBody>
      </p:sp>
      <p:pic>
        <p:nvPicPr>
          <p:cNvPr id="73731" name="Picture 3" descr="IMG0046"/>
          <p:cNvPicPr>
            <a:picLocks noChangeAspect="1" noChangeArrowheads="1"/>
          </p:cNvPicPr>
          <p:nvPr/>
        </p:nvPicPr>
        <p:blipFill>
          <a:blip r:embed="rId3" cstate="print">
            <a:lum bright="-6000"/>
          </a:blip>
          <a:srcRect l="27089" t="12500" r="26025" b="12500"/>
          <a:stretch>
            <a:fillRect/>
          </a:stretch>
        </p:blipFill>
        <p:spPr bwMode="auto">
          <a:xfrm>
            <a:off x="990600" y="228600"/>
            <a:ext cx="7315200" cy="640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IMG0012"/>
          <p:cNvPicPr>
            <a:picLocks noChangeAspect="1" noChangeArrowheads="1"/>
          </p:cNvPicPr>
          <p:nvPr/>
        </p:nvPicPr>
        <p:blipFill>
          <a:blip r:embed="rId3" cstate="print">
            <a:lum bright="-6000"/>
          </a:blip>
          <a:srcRect l="3125" t="3125" r="2061" b="2051"/>
          <a:stretch>
            <a:fillRect/>
          </a:stretch>
        </p:blipFill>
        <p:spPr bwMode="auto">
          <a:xfrm>
            <a:off x="0" y="228600"/>
            <a:ext cx="9144000" cy="640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1" name="WordArt 3"/>
          <p:cNvSpPr>
            <a:spLocks noChangeArrowheads="1" noChangeShapeType="1" noTextEdit="1"/>
          </p:cNvSpPr>
          <p:nvPr/>
        </p:nvSpPr>
        <p:spPr bwMode="auto">
          <a:xfrm rot="5400000">
            <a:off x="-1333500" y="3009900"/>
            <a:ext cx="5486400" cy="990600"/>
          </a:xfrm>
          <a:prstGeom prst="rect">
            <a:avLst/>
          </a:prstGeom>
        </p:spPr>
        <p:txBody>
          <a:bodyPr vert="wordArt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 Black"/>
              </a:rPr>
              <a:t>SHORTHORN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Shorthorn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mtClean="0"/>
              <a:t>Originated in England around 1600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Imported to Virginia in 1783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Dual purpose breed- bred for meat and milk production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Coat color: red, white, roan 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Short horns that curve inward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Excellent crossing ability with other breeds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Produce a desirable carcass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/>
          <a:p>
            <a:pPr eaLnBrk="1" hangingPunct="1"/>
            <a:r>
              <a:rPr lang="en-US" smtClean="0"/>
              <a:t>WHITE SHORTHORN</a:t>
            </a:r>
          </a:p>
        </p:txBody>
      </p:sp>
      <p:pic>
        <p:nvPicPr>
          <p:cNvPr id="29699" name="Picture 3" descr="IMG0013"/>
          <p:cNvPicPr>
            <a:picLocks noChangeAspect="1" noChangeArrowheads="1"/>
          </p:cNvPicPr>
          <p:nvPr/>
        </p:nvPicPr>
        <p:blipFill>
          <a:blip r:embed="rId3" cstate="print">
            <a:lum bright="-24000"/>
          </a:blip>
          <a:srcRect l="3125" t="3125" r="3104" b="3093"/>
          <a:stretch>
            <a:fillRect/>
          </a:stretch>
        </p:blipFill>
        <p:spPr bwMode="auto">
          <a:xfrm>
            <a:off x="0" y="381000"/>
            <a:ext cx="9144000" cy="624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/>
          <a:p>
            <a:pPr eaLnBrk="1" hangingPunct="1"/>
            <a:r>
              <a:rPr lang="en-US" smtClean="0"/>
              <a:t>Simme Bull</a:t>
            </a:r>
          </a:p>
        </p:txBody>
      </p:sp>
      <p:pic>
        <p:nvPicPr>
          <p:cNvPr id="61443" name="Picture 3" descr="IMG0041"/>
          <p:cNvPicPr>
            <a:picLocks noChangeAspect="1" noChangeArrowheads="1"/>
          </p:cNvPicPr>
          <p:nvPr/>
        </p:nvPicPr>
        <p:blipFill>
          <a:blip r:embed="rId3" cstate="print">
            <a:lum bright="-6000"/>
          </a:blip>
          <a:srcRect l="4167" t="3125" r="3104" b="3125"/>
          <a:stretch>
            <a:fillRect/>
          </a:stretch>
        </p:blipFill>
        <p:spPr bwMode="auto">
          <a:xfrm>
            <a:off x="0" y="304800"/>
            <a:ext cx="9144000" cy="624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44" name="WordArt 4"/>
          <p:cNvSpPr>
            <a:spLocks noChangeArrowheads="1" noChangeShapeType="1" noTextEdit="1"/>
          </p:cNvSpPr>
          <p:nvPr/>
        </p:nvSpPr>
        <p:spPr bwMode="auto">
          <a:xfrm>
            <a:off x="838200" y="381000"/>
            <a:ext cx="5715000" cy="9810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SIMMENTAL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Simmental</a:t>
            </a:r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9530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smtClean="0"/>
              <a:t>Originated in the Simmen Valley of Switzerland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Good meat and carcass traits 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In France called Pie Rouge and In Germany called Fleckvieh 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First brought to the United States from Canada in 1969 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Have white to light straw faces with red to dark red, spotted bodies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Good milkers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Rapid growth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Adaptable to a wide range of climates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8100" y="0"/>
            <a:ext cx="91821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WordArt 3"/>
          <p:cNvSpPr>
            <a:spLocks noChangeArrowheads="1" noChangeShapeType="1" noTextEdit="1"/>
          </p:cNvSpPr>
          <p:nvPr/>
        </p:nvSpPr>
        <p:spPr bwMode="auto">
          <a:xfrm>
            <a:off x="2209800" y="2209800"/>
            <a:ext cx="3505200" cy="1219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/>
              </a:rPr>
              <a:t>ANGUS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 descr="Simm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457200"/>
            <a:ext cx="931545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/>
          <a:p>
            <a:pPr eaLnBrk="1" hangingPunct="1"/>
            <a:r>
              <a:rPr lang="en-US" smtClean="0"/>
              <a:t>Santa Gertrudis Female</a:t>
            </a:r>
          </a:p>
        </p:txBody>
      </p:sp>
      <p:pic>
        <p:nvPicPr>
          <p:cNvPr id="74755" name="Picture 3" descr="IMG0048"/>
          <p:cNvPicPr>
            <a:picLocks noChangeAspect="1" noChangeArrowheads="1"/>
          </p:cNvPicPr>
          <p:nvPr/>
        </p:nvPicPr>
        <p:blipFill>
          <a:blip r:embed="rId3" cstate="print">
            <a:lum bright="-12000"/>
          </a:blip>
          <a:srcRect l="4169" t="7813" r="4146" b="7813"/>
          <a:stretch>
            <a:fillRect/>
          </a:stretch>
        </p:blipFill>
        <p:spPr bwMode="auto">
          <a:xfrm>
            <a:off x="0" y="457200"/>
            <a:ext cx="9144000" cy="601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756" name="WordArt 4"/>
          <p:cNvSpPr>
            <a:spLocks noChangeArrowheads="1" noChangeShapeType="1" noTextEdit="1"/>
          </p:cNvSpPr>
          <p:nvPr/>
        </p:nvSpPr>
        <p:spPr bwMode="auto">
          <a:xfrm>
            <a:off x="1295400" y="609600"/>
            <a:ext cx="5972175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800000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  <a:t>SANTA GERTRUDIS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Santa Gertrudis</a:t>
            </a:r>
          </a:p>
        </p:txBody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smtClean="0"/>
              <a:t>Developed on King Ranch in Texas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Cross between Brahman bulls to Shorthorn cows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Cherry red in color 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Most are horned but some polled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Loose hides with folds of shin on neck and bellies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Short hair in warm climates and long hair in colder weather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Resist diseases and insects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/>
          <a:p>
            <a:pPr eaLnBrk="1" hangingPunct="1"/>
            <a:r>
              <a:rPr lang="en-US" smtClean="0"/>
              <a:t>Santa Gertrudis Herd</a:t>
            </a:r>
          </a:p>
        </p:txBody>
      </p:sp>
      <p:pic>
        <p:nvPicPr>
          <p:cNvPr id="76803" name="Picture 3" descr="IMG0047"/>
          <p:cNvPicPr>
            <a:picLocks noChangeAspect="1" noChangeArrowheads="1"/>
          </p:cNvPicPr>
          <p:nvPr/>
        </p:nvPicPr>
        <p:blipFill>
          <a:blip r:embed="rId3" cstate="print">
            <a:lum bright="-6000"/>
          </a:blip>
          <a:srcRect l="3125" t="3125" r="3104" b="3093"/>
          <a:stretch>
            <a:fillRect/>
          </a:stretch>
        </p:blipFill>
        <p:spPr bwMode="auto">
          <a:xfrm>
            <a:off x="0" y="304800"/>
            <a:ext cx="9144000" cy="601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/>
          <a:p>
            <a:pPr eaLnBrk="1" hangingPunct="1"/>
            <a:r>
              <a:rPr lang="en-US" smtClean="0"/>
              <a:t>TX Longhorn</a:t>
            </a:r>
          </a:p>
        </p:txBody>
      </p:sp>
      <p:pic>
        <p:nvPicPr>
          <p:cNvPr id="83971" name="Picture 3" descr="IMG0056"/>
          <p:cNvPicPr>
            <a:picLocks noChangeAspect="1" noChangeArrowheads="1"/>
          </p:cNvPicPr>
          <p:nvPr/>
        </p:nvPicPr>
        <p:blipFill>
          <a:blip r:embed="rId3" cstate="print"/>
          <a:srcRect l="4167" t="4167" r="3104" b="3093"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3972" name="WordArt 4"/>
          <p:cNvSpPr>
            <a:spLocks noChangeArrowheads="1" noChangeShapeType="1" noTextEdit="1"/>
          </p:cNvSpPr>
          <p:nvPr/>
        </p:nvSpPr>
        <p:spPr bwMode="auto">
          <a:xfrm rot="5400000">
            <a:off x="-938213" y="2919413"/>
            <a:ext cx="4619625" cy="1066800"/>
          </a:xfrm>
          <a:prstGeom prst="rect">
            <a:avLst/>
          </a:prstGeom>
        </p:spPr>
        <p:txBody>
          <a:bodyPr vert="wordArt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latin typeface="Arial Black"/>
              </a:rPr>
              <a:t>LONGHORN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Longhorn</a:t>
            </a:r>
          </a:p>
        </p:txBody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9530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smtClean="0"/>
              <a:t>Originated from Spanish cattle and brought to Mexico in early history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Came to Texas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Almost became extinct in early 1900s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Many combinations of color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Horns curve upward and spread 4 feet or more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Long lets with wide shoulders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Slow maturing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Resistant to diseases and parasites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Adapted to harsh environments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/>
          <a:p>
            <a:pPr eaLnBrk="1" hangingPunct="1"/>
            <a:r>
              <a:rPr lang="en-US" smtClean="0"/>
              <a:t>TX Longhorn</a:t>
            </a:r>
          </a:p>
        </p:txBody>
      </p:sp>
      <p:pic>
        <p:nvPicPr>
          <p:cNvPr id="86019" name="Picture 3" descr="IMG0057"/>
          <p:cNvPicPr>
            <a:picLocks noChangeAspect="1" noChangeArrowheads="1"/>
          </p:cNvPicPr>
          <p:nvPr/>
        </p:nvPicPr>
        <p:blipFill>
          <a:blip r:embed="rId3" cstate="print">
            <a:lum bright="-6000"/>
          </a:blip>
          <a:srcRect l="4167" t="3125" r="2061" b="3125"/>
          <a:stretch>
            <a:fillRect/>
          </a:stretch>
        </p:blipFill>
        <p:spPr bwMode="auto">
          <a:xfrm>
            <a:off x="0" y="457200"/>
            <a:ext cx="9144000" cy="601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066800" y="2895600"/>
            <a:ext cx="6255488" cy="1362075"/>
          </a:xfrm>
        </p:spPr>
        <p:txBody>
          <a:bodyPr/>
          <a:lstStyle/>
          <a:p>
            <a:r>
              <a:rPr lang="en-US" dirty="0" smtClean="0"/>
              <a:t>Hogs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BERKSHIRE</a:t>
            </a:r>
          </a:p>
        </p:txBody>
      </p:sp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533400" y="1676400"/>
            <a:ext cx="4343400" cy="392906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/>
              <a:t>BREED CHARACTERISTICS</a:t>
            </a:r>
            <a:endParaRPr lang="en-US" sz="2400"/>
          </a:p>
          <a:p>
            <a:pPr>
              <a:spcBef>
                <a:spcPct val="50000"/>
              </a:spcBef>
            </a:pPr>
            <a:r>
              <a:rPr lang="en-US" sz="2400"/>
              <a:t>*</a:t>
            </a:r>
            <a:r>
              <a:rPr lang="en-US" sz="2000"/>
              <a:t>All black body with six white points</a:t>
            </a:r>
          </a:p>
          <a:p>
            <a:pPr>
              <a:spcBef>
                <a:spcPct val="50000"/>
              </a:spcBef>
            </a:pPr>
            <a:r>
              <a:rPr lang="en-US" sz="2400"/>
              <a:t>*Erect ears</a:t>
            </a:r>
          </a:p>
          <a:p>
            <a:pPr>
              <a:spcBef>
                <a:spcPct val="50000"/>
              </a:spcBef>
            </a:pPr>
            <a:r>
              <a:rPr lang="en-US" sz="2400" b="1"/>
              <a:t>BENEFITS</a:t>
            </a:r>
          </a:p>
          <a:p>
            <a:pPr>
              <a:spcBef>
                <a:spcPct val="50000"/>
              </a:spcBef>
            </a:pPr>
            <a:r>
              <a:rPr lang="en-US" sz="2000"/>
              <a:t>*Known as a “Terminal Breed”</a:t>
            </a:r>
          </a:p>
          <a:p>
            <a:pPr>
              <a:spcBef>
                <a:spcPct val="50000"/>
              </a:spcBef>
            </a:pPr>
            <a:r>
              <a:rPr lang="en-US" sz="2000"/>
              <a:t>*Growth and muscle</a:t>
            </a:r>
          </a:p>
          <a:p>
            <a:pPr>
              <a:spcBef>
                <a:spcPct val="50000"/>
              </a:spcBef>
            </a:pPr>
            <a:r>
              <a:rPr lang="en-US" sz="2000"/>
              <a:t>*Durable and rugged</a:t>
            </a:r>
          </a:p>
          <a:p>
            <a:pPr>
              <a:spcBef>
                <a:spcPct val="50000"/>
              </a:spcBef>
            </a:pPr>
            <a:r>
              <a:rPr lang="en-US" sz="2000"/>
              <a:t>*Marbling quality</a:t>
            </a:r>
            <a:endParaRPr lang="en-US" sz="2000" b="1"/>
          </a:p>
        </p:txBody>
      </p:sp>
      <p:pic>
        <p:nvPicPr>
          <p:cNvPr id="5126" name="Picture 6" descr="ber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14800" y="4038600"/>
            <a:ext cx="5029200" cy="2819400"/>
          </a:xfrm>
          <a:prstGeom prst="rect">
            <a:avLst/>
          </a:prstGeom>
          <a:noFill/>
        </p:spPr>
      </p:pic>
      <p:sp>
        <p:nvSpPr>
          <p:cNvPr id="5127" name="Text Box 7"/>
          <p:cNvSpPr txBox="1">
            <a:spLocks noChangeArrowheads="1"/>
          </p:cNvSpPr>
          <p:nvPr/>
        </p:nvSpPr>
        <p:spPr bwMode="auto">
          <a:xfrm>
            <a:off x="1295400" y="1600200"/>
            <a:ext cx="3352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CHESTER white</a:t>
            </a:r>
            <a:endParaRPr lang="en-US" dirty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762000" y="1905000"/>
            <a:ext cx="7772400" cy="685800"/>
          </a:xfrm>
        </p:spPr>
        <p:txBody>
          <a:bodyPr>
            <a:normAutofit fontScale="25000" lnSpcReduction="20000"/>
          </a:bodyPr>
          <a:lstStyle/>
          <a:p>
            <a:pPr>
              <a:lnSpc>
                <a:spcPct val="90000"/>
              </a:lnSpc>
              <a:buFontTx/>
              <a:buNone/>
            </a:pPr>
            <a:r>
              <a:rPr lang="en-US" sz="11200" b="1" dirty="0"/>
              <a:t>BREED CHARACTERISTICS</a:t>
            </a:r>
          </a:p>
          <a:p>
            <a:pPr>
              <a:lnSpc>
                <a:spcPct val="90000"/>
              </a:lnSpc>
            </a:pPr>
            <a:r>
              <a:rPr lang="en-US" sz="11200" dirty="0"/>
              <a:t>All white body</a:t>
            </a:r>
          </a:p>
          <a:p>
            <a:pPr>
              <a:lnSpc>
                <a:spcPct val="90000"/>
              </a:lnSpc>
            </a:pPr>
            <a:r>
              <a:rPr lang="en-US" sz="11200" dirty="0"/>
              <a:t>Short thick ears flopping forward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11200" b="1" dirty="0"/>
              <a:t>BENEFITS</a:t>
            </a:r>
          </a:p>
          <a:p>
            <a:pPr>
              <a:lnSpc>
                <a:spcPct val="90000"/>
              </a:lnSpc>
            </a:pPr>
            <a:r>
              <a:rPr lang="en-US" sz="11200" dirty="0"/>
              <a:t>Known as a “Dual purpose Breed”   </a:t>
            </a:r>
          </a:p>
          <a:p>
            <a:pPr>
              <a:lnSpc>
                <a:spcPct val="90000"/>
              </a:lnSpc>
            </a:pPr>
            <a:r>
              <a:rPr lang="en-US" sz="11200" dirty="0"/>
              <a:t>Growth</a:t>
            </a:r>
          </a:p>
          <a:p>
            <a:pPr>
              <a:lnSpc>
                <a:spcPct val="90000"/>
              </a:lnSpc>
            </a:pPr>
            <a:r>
              <a:rPr lang="en-US" sz="11200" dirty="0"/>
              <a:t>Durable and rugged</a:t>
            </a:r>
          </a:p>
          <a:p>
            <a:pPr>
              <a:lnSpc>
                <a:spcPct val="90000"/>
              </a:lnSpc>
            </a:pPr>
            <a:endParaRPr lang="en-US" sz="2400" dirty="0"/>
          </a:p>
        </p:txBody>
      </p:sp>
      <p:pic>
        <p:nvPicPr>
          <p:cNvPr id="6148" name="Picture 4" descr="chest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00600" y="3810000"/>
            <a:ext cx="4343400" cy="28479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 Black Angus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Originated in Scotland</a:t>
            </a:r>
          </a:p>
          <a:p>
            <a:pPr eaLnBrk="1" hangingPunct="1"/>
            <a:r>
              <a:rPr lang="en-US" smtClean="0"/>
              <a:t>Earliest records date to early 1700s</a:t>
            </a:r>
          </a:p>
          <a:p>
            <a:pPr eaLnBrk="1" hangingPunct="1"/>
            <a:r>
              <a:rPr lang="en-US" smtClean="0"/>
              <a:t>First came to Victoria, Kansas in 1873</a:t>
            </a:r>
          </a:p>
          <a:p>
            <a:pPr eaLnBrk="1" hangingPunct="1"/>
            <a:r>
              <a:rPr lang="en-US" smtClean="0"/>
              <a:t>Black in color</a:t>
            </a:r>
          </a:p>
          <a:p>
            <a:pPr eaLnBrk="1" hangingPunct="1"/>
            <a:r>
              <a:rPr lang="en-US" smtClean="0"/>
              <a:t>Smooth hair coat and polled (no horns)</a:t>
            </a:r>
          </a:p>
          <a:p>
            <a:pPr eaLnBrk="1" hangingPunct="1"/>
            <a:r>
              <a:rPr lang="en-US" smtClean="0"/>
              <a:t>Produce high quality, well marbled meat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9" name="Picture 5" descr="duroc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3810000"/>
            <a:ext cx="4495800" cy="3048000"/>
          </a:xfrm>
          <a:prstGeom prst="rect">
            <a:avLst/>
          </a:prstGeom>
          <a:noFill/>
        </p:spPr>
      </p:pic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DUROC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85800" y="1981200"/>
            <a:ext cx="7772400" cy="533400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  <a:buFontTx/>
              <a:buNone/>
            </a:pPr>
            <a:r>
              <a:rPr lang="en-US" sz="2000" b="1" dirty="0"/>
              <a:t>BREED CHARACTERISTICS</a:t>
            </a:r>
            <a:endParaRPr lang="en-US" sz="2000" dirty="0"/>
          </a:p>
          <a:p>
            <a:pPr>
              <a:lnSpc>
                <a:spcPct val="90000"/>
              </a:lnSpc>
            </a:pPr>
            <a:r>
              <a:rPr lang="en-US" sz="2000" dirty="0"/>
              <a:t>All red body</a:t>
            </a:r>
          </a:p>
          <a:p>
            <a:pPr>
              <a:lnSpc>
                <a:spcPct val="90000"/>
              </a:lnSpc>
            </a:pPr>
            <a:r>
              <a:rPr lang="en-US" sz="2000" dirty="0"/>
              <a:t>Short ears flopping forward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000" b="1" dirty="0"/>
              <a:t>BENEFITS</a:t>
            </a:r>
          </a:p>
          <a:p>
            <a:pPr>
              <a:lnSpc>
                <a:spcPct val="90000"/>
              </a:lnSpc>
            </a:pPr>
            <a:r>
              <a:rPr lang="en-US" sz="2000" dirty="0"/>
              <a:t>Known as a “Terminal Breed”</a:t>
            </a:r>
            <a:endParaRPr lang="en-US" sz="2000" b="1" dirty="0"/>
          </a:p>
          <a:p>
            <a:pPr>
              <a:lnSpc>
                <a:spcPct val="90000"/>
              </a:lnSpc>
            </a:pPr>
            <a:r>
              <a:rPr lang="en-US" sz="2000" dirty="0"/>
              <a:t>Grow extremely fast</a:t>
            </a:r>
          </a:p>
          <a:p>
            <a:pPr>
              <a:lnSpc>
                <a:spcPct val="90000"/>
              </a:lnSpc>
            </a:pPr>
            <a:r>
              <a:rPr lang="en-US" sz="2000" dirty="0"/>
              <a:t>Durable and rugged</a:t>
            </a:r>
            <a:endParaRPr 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HAMPSHIRE</a:t>
            </a:r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609600" y="1676400"/>
            <a:ext cx="5715000" cy="344646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/>
              <a:t>BREED CHARACTERISTICS</a:t>
            </a:r>
            <a:endParaRPr lang="en-US" sz="2800"/>
          </a:p>
          <a:p>
            <a:pPr>
              <a:spcBef>
                <a:spcPct val="50000"/>
              </a:spcBef>
            </a:pPr>
            <a:r>
              <a:rPr lang="en-US" sz="2000"/>
              <a:t>*Black body with a white belt</a:t>
            </a:r>
          </a:p>
          <a:p>
            <a:pPr>
              <a:spcBef>
                <a:spcPct val="50000"/>
              </a:spcBef>
            </a:pPr>
            <a:r>
              <a:rPr lang="en-US" sz="2000"/>
              <a:t>* Erect ears</a:t>
            </a:r>
          </a:p>
          <a:p>
            <a:pPr>
              <a:spcBef>
                <a:spcPct val="50000"/>
              </a:spcBef>
            </a:pPr>
            <a:r>
              <a:rPr lang="en-US" sz="2800" b="1"/>
              <a:t>BENEFITS</a:t>
            </a:r>
          </a:p>
          <a:p>
            <a:pPr>
              <a:spcBef>
                <a:spcPct val="50000"/>
              </a:spcBef>
            </a:pPr>
            <a:r>
              <a:rPr lang="en-US" sz="2000"/>
              <a:t>*Known as a “Terminal Breed”</a:t>
            </a:r>
          </a:p>
          <a:p>
            <a:pPr>
              <a:spcBef>
                <a:spcPct val="50000"/>
              </a:spcBef>
            </a:pPr>
            <a:r>
              <a:rPr lang="en-US" sz="2000"/>
              <a:t>* Heavy muscled and lean</a:t>
            </a:r>
          </a:p>
          <a:p>
            <a:pPr>
              <a:spcBef>
                <a:spcPct val="50000"/>
              </a:spcBef>
            </a:pPr>
            <a:r>
              <a:rPr lang="en-US" sz="2000"/>
              <a:t>*Carcass merit</a:t>
            </a:r>
          </a:p>
        </p:txBody>
      </p:sp>
      <p:pic>
        <p:nvPicPr>
          <p:cNvPr id="8200" name="Picture 8" descr="ha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4160838"/>
            <a:ext cx="4495800" cy="26971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1" name="Picture 5" descr="l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4400" y="3810000"/>
            <a:ext cx="4419600" cy="3048000"/>
          </a:xfrm>
          <a:prstGeom prst="rect">
            <a:avLst/>
          </a:prstGeom>
          <a:noFill/>
        </p:spPr>
      </p:pic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LANDRACE</a:t>
            </a:r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457200" y="1524000"/>
            <a:ext cx="4114800" cy="56038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/>
              <a:t>BREED CHARACTERISTICS</a:t>
            </a:r>
            <a:endParaRPr lang="en-US" sz="2800"/>
          </a:p>
          <a:p>
            <a:pPr>
              <a:spcBef>
                <a:spcPct val="50000"/>
              </a:spcBef>
            </a:pPr>
            <a:r>
              <a:rPr lang="en-US" sz="2400"/>
              <a:t>*All white body</a:t>
            </a:r>
          </a:p>
          <a:p>
            <a:pPr>
              <a:spcBef>
                <a:spcPct val="50000"/>
              </a:spcBef>
            </a:pPr>
            <a:r>
              <a:rPr lang="en-US" sz="2400"/>
              <a:t>* Long thin ears flopping forward</a:t>
            </a:r>
          </a:p>
          <a:p>
            <a:pPr>
              <a:spcBef>
                <a:spcPct val="50000"/>
              </a:spcBef>
            </a:pPr>
            <a:r>
              <a:rPr lang="en-US" sz="2800" b="1"/>
              <a:t>BENEFITS</a:t>
            </a:r>
          </a:p>
          <a:p>
            <a:pPr>
              <a:spcBef>
                <a:spcPct val="50000"/>
              </a:spcBef>
            </a:pPr>
            <a:r>
              <a:rPr lang="en-US" sz="2400"/>
              <a:t>*Maternal breed-known for mothering</a:t>
            </a:r>
          </a:p>
          <a:p>
            <a:pPr>
              <a:spcBef>
                <a:spcPct val="50000"/>
              </a:spcBef>
            </a:pPr>
            <a:r>
              <a:rPr lang="en-US" sz="2400"/>
              <a:t>*Known for length of body</a:t>
            </a:r>
          </a:p>
          <a:p>
            <a:pPr>
              <a:spcBef>
                <a:spcPct val="50000"/>
              </a:spcBef>
            </a:pPr>
            <a:r>
              <a:rPr lang="en-US" sz="2400"/>
              <a:t>* One extra rib</a:t>
            </a:r>
          </a:p>
          <a:p>
            <a:pPr>
              <a:spcBef>
                <a:spcPct val="50000"/>
              </a:spcBef>
            </a:pPr>
            <a:r>
              <a:rPr lang="en-US" sz="2400"/>
              <a:t>                                     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457200"/>
            <a:ext cx="7772400" cy="1295400"/>
          </a:xfrm>
        </p:spPr>
        <p:txBody>
          <a:bodyPr/>
          <a:lstStyle/>
          <a:p>
            <a:r>
              <a:rPr lang="en-US"/>
              <a:t>POLAND CHINA</a:t>
            </a:r>
          </a:p>
        </p:txBody>
      </p:sp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1066800" y="1600200"/>
            <a:ext cx="4953000" cy="59690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/>
              <a:t>BREED CHARACTERISTICS</a:t>
            </a:r>
            <a:endParaRPr lang="en-US" sz="2800"/>
          </a:p>
          <a:p>
            <a:pPr>
              <a:spcBef>
                <a:spcPct val="50000"/>
              </a:spcBef>
            </a:pPr>
            <a:r>
              <a:rPr lang="en-US" sz="2400"/>
              <a:t>* All black body with six white points</a:t>
            </a:r>
          </a:p>
          <a:p>
            <a:pPr>
              <a:spcBef>
                <a:spcPct val="50000"/>
              </a:spcBef>
            </a:pPr>
            <a:r>
              <a:rPr lang="en-US" sz="2400"/>
              <a:t>* Floppy Ears</a:t>
            </a:r>
          </a:p>
          <a:p>
            <a:pPr>
              <a:spcBef>
                <a:spcPct val="50000"/>
              </a:spcBef>
            </a:pPr>
            <a:r>
              <a:rPr lang="en-US" sz="2800" b="1"/>
              <a:t>BENEFITS</a:t>
            </a:r>
          </a:p>
          <a:p>
            <a:pPr>
              <a:spcBef>
                <a:spcPct val="50000"/>
              </a:spcBef>
            </a:pPr>
            <a:r>
              <a:rPr lang="en-US" sz="2400"/>
              <a:t>*Known as a</a:t>
            </a:r>
            <a:r>
              <a:rPr lang="en-US" sz="2400" b="1"/>
              <a:t>“</a:t>
            </a:r>
            <a:r>
              <a:rPr lang="en-US" sz="2400"/>
              <a:t>Terminal Breed”</a:t>
            </a:r>
          </a:p>
          <a:p>
            <a:pPr>
              <a:spcBef>
                <a:spcPct val="50000"/>
              </a:spcBef>
            </a:pPr>
            <a:r>
              <a:rPr lang="en-US" sz="2400"/>
              <a:t>*Growth</a:t>
            </a:r>
          </a:p>
          <a:p>
            <a:pPr>
              <a:spcBef>
                <a:spcPct val="50000"/>
              </a:spcBef>
            </a:pPr>
            <a:r>
              <a:rPr lang="en-US" sz="2400"/>
              <a:t>*Durable and rugged</a:t>
            </a:r>
          </a:p>
          <a:p>
            <a:pPr>
              <a:spcBef>
                <a:spcPct val="50000"/>
              </a:spcBef>
            </a:pPr>
            <a:r>
              <a:rPr lang="en-US" sz="2400"/>
              <a:t>*Marbling quality</a:t>
            </a:r>
            <a:endParaRPr lang="en-US" sz="2400" b="1"/>
          </a:p>
          <a:p>
            <a:pPr>
              <a:spcBef>
                <a:spcPct val="50000"/>
              </a:spcBef>
            </a:pPr>
            <a:endParaRPr lang="en-US" sz="2400"/>
          </a:p>
          <a:p>
            <a:pPr>
              <a:spcBef>
                <a:spcPct val="50000"/>
              </a:spcBef>
            </a:pPr>
            <a:endParaRPr lang="en-US" sz="2400"/>
          </a:p>
        </p:txBody>
      </p:sp>
      <p:pic>
        <p:nvPicPr>
          <p:cNvPr id="10244" name="Picture 4" descr="pola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5400" y="3962400"/>
            <a:ext cx="4038600" cy="2895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SPOT</a:t>
            </a:r>
          </a:p>
        </p:txBody>
      </p:sp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609600" y="1676400"/>
            <a:ext cx="4572000" cy="469106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/>
              <a:t>BREED CHARACTERISTICS</a:t>
            </a:r>
          </a:p>
          <a:p>
            <a:pPr>
              <a:spcBef>
                <a:spcPct val="50000"/>
              </a:spcBef>
            </a:pPr>
            <a:r>
              <a:rPr lang="en-US" sz="2400"/>
              <a:t>*Body covered with black and white spots</a:t>
            </a:r>
          </a:p>
          <a:p>
            <a:pPr>
              <a:spcBef>
                <a:spcPct val="50000"/>
              </a:spcBef>
            </a:pPr>
            <a:r>
              <a:rPr lang="en-US" sz="2400"/>
              <a:t>*Ears flopping forward</a:t>
            </a:r>
          </a:p>
          <a:p>
            <a:pPr>
              <a:spcBef>
                <a:spcPct val="50000"/>
              </a:spcBef>
            </a:pPr>
            <a:r>
              <a:rPr lang="en-US" sz="2800" b="1"/>
              <a:t>BENEFITS</a:t>
            </a:r>
          </a:p>
          <a:p>
            <a:pPr>
              <a:spcBef>
                <a:spcPct val="50000"/>
              </a:spcBef>
            </a:pPr>
            <a:r>
              <a:rPr lang="en-US" sz="2400"/>
              <a:t>*Known as a “Terminal Breed”</a:t>
            </a:r>
          </a:p>
          <a:p>
            <a:pPr>
              <a:spcBef>
                <a:spcPct val="50000"/>
              </a:spcBef>
            </a:pPr>
            <a:r>
              <a:rPr lang="en-US" sz="2400"/>
              <a:t>*Growth and leanness</a:t>
            </a:r>
          </a:p>
          <a:p>
            <a:pPr>
              <a:spcBef>
                <a:spcPct val="50000"/>
              </a:spcBef>
            </a:pPr>
            <a:r>
              <a:rPr lang="en-US" sz="2400"/>
              <a:t>*Durable and rugged</a:t>
            </a:r>
            <a:endParaRPr lang="en-US" sz="2400" b="1"/>
          </a:p>
        </p:txBody>
      </p:sp>
      <p:pic>
        <p:nvPicPr>
          <p:cNvPr id="11268" name="Picture 4" descr="spo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29200" y="4279900"/>
            <a:ext cx="4114800" cy="25781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3" name="Picture 5" descr="boa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9200" y="3886200"/>
            <a:ext cx="4114800" cy="2971800"/>
          </a:xfrm>
          <a:prstGeom prst="rect">
            <a:avLst/>
          </a:prstGeom>
          <a:noFill/>
        </p:spPr>
      </p:pic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YORKSHIRE</a:t>
            </a:r>
          </a:p>
        </p:txBody>
      </p:sp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762000" y="1524000"/>
            <a:ext cx="4191000" cy="56038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/>
              <a:t>BREED CHARACTERISTICS</a:t>
            </a:r>
          </a:p>
          <a:p>
            <a:pPr>
              <a:spcBef>
                <a:spcPct val="50000"/>
              </a:spcBef>
            </a:pPr>
            <a:r>
              <a:rPr lang="en-US" sz="2400"/>
              <a:t>*All white body</a:t>
            </a:r>
          </a:p>
          <a:p>
            <a:pPr>
              <a:spcBef>
                <a:spcPct val="50000"/>
              </a:spcBef>
            </a:pPr>
            <a:r>
              <a:rPr lang="en-US" sz="2400"/>
              <a:t>* Erect ears</a:t>
            </a:r>
          </a:p>
          <a:p>
            <a:pPr>
              <a:spcBef>
                <a:spcPct val="50000"/>
              </a:spcBef>
            </a:pPr>
            <a:r>
              <a:rPr lang="en-US" sz="2800" b="1"/>
              <a:t>BENEFITS</a:t>
            </a:r>
          </a:p>
          <a:p>
            <a:pPr>
              <a:spcBef>
                <a:spcPct val="50000"/>
              </a:spcBef>
            </a:pPr>
            <a:r>
              <a:rPr lang="en-US" sz="2400"/>
              <a:t>*Maternal Breed-known as the “Mother Breed”</a:t>
            </a:r>
          </a:p>
          <a:p>
            <a:pPr>
              <a:spcBef>
                <a:spcPct val="50000"/>
              </a:spcBef>
            </a:pPr>
            <a:r>
              <a:rPr lang="en-US" sz="2400"/>
              <a:t>*Known also as a “Dual purpose breed”</a:t>
            </a:r>
          </a:p>
          <a:p>
            <a:pPr>
              <a:spcBef>
                <a:spcPct val="50000"/>
              </a:spcBef>
            </a:pPr>
            <a:r>
              <a:rPr lang="en-US" sz="2400"/>
              <a:t>*Leanness and muscle </a:t>
            </a:r>
          </a:p>
          <a:p>
            <a:pPr>
              <a:spcBef>
                <a:spcPct val="50000"/>
              </a:spcBef>
            </a:pPr>
            <a:endParaRPr lang="en-US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Sheep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Dorset</a:t>
            </a:r>
          </a:p>
        </p:txBody>
      </p:sp>
      <p:sp>
        <p:nvSpPr>
          <p:cNvPr id="9219" name="Rectangle 4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Came 1887</a:t>
            </a:r>
          </a:p>
          <a:p>
            <a:pPr eaLnBrk="1" hangingPunct="1"/>
            <a:r>
              <a:rPr lang="en-US" dirty="0" smtClean="0"/>
              <a:t>Medium, blocky body</a:t>
            </a:r>
          </a:p>
          <a:p>
            <a:pPr eaLnBrk="1" hangingPunct="1"/>
            <a:r>
              <a:rPr lang="en-US" dirty="0" smtClean="0"/>
              <a:t>Ears, nose, face, and legs are white</a:t>
            </a:r>
          </a:p>
          <a:p>
            <a:pPr eaLnBrk="1" hangingPunct="1"/>
            <a:r>
              <a:rPr lang="en-US" dirty="0" smtClean="0"/>
              <a:t>Polled and horned</a:t>
            </a:r>
          </a:p>
          <a:p>
            <a:pPr eaLnBrk="1" hangingPunct="1"/>
            <a:r>
              <a:rPr lang="en-US" dirty="0" smtClean="0"/>
              <a:t>Muscular carcass</a:t>
            </a:r>
          </a:p>
          <a:p>
            <a:pPr eaLnBrk="1" hangingPunct="1"/>
            <a:r>
              <a:rPr lang="en-US" dirty="0" smtClean="0"/>
              <a:t>Ewes will breed out of season</a:t>
            </a:r>
          </a:p>
        </p:txBody>
      </p:sp>
      <p:sp>
        <p:nvSpPr>
          <p:cNvPr id="9220" name="Rectangle 5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endParaRPr lang="en-US" dirty="0" smtClean="0"/>
          </a:p>
        </p:txBody>
      </p:sp>
      <p:pic>
        <p:nvPicPr>
          <p:cNvPr id="9221" name="Picture 7" descr="hrnra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5800" y="1600200"/>
            <a:ext cx="2857500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2" name="Picture 9" descr="pollra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53200" y="4000500"/>
            <a:ext cx="238125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Hampshire</a:t>
            </a:r>
          </a:p>
        </p:txBody>
      </p:sp>
      <p:sp>
        <p:nvSpPr>
          <p:cNvPr id="11267" name="Rectangle 4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en-US" sz="2400" dirty="0" smtClean="0"/>
              <a:t>Came 1840, disappeared in Civil War and were imported in 1881</a:t>
            </a:r>
          </a:p>
          <a:p>
            <a:pPr eaLnBrk="1" hangingPunct="1"/>
            <a:r>
              <a:rPr lang="en-US" sz="2400" dirty="0" smtClean="0"/>
              <a:t>Large, blocky bodies</a:t>
            </a:r>
          </a:p>
          <a:p>
            <a:pPr eaLnBrk="1" hangingPunct="1"/>
            <a:r>
              <a:rPr lang="en-US" sz="2400" dirty="0" smtClean="0"/>
              <a:t>Face, legs, ears, and nose are black</a:t>
            </a:r>
          </a:p>
          <a:p>
            <a:pPr eaLnBrk="1" hangingPunct="1"/>
            <a:r>
              <a:rPr lang="en-US" sz="2400" dirty="0" smtClean="0"/>
              <a:t>Polled</a:t>
            </a:r>
          </a:p>
          <a:p>
            <a:pPr eaLnBrk="1" hangingPunct="1"/>
            <a:r>
              <a:rPr lang="en-US" sz="2400" dirty="0" smtClean="0"/>
              <a:t>Have wool cap and wool on legs</a:t>
            </a:r>
          </a:p>
          <a:p>
            <a:pPr eaLnBrk="1" hangingPunct="1"/>
            <a:r>
              <a:rPr lang="en-US" sz="2400" dirty="0" smtClean="0"/>
              <a:t>Good quality lambs</a:t>
            </a:r>
          </a:p>
          <a:p>
            <a:pPr eaLnBrk="1" hangingPunct="1"/>
            <a:endParaRPr lang="en-US" sz="2400" dirty="0" smtClean="0"/>
          </a:p>
        </p:txBody>
      </p:sp>
      <p:sp>
        <p:nvSpPr>
          <p:cNvPr id="11268" name="Rectangle 5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endParaRPr lang="en-US" sz="2400" smtClean="0"/>
          </a:p>
        </p:txBody>
      </p:sp>
      <p:pic>
        <p:nvPicPr>
          <p:cNvPr id="11269" name="Picture 7" descr="HAMP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5800" y="1981200"/>
            <a:ext cx="4267200" cy="334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Finnsheep</a:t>
            </a:r>
          </a:p>
        </p:txBody>
      </p:sp>
      <p:sp>
        <p:nvSpPr>
          <p:cNvPr id="10243" name="Rectangle 4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dirty="0" smtClean="0"/>
              <a:t>Came 1968</a:t>
            </a:r>
          </a:p>
          <a:p>
            <a:pPr eaLnBrk="1" hangingPunct="1">
              <a:lnSpc>
                <a:spcPct val="90000"/>
              </a:lnSpc>
            </a:pPr>
            <a:r>
              <a:rPr lang="en-US" dirty="0" smtClean="0"/>
              <a:t>Small body</a:t>
            </a:r>
          </a:p>
          <a:p>
            <a:pPr eaLnBrk="1" hangingPunct="1">
              <a:lnSpc>
                <a:spcPct val="90000"/>
              </a:lnSpc>
            </a:pPr>
            <a:r>
              <a:rPr lang="en-US" dirty="0" smtClean="0"/>
              <a:t>Ears, nose, face, and legs are white</a:t>
            </a:r>
          </a:p>
          <a:p>
            <a:pPr eaLnBrk="1" hangingPunct="1">
              <a:lnSpc>
                <a:spcPct val="90000"/>
              </a:lnSpc>
            </a:pPr>
            <a:r>
              <a:rPr lang="en-US" dirty="0" smtClean="0"/>
              <a:t>Generally polled</a:t>
            </a:r>
          </a:p>
          <a:p>
            <a:pPr eaLnBrk="1" hangingPunct="1">
              <a:lnSpc>
                <a:spcPct val="90000"/>
              </a:lnSpc>
            </a:pPr>
            <a:r>
              <a:rPr lang="en-US" dirty="0" smtClean="0"/>
              <a:t>High lambing rate</a:t>
            </a:r>
          </a:p>
          <a:p>
            <a:pPr eaLnBrk="1" hangingPunct="1">
              <a:lnSpc>
                <a:spcPct val="90000"/>
              </a:lnSpc>
            </a:pPr>
            <a:r>
              <a:rPr lang="en-US" dirty="0" smtClean="0"/>
              <a:t>Used in crossbreeding to get more lambs</a:t>
            </a:r>
          </a:p>
          <a:p>
            <a:pPr eaLnBrk="1" hangingPunct="1">
              <a:lnSpc>
                <a:spcPct val="90000"/>
              </a:lnSpc>
            </a:pPr>
            <a:r>
              <a:rPr lang="en-US" dirty="0" smtClean="0"/>
              <a:t>Poor carcasses</a:t>
            </a:r>
          </a:p>
        </p:txBody>
      </p:sp>
      <p:sp>
        <p:nvSpPr>
          <p:cNvPr id="10244" name="Rectangle 5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endParaRPr lang="en-US" smtClean="0"/>
          </a:p>
        </p:txBody>
      </p:sp>
      <p:pic>
        <p:nvPicPr>
          <p:cNvPr id="10245" name="Picture 7" descr="RA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5800" y="2057400"/>
            <a:ext cx="4191000" cy="324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/>
          <a:p>
            <a:pPr eaLnBrk="1" hangingPunct="1"/>
            <a:r>
              <a:rPr lang="en-US" smtClean="0"/>
              <a:t>Angus Steer</a:t>
            </a:r>
          </a:p>
        </p:txBody>
      </p:sp>
      <p:pic>
        <p:nvPicPr>
          <p:cNvPr id="9219" name="Picture 3" descr="IMG0003"/>
          <p:cNvPicPr>
            <a:picLocks noChangeAspect="1" noChangeArrowheads="1"/>
          </p:cNvPicPr>
          <p:nvPr/>
        </p:nvPicPr>
        <p:blipFill>
          <a:blip r:embed="rId3" cstate="print"/>
          <a:srcRect l="5209" t="3125" r="4146" b="4688"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Suffolk</a:t>
            </a:r>
          </a:p>
        </p:txBody>
      </p:sp>
      <p:sp>
        <p:nvSpPr>
          <p:cNvPr id="13315" name="Rectangle 4"/>
          <p:cNvSpPr>
            <a:spLocks noGrp="1" noChangeArrowheads="1"/>
          </p:cNvSpPr>
          <p:nvPr>
            <p:ph type="body" sz="half" idx="1"/>
          </p:nvPr>
        </p:nvSpPr>
        <p:spPr/>
        <p:txBody>
          <a:bodyPr>
            <a:normAutofit lnSpcReduction="10000"/>
          </a:bodyPr>
          <a:lstStyle/>
          <a:p>
            <a:pPr eaLnBrk="1" hangingPunct="1">
              <a:lnSpc>
                <a:spcPct val="90000"/>
              </a:lnSpc>
            </a:pPr>
            <a:r>
              <a:rPr lang="en-US" dirty="0" smtClean="0"/>
              <a:t>Came in 1888</a:t>
            </a:r>
          </a:p>
          <a:p>
            <a:pPr eaLnBrk="1" hangingPunct="1">
              <a:lnSpc>
                <a:spcPct val="90000"/>
              </a:lnSpc>
            </a:pPr>
            <a:r>
              <a:rPr lang="en-US" dirty="0" smtClean="0"/>
              <a:t>Large, blocky body</a:t>
            </a:r>
          </a:p>
          <a:p>
            <a:pPr eaLnBrk="1" hangingPunct="1">
              <a:lnSpc>
                <a:spcPct val="90000"/>
              </a:lnSpc>
            </a:pPr>
            <a:r>
              <a:rPr lang="en-US" dirty="0" smtClean="0"/>
              <a:t>Face, ears, and legs are black</a:t>
            </a:r>
          </a:p>
          <a:p>
            <a:pPr eaLnBrk="1" hangingPunct="1">
              <a:lnSpc>
                <a:spcPct val="90000"/>
              </a:lnSpc>
            </a:pPr>
            <a:r>
              <a:rPr lang="en-US" dirty="0" smtClean="0"/>
              <a:t>Polled</a:t>
            </a:r>
          </a:p>
          <a:p>
            <a:pPr eaLnBrk="1" hangingPunct="1">
              <a:lnSpc>
                <a:spcPct val="90000"/>
              </a:lnSpc>
            </a:pPr>
            <a:r>
              <a:rPr lang="en-US" dirty="0" smtClean="0"/>
              <a:t>No wool on head or legs</a:t>
            </a:r>
          </a:p>
          <a:p>
            <a:pPr eaLnBrk="1" hangingPunct="1">
              <a:lnSpc>
                <a:spcPct val="90000"/>
              </a:lnSpc>
            </a:pPr>
            <a:r>
              <a:rPr lang="en-US" dirty="0" smtClean="0"/>
              <a:t>Lambs grow rapidly</a:t>
            </a:r>
          </a:p>
          <a:p>
            <a:pPr eaLnBrk="1" hangingPunct="1">
              <a:lnSpc>
                <a:spcPct val="90000"/>
              </a:lnSpc>
            </a:pPr>
            <a:r>
              <a:rPr lang="en-US" dirty="0" smtClean="0"/>
              <a:t>Very popular in the US</a:t>
            </a:r>
          </a:p>
        </p:txBody>
      </p:sp>
      <p:sp>
        <p:nvSpPr>
          <p:cNvPr id="13316" name="Rectangle 5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endParaRPr lang="en-US" smtClean="0"/>
          </a:p>
        </p:txBody>
      </p:sp>
      <p:pic>
        <p:nvPicPr>
          <p:cNvPr id="13317" name="Picture 7" descr="SUFFOLK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00600" y="1676400"/>
            <a:ext cx="3729038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Southdown</a:t>
            </a:r>
          </a:p>
        </p:txBody>
      </p:sp>
      <p:sp>
        <p:nvSpPr>
          <p:cNvPr id="12291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4038600" cy="48006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dirty="0" smtClean="0"/>
              <a:t>Came 1803, oldest sheep breed in world</a:t>
            </a:r>
          </a:p>
          <a:p>
            <a:pPr eaLnBrk="1" hangingPunct="1">
              <a:lnSpc>
                <a:spcPct val="90000"/>
              </a:lnSpc>
            </a:pPr>
            <a:r>
              <a:rPr lang="en-US" dirty="0" smtClean="0"/>
              <a:t>Small, blocky body</a:t>
            </a:r>
          </a:p>
          <a:p>
            <a:pPr eaLnBrk="1" hangingPunct="1">
              <a:lnSpc>
                <a:spcPct val="90000"/>
              </a:lnSpc>
            </a:pPr>
            <a:r>
              <a:rPr lang="en-US" dirty="0" smtClean="0"/>
              <a:t>Face, ears, and legs are gray or mouse brown</a:t>
            </a:r>
          </a:p>
          <a:p>
            <a:pPr eaLnBrk="1" hangingPunct="1">
              <a:lnSpc>
                <a:spcPct val="90000"/>
              </a:lnSpc>
            </a:pPr>
            <a:r>
              <a:rPr lang="en-US" dirty="0" smtClean="0"/>
              <a:t>Polled</a:t>
            </a:r>
          </a:p>
          <a:p>
            <a:pPr eaLnBrk="1" hangingPunct="1">
              <a:lnSpc>
                <a:spcPct val="90000"/>
              </a:lnSpc>
            </a:pPr>
            <a:r>
              <a:rPr lang="en-US" dirty="0" smtClean="0"/>
              <a:t>Get fat at an early age</a:t>
            </a:r>
          </a:p>
          <a:p>
            <a:pPr eaLnBrk="1" hangingPunct="1">
              <a:lnSpc>
                <a:spcPct val="90000"/>
              </a:lnSpc>
            </a:pPr>
            <a:r>
              <a:rPr lang="en-US" dirty="0" smtClean="0"/>
              <a:t>Very small and slow in growth</a:t>
            </a:r>
          </a:p>
        </p:txBody>
      </p:sp>
      <p:sp>
        <p:nvSpPr>
          <p:cNvPr id="12292" name="Rectangle 5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endParaRPr lang="en-US" smtClean="0"/>
          </a:p>
        </p:txBody>
      </p:sp>
      <p:pic>
        <p:nvPicPr>
          <p:cNvPr id="12293" name="Picture 7" descr="southdown-web-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752600"/>
            <a:ext cx="4191000" cy="3687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Cheviot</a:t>
            </a:r>
          </a:p>
        </p:txBody>
      </p:sp>
      <p:sp>
        <p:nvSpPr>
          <p:cNvPr id="8195" name="Rectangle 5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Came 1838</a:t>
            </a:r>
          </a:p>
          <a:p>
            <a:pPr eaLnBrk="1" hangingPunct="1"/>
            <a:r>
              <a:rPr lang="en-US" dirty="0" smtClean="0"/>
              <a:t>Small, blocky body</a:t>
            </a:r>
          </a:p>
          <a:p>
            <a:pPr eaLnBrk="1" hangingPunct="1"/>
            <a:r>
              <a:rPr lang="en-US" dirty="0" smtClean="0"/>
              <a:t>White face and legs with black nostrils</a:t>
            </a:r>
          </a:p>
          <a:p>
            <a:pPr eaLnBrk="1" hangingPunct="1"/>
            <a:r>
              <a:rPr lang="en-US" dirty="0" smtClean="0"/>
              <a:t>All polled</a:t>
            </a:r>
          </a:p>
          <a:p>
            <a:pPr eaLnBrk="1" hangingPunct="1"/>
            <a:r>
              <a:rPr lang="en-US" dirty="0" smtClean="0"/>
              <a:t>Fleece is 4-5 inches long</a:t>
            </a:r>
          </a:p>
        </p:txBody>
      </p:sp>
      <p:sp>
        <p:nvSpPr>
          <p:cNvPr id="8196" name="Rectangle 6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8197" name="Picture 8" descr="cheviot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1828800"/>
            <a:ext cx="4038600" cy="3217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Rambouillet</a:t>
            </a:r>
          </a:p>
        </p:txBody>
      </p:sp>
      <p:sp>
        <p:nvSpPr>
          <p:cNvPr id="6147" name="Rectangle 4"/>
          <p:cNvSpPr>
            <a:spLocks noGrp="1" noChangeArrowheads="1"/>
          </p:cNvSpPr>
          <p:nvPr>
            <p:ph type="body" sz="half" idx="1"/>
          </p:nvPr>
        </p:nvSpPr>
        <p:spPr/>
        <p:txBody>
          <a:bodyPr>
            <a:normAutofit lnSpcReduction="10000"/>
          </a:bodyPr>
          <a:lstStyle/>
          <a:p>
            <a:pPr eaLnBrk="1" hangingPunct="1">
              <a:lnSpc>
                <a:spcPct val="90000"/>
              </a:lnSpc>
            </a:pPr>
            <a:r>
              <a:rPr lang="en-US" dirty="0" smtClean="0"/>
              <a:t>Came in 1840</a:t>
            </a:r>
          </a:p>
          <a:p>
            <a:pPr eaLnBrk="1" hangingPunct="1">
              <a:lnSpc>
                <a:spcPct val="90000"/>
              </a:lnSpc>
            </a:pPr>
            <a:r>
              <a:rPr lang="en-US" dirty="0" smtClean="0"/>
              <a:t>About ½ of crossbred sheep carry </a:t>
            </a:r>
            <a:r>
              <a:rPr lang="en-US" dirty="0" err="1" smtClean="0"/>
              <a:t>Rambouillet</a:t>
            </a:r>
            <a:r>
              <a:rPr lang="en-US" dirty="0" smtClean="0"/>
              <a:t> blood</a:t>
            </a:r>
          </a:p>
          <a:p>
            <a:pPr eaLnBrk="1" hangingPunct="1">
              <a:lnSpc>
                <a:spcPct val="90000"/>
              </a:lnSpc>
            </a:pPr>
            <a:r>
              <a:rPr lang="en-US" dirty="0" smtClean="0"/>
              <a:t>White</a:t>
            </a:r>
          </a:p>
          <a:p>
            <a:pPr eaLnBrk="1" hangingPunct="1">
              <a:lnSpc>
                <a:spcPct val="90000"/>
              </a:lnSpc>
            </a:pPr>
            <a:r>
              <a:rPr lang="en-US" dirty="0" smtClean="0"/>
              <a:t>Large, blocky body type</a:t>
            </a:r>
          </a:p>
          <a:p>
            <a:pPr eaLnBrk="1" hangingPunct="1">
              <a:lnSpc>
                <a:spcPct val="90000"/>
              </a:lnSpc>
            </a:pPr>
            <a:r>
              <a:rPr lang="en-US" dirty="0" smtClean="0"/>
              <a:t>Horned and polled rams </a:t>
            </a:r>
          </a:p>
          <a:p>
            <a:pPr eaLnBrk="1" hangingPunct="1">
              <a:lnSpc>
                <a:spcPct val="90000"/>
              </a:lnSpc>
            </a:pPr>
            <a:r>
              <a:rPr lang="en-US" dirty="0" smtClean="0"/>
              <a:t>Polled ewes</a:t>
            </a:r>
          </a:p>
        </p:txBody>
      </p:sp>
      <p:sp>
        <p:nvSpPr>
          <p:cNvPr id="6148" name="Rectangle 5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endParaRPr lang="en-US" smtClean="0"/>
          </a:p>
        </p:txBody>
      </p:sp>
      <p:pic>
        <p:nvPicPr>
          <p:cNvPr id="6149" name="Picture 7" descr="Ramb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19600" y="1828800"/>
            <a:ext cx="4495800" cy="317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/>
          <a:p>
            <a:pPr eaLnBrk="1" hangingPunct="1"/>
            <a:r>
              <a:rPr lang="en-US" smtClean="0"/>
              <a:t>Brangus Bull </a:t>
            </a:r>
          </a:p>
        </p:txBody>
      </p:sp>
      <p:pic>
        <p:nvPicPr>
          <p:cNvPr id="77827" name="Picture 3" descr="IMG0049"/>
          <p:cNvPicPr>
            <a:picLocks noChangeAspect="1" noChangeArrowheads="1"/>
          </p:cNvPicPr>
          <p:nvPr/>
        </p:nvPicPr>
        <p:blipFill>
          <a:blip r:embed="rId3" cstate="print">
            <a:lum bright="-12000"/>
          </a:blip>
          <a:srcRect l="3125" t="6250" r="3104" b="7813"/>
          <a:stretch>
            <a:fillRect/>
          </a:stretch>
        </p:blipFill>
        <p:spPr bwMode="auto">
          <a:xfrm>
            <a:off x="0" y="533400"/>
            <a:ext cx="9144000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7828" name="WordArt 4"/>
          <p:cNvSpPr>
            <a:spLocks noChangeArrowheads="1" noChangeShapeType="1" noTextEdit="1"/>
          </p:cNvSpPr>
          <p:nvPr/>
        </p:nvSpPr>
        <p:spPr bwMode="auto">
          <a:xfrm>
            <a:off x="2743200" y="2819400"/>
            <a:ext cx="3067050" cy="952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spc="72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Arial Black"/>
              </a:rPr>
              <a:t>BRANGUS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Brangus</a:t>
            </a:r>
          </a:p>
        </p:txBody>
      </p:sp>
      <p:sp>
        <p:nvSpPr>
          <p:cNvPr id="788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953000"/>
          </a:xfrm>
        </p:spPr>
        <p:txBody>
          <a:bodyPr/>
          <a:lstStyle/>
          <a:p>
            <a:pPr eaLnBrk="1" hangingPunct="1"/>
            <a:r>
              <a:rPr lang="en-US" smtClean="0"/>
              <a:t>Developed by crossing 3/8 Brahman and 5/8 Angus cattle</a:t>
            </a:r>
          </a:p>
          <a:p>
            <a:pPr eaLnBrk="1" hangingPunct="1"/>
            <a:r>
              <a:rPr lang="en-US" smtClean="0"/>
              <a:t>First done in Louisiana</a:t>
            </a:r>
          </a:p>
          <a:p>
            <a:pPr eaLnBrk="1" hangingPunct="1"/>
            <a:r>
              <a:rPr lang="en-US" smtClean="0"/>
              <a:t>Solid black and polled</a:t>
            </a:r>
          </a:p>
          <a:p>
            <a:pPr eaLnBrk="1" hangingPunct="1"/>
            <a:r>
              <a:rPr lang="en-US" smtClean="0"/>
              <a:t>Adaptable to different climates </a:t>
            </a:r>
          </a:p>
          <a:p>
            <a:pPr eaLnBrk="1" hangingPunct="1"/>
            <a:r>
              <a:rPr lang="en-US" smtClean="0"/>
              <a:t>Good mothering ability </a:t>
            </a:r>
          </a:p>
          <a:p>
            <a:pPr eaLnBrk="1" hangingPunct="1"/>
            <a:r>
              <a:rPr lang="en-US" smtClean="0"/>
              <a:t>Feed efficient</a:t>
            </a:r>
          </a:p>
          <a:p>
            <a:pPr eaLnBrk="1" hangingPunct="1"/>
            <a:r>
              <a:rPr lang="en-US" smtClean="0"/>
              <a:t>Produce desirable carcasses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CHAROLAIS BULL</a:t>
            </a:r>
          </a:p>
        </p:txBody>
      </p:sp>
      <p:pic>
        <p:nvPicPr>
          <p:cNvPr id="40963" name="Picture 3" descr="IMG0018"/>
          <p:cNvPicPr>
            <a:picLocks noChangeAspect="1" noChangeArrowheads="1"/>
          </p:cNvPicPr>
          <p:nvPr/>
        </p:nvPicPr>
        <p:blipFill>
          <a:blip r:embed="rId3" cstate="print"/>
          <a:srcRect l="3127" t="3125" r="3104" b="3093"/>
          <a:stretch>
            <a:fillRect/>
          </a:stretch>
        </p:blipFill>
        <p:spPr bwMode="auto">
          <a:xfrm>
            <a:off x="0" y="304800"/>
            <a:ext cx="9144000" cy="632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4" name="WordArt 4"/>
          <p:cNvSpPr>
            <a:spLocks noChangeArrowheads="1" noChangeShapeType="1" noTextEdit="1"/>
          </p:cNvSpPr>
          <p:nvPr/>
        </p:nvSpPr>
        <p:spPr bwMode="auto">
          <a:xfrm>
            <a:off x="1447800" y="5257800"/>
            <a:ext cx="4429125" cy="7524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pPr algn="ctr"/>
            <a:r>
              <a:rPr lang="en-US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0D047E"/>
                    </a:gs>
                    <a:gs pos="100000">
                      <a:srgbClr val="6699FF"/>
                    </a:gs>
                  </a:gsLst>
                  <a:lin ang="2700000" scaled="1"/>
                </a:gradFill>
                <a:latin typeface="Times New Roman"/>
                <a:cs typeface="Times New Roman"/>
              </a:rPr>
              <a:t>CHAROLAIS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Charolais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mtClean="0"/>
              <a:t>Developed in central France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Imported to Mexico and then to Texas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White to light straw in color with pink skin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Large, heavy muscled breed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Naturally horned but most have developed into polled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Have high feed efficiency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Used in many crossbreeding programs</a:t>
            </a:r>
          </a:p>
          <a:p>
            <a:pPr eaLnBrk="1" hangingPunct="1">
              <a:lnSpc>
                <a:spcPct val="90000"/>
              </a:lnSpc>
            </a:pP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pulent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50</TotalTime>
  <Words>1105</Words>
  <Application>Microsoft Office PowerPoint</Application>
  <PresentationFormat>On-screen Show (4:3)</PresentationFormat>
  <Paragraphs>283</Paragraphs>
  <Slides>53</Slides>
  <Notes>37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53</vt:i4>
      </vt:variant>
    </vt:vector>
  </HeadingPairs>
  <TitlesOfParts>
    <vt:vector size="54" baseType="lpstr">
      <vt:lpstr>Opulent</vt:lpstr>
      <vt:lpstr>Stockman’s Breeds</vt:lpstr>
      <vt:lpstr>Cattle Breeds</vt:lpstr>
      <vt:lpstr>Slide 3</vt:lpstr>
      <vt:lpstr> Black Angus</vt:lpstr>
      <vt:lpstr>Angus Steer</vt:lpstr>
      <vt:lpstr>Brangus Bull </vt:lpstr>
      <vt:lpstr>Brangus</vt:lpstr>
      <vt:lpstr>CHAROLAIS BULL</vt:lpstr>
      <vt:lpstr>Charolais</vt:lpstr>
      <vt:lpstr>Slide 10</vt:lpstr>
      <vt:lpstr>CHI BULL</vt:lpstr>
      <vt:lpstr>Chianna</vt:lpstr>
      <vt:lpstr>Chi Steer</vt:lpstr>
      <vt:lpstr>Chi /Ang / Simme Heifer</vt:lpstr>
      <vt:lpstr>Gelbvieh </vt:lpstr>
      <vt:lpstr>Gelbvieh</vt:lpstr>
      <vt:lpstr>Gelbvieh Cow/Calf</vt:lpstr>
      <vt:lpstr>Slide 18</vt:lpstr>
      <vt:lpstr>Hereford</vt:lpstr>
      <vt:lpstr>Polled Hereford</vt:lpstr>
      <vt:lpstr>Slide 21</vt:lpstr>
      <vt:lpstr>Brahman Bull</vt:lpstr>
      <vt:lpstr>Brahman</vt:lpstr>
      <vt:lpstr>Brahman Cow/Calf</vt:lpstr>
      <vt:lpstr>Slide 25</vt:lpstr>
      <vt:lpstr>Shorthorn</vt:lpstr>
      <vt:lpstr>WHITE SHORTHORN</vt:lpstr>
      <vt:lpstr>Simme Bull</vt:lpstr>
      <vt:lpstr>Simmental</vt:lpstr>
      <vt:lpstr>Slide 30</vt:lpstr>
      <vt:lpstr>Santa Gertrudis Female</vt:lpstr>
      <vt:lpstr>Santa Gertrudis</vt:lpstr>
      <vt:lpstr>Santa Gertrudis Herd</vt:lpstr>
      <vt:lpstr>TX Longhorn</vt:lpstr>
      <vt:lpstr>Longhorn</vt:lpstr>
      <vt:lpstr>TX Longhorn</vt:lpstr>
      <vt:lpstr>Hogs</vt:lpstr>
      <vt:lpstr>BERKSHIRE</vt:lpstr>
      <vt:lpstr>CHESTER white</vt:lpstr>
      <vt:lpstr>DUROC</vt:lpstr>
      <vt:lpstr>HAMPSHIRE</vt:lpstr>
      <vt:lpstr>LANDRACE</vt:lpstr>
      <vt:lpstr>POLAND CHINA</vt:lpstr>
      <vt:lpstr>SPOT</vt:lpstr>
      <vt:lpstr>YORKSHIRE</vt:lpstr>
      <vt:lpstr>Sheep</vt:lpstr>
      <vt:lpstr>Dorset</vt:lpstr>
      <vt:lpstr>Hampshire</vt:lpstr>
      <vt:lpstr>Finnsheep</vt:lpstr>
      <vt:lpstr>Suffolk</vt:lpstr>
      <vt:lpstr>Southdown</vt:lpstr>
      <vt:lpstr>Cheviot</vt:lpstr>
      <vt:lpstr>Rambouillet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Stockman’s Breeds</dc:title>
  <dc:creator>user</dc:creator>
  <cp:lastModifiedBy>user</cp:lastModifiedBy>
  <cp:revision>5</cp:revision>
  <dcterms:created xsi:type="dcterms:W3CDTF">2009-02-23T21:54:24Z</dcterms:created>
  <dcterms:modified xsi:type="dcterms:W3CDTF">2010-11-11T15:08:20Z</dcterms:modified>
</cp:coreProperties>
</file>