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handoutMasterIdLst>
    <p:handoutMasterId r:id="rId27"/>
  </p:handoutMasterIdLst>
  <p:sldIdLst>
    <p:sldId id="320" r:id="rId2"/>
    <p:sldId id="321" r:id="rId3"/>
    <p:sldId id="322" r:id="rId4"/>
    <p:sldId id="323" r:id="rId5"/>
    <p:sldId id="324" r:id="rId6"/>
    <p:sldId id="325" r:id="rId7"/>
    <p:sldId id="326" r:id="rId8"/>
    <p:sldId id="327" r:id="rId9"/>
    <p:sldId id="328" r:id="rId10"/>
    <p:sldId id="329" r:id="rId11"/>
    <p:sldId id="330" r:id="rId12"/>
    <p:sldId id="331" r:id="rId13"/>
    <p:sldId id="256" r:id="rId14"/>
    <p:sldId id="257" r:id="rId15"/>
    <p:sldId id="258" r:id="rId16"/>
    <p:sldId id="259" r:id="rId17"/>
    <p:sldId id="312" r:id="rId18"/>
    <p:sldId id="313" r:id="rId19"/>
    <p:sldId id="314" r:id="rId20"/>
    <p:sldId id="315" r:id="rId21"/>
    <p:sldId id="316" r:id="rId22"/>
    <p:sldId id="317" r:id="rId23"/>
    <p:sldId id="318" r:id="rId24"/>
    <p:sldId id="319" r:id="rId25"/>
    <p:sldId id="308" r:id="rId26"/>
  </p:sldIdLst>
  <p:sldSz cx="9144000" cy="6858000" type="screen4x3"/>
  <p:notesSz cx="6954838" cy="92408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78" autoAdjust="0"/>
    <p:restoredTop sz="90860" autoAdjust="0"/>
  </p:normalViewPr>
  <p:slideViewPr>
    <p:cSldViewPr>
      <p:cViewPr varScale="1">
        <p:scale>
          <a:sx n="71" d="100"/>
          <a:sy n="71" d="100"/>
        </p:scale>
        <p:origin x="-86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075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40175" y="0"/>
            <a:ext cx="3013075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E39B6-241F-4BDC-AD43-5526F1601C01}" type="datetimeFigureOut">
              <a:rPr lang="en-US" smtClean="0"/>
              <a:t>2/9/2011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7288"/>
            <a:ext cx="3013075" cy="4619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40175" y="8777288"/>
            <a:ext cx="3013075" cy="4619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954ACB-410C-4A17-88D2-A37ECCD7206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26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>
              <a:latin typeface="Times New Roman" charset="0"/>
              <a:cs typeface="Times New Roman" charset="0"/>
            </a:endParaRPr>
          </a:p>
        </p:txBody>
      </p:sp>
      <p:sp>
        <p:nvSpPr>
          <p:cNvPr id="5" name="AutoShape 1027"/>
          <p:cNvSpPr>
            <a:spLocks noChangeArrowheads="1"/>
          </p:cNvSpPr>
          <p:nvPr/>
        </p:nvSpPr>
        <p:spPr bwMode="auto">
          <a:xfrm>
            <a:off x="685800" y="990600"/>
            <a:ext cx="51816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>
              <a:latin typeface="Times New Roman" charset="0"/>
              <a:cs typeface="Times New Roman" charset="0"/>
            </a:endParaRPr>
          </a:p>
        </p:txBody>
      </p:sp>
      <p:grpSp>
        <p:nvGrpSpPr>
          <p:cNvPr id="6" name="Group 1029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7" name="AutoShape 1030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Times New Roman" charset="0"/>
                <a:cs typeface="Times New Roman" charset="0"/>
              </a:endParaRPr>
            </a:p>
          </p:txBody>
        </p:sp>
        <p:sp>
          <p:nvSpPr>
            <p:cNvPr id="8" name="AutoShape 1031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Times New Roman" charset="0"/>
                <a:cs typeface="Times New Roman" charset="0"/>
              </a:endParaRPr>
            </a:p>
          </p:txBody>
        </p:sp>
      </p:grpSp>
      <p:pic>
        <p:nvPicPr>
          <p:cNvPr id="9" name="Picture 1033" descr="C:\Documents and Settings\Stephen\My Documents\SAE Course\Virginia_Ag_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4343400"/>
            <a:ext cx="2590800" cy="17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Rectangle 102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36576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152" name="Rectangle 1032"/>
          <p:cNvSpPr>
            <a:spLocks noGrp="1" noChangeArrowheads="1"/>
          </p:cNvSpPr>
          <p:nvPr>
            <p:ph type="ctrTitle" sz="quarter"/>
          </p:nvPr>
        </p:nvSpPr>
        <p:spPr>
          <a:xfrm>
            <a:off x="936625" y="1425575"/>
            <a:ext cx="7772400" cy="1143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16C1C-F47F-4D93-9791-2325C4BD9F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5150" y="762000"/>
            <a:ext cx="2000250" cy="5334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762000"/>
            <a:ext cx="5848350" cy="5334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E8A868-B1D5-4F59-8204-320E755CC1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02B4B1-C592-41DE-980A-F087FECAD7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A335FB-3E0E-4006-8941-C75DA5C2B6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B60D86-8026-409B-A189-9483DA8401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874A88-80A3-438B-9A79-664562B51F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C17C15-C44F-4258-9F41-F62F8E18C8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809A9-7BC2-486D-8DA4-5812DDEED6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929416-5C99-4964-AE85-6E3C3B4B24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68F303-5165-407A-B1AB-33FC0B7D07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9F9CAE-7044-4B4C-A11E-DF3DA7D35E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51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Times New Roman" charset="0"/>
                <a:cs typeface="Times New Roman" charset="0"/>
              </a:endParaRPr>
            </a:p>
          </p:txBody>
        </p:sp>
        <p:sp>
          <p:nvSpPr>
            <p:cNvPr id="5124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Times New Roman" charset="0"/>
                <a:cs typeface="Times New Roman" charset="0"/>
              </a:endParaRPr>
            </a:p>
          </p:txBody>
        </p:sp>
      </p:grpSp>
      <p:sp>
        <p:nvSpPr>
          <p:cNvPr id="5125" name="AutoShape 5"/>
          <p:cNvSpPr>
            <a:spLocks noChangeArrowheads="1"/>
          </p:cNvSpPr>
          <p:nvPr/>
        </p:nvSpPr>
        <p:spPr bwMode="auto">
          <a:xfrm>
            <a:off x="762000" y="762000"/>
            <a:ext cx="51054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>
              <a:latin typeface="Times New Roman" charset="0"/>
              <a:cs typeface="Times New Roman" charset="0"/>
            </a:endParaRP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762000"/>
            <a:ext cx="800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8001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400" smtClean="0">
                <a:latin typeface="+mn-lt"/>
                <a:cs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36875" y="6529388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>
              <a:defRPr sz="1400" smtClean="0">
                <a:latin typeface="+mn-lt"/>
                <a:cs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3436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  <a:spAutoFit/>
          </a:bodyPr>
          <a:lstStyle>
            <a:lvl1pPr>
              <a:defRPr sz="2600" b="1" smtClean="0">
                <a:solidFill>
                  <a:schemeClr val="bg1"/>
                </a:solidFill>
                <a:latin typeface="+mn-lt"/>
                <a:cs typeface="Times New Roman" charset="0"/>
              </a:defRPr>
            </a:lvl1pPr>
          </a:lstStyle>
          <a:p>
            <a:pPr>
              <a:defRPr/>
            </a:pPr>
            <a:fld id="{0306EF3E-62FF-4F32-B82E-351E7D510E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Group 11"/>
          <p:cNvGrpSpPr>
            <a:grpSpLocks/>
          </p:cNvGrpSpPr>
          <p:nvPr/>
        </p:nvGrpSpPr>
        <p:grpSpPr bwMode="auto">
          <a:xfrm>
            <a:off x="228600" y="1981200"/>
            <a:ext cx="7391400" cy="319088"/>
            <a:chOff x="144" y="1248"/>
            <a:chExt cx="4656" cy="201"/>
          </a:xfrm>
        </p:grpSpPr>
        <p:sp>
          <p:nvSpPr>
            <p:cNvPr id="5132" name="AutoShape 12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Times New Roman" charset="0"/>
                <a:cs typeface="Times New Roman" charset="0"/>
              </a:endParaRPr>
            </a:p>
          </p:txBody>
        </p:sp>
        <p:sp>
          <p:nvSpPr>
            <p:cNvPr id="5133" name="AutoShape 13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Times New Roman" charset="0"/>
                <a:cs typeface="Times New Roman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Times New Roman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Times New Roman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Times New Roman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Times New Roman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Times New Roman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Times New Roman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Times New Roman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Impact of Agriculture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Local, State, National and Global Impact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Top Crops Grown Worldwide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#1 – Sugar Cane</a:t>
            </a:r>
          </a:p>
          <a:p>
            <a:pPr eaLnBrk="1" hangingPunct="1"/>
            <a:r>
              <a:rPr lang="en-US" sz="2400" smtClean="0"/>
              <a:t>#2 – Maize (Corn)</a:t>
            </a:r>
          </a:p>
          <a:p>
            <a:pPr eaLnBrk="1" hangingPunct="1"/>
            <a:r>
              <a:rPr lang="en-US" sz="2400" smtClean="0"/>
              <a:t>#3 – Wheat</a:t>
            </a:r>
          </a:p>
          <a:p>
            <a:pPr eaLnBrk="1" hangingPunct="1"/>
            <a:r>
              <a:rPr lang="en-US" sz="2400" smtClean="0"/>
              <a:t>#4 – Rice</a:t>
            </a:r>
          </a:p>
          <a:p>
            <a:pPr eaLnBrk="1" hangingPunct="1"/>
            <a:r>
              <a:rPr lang="en-US" sz="2400" smtClean="0"/>
              <a:t>#5 – Potatoes</a:t>
            </a:r>
          </a:p>
        </p:txBody>
      </p:sp>
      <p:pic>
        <p:nvPicPr>
          <p:cNvPr id="12292" name="Picture 2" descr="http://www.pyagri.gov.cn/en/Yellow.files/hpz-l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48250" y="2800350"/>
            <a:ext cx="3810000" cy="2857500"/>
          </a:xfr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Largest Agriculture Economies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Besides the USA, the other major agriculture economies are China, India, Brazil, European Union and Japan.</a:t>
            </a:r>
          </a:p>
          <a:p>
            <a:pPr eaLnBrk="1" hangingPunct="1"/>
            <a:r>
              <a:rPr lang="en-US" sz="2400" smtClean="0"/>
              <a:t>There is a direct correlation between the strongest economies and their agriculture industry </a:t>
            </a:r>
          </a:p>
        </p:txBody>
      </p:sp>
      <p:pic>
        <p:nvPicPr>
          <p:cNvPr id="13316" name="Picture 2" descr="http://www.foodmatters.tv/images/assets/organics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2840038"/>
            <a:ext cx="3924300" cy="2778125"/>
          </a:xfr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Where do you see yourself?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agriculture industry is our most important industry, providing the food and fibers that we require to live our daily lives</a:t>
            </a:r>
          </a:p>
          <a:p>
            <a:pPr eaLnBrk="1" hangingPunct="1"/>
            <a:r>
              <a:rPr lang="en-US" smtClean="0"/>
              <a:t>There are exciting career options for all students in the agriculture industry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Virginia’s Agriculture Regions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five main regions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Virginia has five major geographical regions</a:t>
            </a:r>
          </a:p>
          <a:p>
            <a:pPr lvl="1" eaLnBrk="1" hangingPunct="1"/>
            <a:r>
              <a:rPr lang="en-US" sz="2000" smtClean="0"/>
              <a:t>Coastal Plain</a:t>
            </a:r>
          </a:p>
          <a:p>
            <a:pPr lvl="1" eaLnBrk="1" hangingPunct="1"/>
            <a:r>
              <a:rPr lang="en-US" sz="2000" smtClean="0"/>
              <a:t>Piedmont</a:t>
            </a:r>
          </a:p>
          <a:p>
            <a:pPr lvl="1" eaLnBrk="1" hangingPunct="1"/>
            <a:r>
              <a:rPr lang="en-US" sz="2000" smtClean="0"/>
              <a:t>Blue Ridge Mountains</a:t>
            </a:r>
          </a:p>
          <a:p>
            <a:pPr lvl="1" eaLnBrk="1" hangingPunct="1"/>
            <a:r>
              <a:rPr lang="en-US" sz="2000" smtClean="0"/>
              <a:t>Valley and Ridge</a:t>
            </a:r>
          </a:p>
          <a:p>
            <a:pPr lvl="1" eaLnBrk="1" hangingPunct="1"/>
            <a:r>
              <a:rPr lang="en-US" sz="2000" smtClean="0"/>
              <a:t>Appalachian Plateau</a:t>
            </a:r>
          </a:p>
        </p:txBody>
      </p:sp>
      <p:pic>
        <p:nvPicPr>
          <p:cNvPr id="4100" name="Picture 2058" descr="Five_regions_of_Virginia_web.jpg (16765 bytes)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3117850"/>
            <a:ext cx="3924300" cy="2222500"/>
          </a:xfr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Coastal Plain (Tidewater)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Large, flat area of land bordered by the Chesapeake Bay</a:t>
            </a:r>
          </a:p>
          <a:p>
            <a:pPr eaLnBrk="1" hangingPunct="1"/>
            <a:r>
              <a:rPr lang="en-US" sz="2400" smtClean="0"/>
              <a:t>The area contains many swamps and wetlands  </a:t>
            </a:r>
          </a:p>
          <a:p>
            <a:pPr eaLnBrk="1" hangingPunct="1"/>
            <a:r>
              <a:rPr lang="en-US" sz="2400" smtClean="0"/>
              <a:t>The area also has many sandy soils and a warm temperate climate</a:t>
            </a:r>
          </a:p>
        </p:txBody>
      </p:sp>
      <p:pic>
        <p:nvPicPr>
          <p:cNvPr id="5124" name="Picture 8" descr="Tidewater region.jpg (75588 bytes)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29250" y="2586038"/>
            <a:ext cx="3048000" cy="3286125"/>
          </a:xfr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Major Products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Cotton</a:t>
            </a:r>
          </a:p>
          <a:p>
            <a:pPr eaLnBrk="1" hangingPunct="1"/>
            <a:r>
              <a:rPr lang="en-US" sz="2400" smtClean="0"/>
              <a:t>Soybeans</a:t>
            </a:r>
          </a:p>
          <a:p>
            <a:pPr eaLnBrk="1" hangingPunct="1"/>
            <a:r>
              <a:rPr lang="en-US" sz="2400" smtClean="0"/>
              <a:t>Wheat</a:t>
            </a:r>
          </a:p>
          <a:p>
            <a:pPr eaLnBrk="1" hangingPunct="1"/>
            <a:r>
              <a:rPr lang="en-US" sz="2400" smtClean="0"/>
              <a:t>Peanuts</a:t>
            </a:r>
          </a:p>
          <a:p>
            <a:pPr eaLnBrk="1" hangingPunct="1"/>
            <a:r>
              <a:rPr lang="en-US" sz="2400" smtClean="0"/>
              <a:t>Swine</a:t>
            </a:r>
          </a:p>
          <a:p>
            <a:pPr eaLnBrk="1" hangingPunct="1"/>
            <a:r>
              <a:rPr lang="en-US" sz="2400" smtClean="0"/>
              <a:t>Poultry</a:t>
            </a:r>
          </a:p>
          <a:p>
            <a:pPr eaLnBrk="1" hangingPunct="1"/>
            <a:r>
              <a:rPr lang="en-US" sz="2400" smtClean="0"/>
              <a:t>Aquaculture</a:t>
            </a:r>
          </a:p>
          <a:p>
            <a:pPr eaLnBrk="1" hangingPunct="1"/>
            <a:r>
              <a:rPr lang="en-US" sz="2400" smtClean="0"/>
              <a:t>Nursery Plants</a:t>
            </a:r>
          </a:p>
          <a:p>
            <a:pPr eaLnBrk="1" hangingPunct="1"/>
            <a:r>
              <a:rPr lang="en-US" sz="2400" smtClean="0"/>
              <a:t>Fruits/Vegetables</a:t>
            </a:r>
          </a:p>
        </p:txBody>
      </p:sp>
      <p:pic>
        <p:nvPicPr>
          <p:cNvPr id="6148" name="Picture 10" descr="http://scott.k12.va.us/martha2/images/Sunsetlakedrummond.gif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43400" y="2971800"/>
            <a:ext cx="4102100" cy="2747963"/>
          </a:xfr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Piedmont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Virginia’s largest region, it is bordered by the tidewater area to the east and the Blue Ridge Mountains to the west</a:t>
            </a:r>
          </a:p>
          <a:p>
            <a:pPr eaLnBrk="1" hangingPunct="1"/>
            <a:r>
              <a:rPr lang="en-US" sz="2400" smtClean="0"/>
              <a:t>The area contains many rolling hills and valleys</a:t>
            </a:r>
          </a:p>
          <a:p>
            <a:pPr eaLnBrk="1" hangingPunct="1"/>
            <a:r>
              <a:rPr lang="en-US" sz="2400" smtClean="0"/>
              <a:t>The soils in this area are mostly loam with a heavy clay content</a:t>
            </a:r>
          </a:p>
        </p:txBody>
      </p:sp>
      <p:pic>
        <p:nvPicPr>
          <p:cNvPr id="7172" name="Picture 2" descr="Piedmonta.jpg (35492 bytes)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73625" y="2819400"/>
            <a:ext cx="3582988" cy="3505200"/>
          </a:xfr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Major Products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Poultry</a:t>
            </a:r>
          </a:p>
          <a:p>
            <a:pPr eaLnBrk="1" hangingPunct="1"/>
            <a:r>
              <a:rPr lang="en-US" sz="2400" smtClean="0"/>
              <a:t>Swine</a:t>
            </a:r>
          </a:p>
          <a:p>
            <a:pPr eaLnBrk="1" hangingPunct="1"/>
            <a:r>
              <a:rPr lang="en-US" sz="2400" smtClean="0"/>
              <a:t>Beef Cattle</a:t>
            </a:r>
          </a:p>
          <a:p>
            <a:pPr eaLnBrk="1" hangingPunct="1"/>
            <a:r>
              <a:rPr lang="en-US" sz="2400" smtClean="0"/>
              <a:t>Horses</a:t>
            </a:r>
          </a:p>
          <a:p>
            <a:pPr eaLnBrk="1" hangingPunct="1"/>
            <a:r>
              <a:rPr lang="en-US" sz="2400" smtClean="0"/>
              <a:t>Goats</a:t>
            </a:r>
          </a:p>
          <a:p>
            <a:pPr eaLnBrk="1" hangingPunct="1"/>
            <a:r>
              <a:rPr lang="en-US" sz="2400" smtClean="0"/>
              <a:t>Hay/Forage</a:t>
            </a:r>
          </a:p>
          <a:p>
            <a:pPr eaLnBrk="1" hangingPunct="1"/>
            <a:r>
              <a:rPr lang="en-US" sz="2400" smtClean="0"/>
              <a:t>Tobacco</a:t>
            </a:r>
          </a:p>
          <a:p>
            <a:pPr eaLnBrk="1" hangingPunct="1"/>
            <a:r>
              <a:rPr lang="en-US" sz="2400" smtClean="0"/>
              <a:t>Corn, Wheat and Soybeans</a:t>
            </a:r>
          </a:p>
        </p:txBody>
      </p:sp>
      <p:pic>
        <p:nvPicPr>
          <p:cNvPr id="8196" name="Picture 2" descr="http://www.carolinafarms.com/images/counties/southernva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92750" y="2362200"/>
            <a:ext cx="2921000" cy="3733800"/>
          </a:xfr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Blue Ridge Mountains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Part of the Appalachian Mountains, the Blue Ridge is home to Virginia’s highest elevations</a:t>
            </a:r>
          </a:p>
          <a:p>
            <a:pPr eaLnBrk="1" hangingPunct="1"/>
            <a:r>
              <a:rPr lang="en-US" sz="2400" smtClean="0"/>
              <a:t>The area contains many old rounded knobs with many forests</a:t>
            </a:r>
          </a:p>
        </p:txBody>
      </p:sp>
      <p:pic>
        <p:nvPicPr>
          <p:cNvPr id="9220" name="Picture 4" descr="BRM Region.jpg (17868 bytes)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81600" y="3429000"/>
            <a:ext cx="3252788" cy="1447800"/>
          </a:xfr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four areas of impact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Local Impact</a:t>
            </a:r>
          </a:p>
          <a:p>
            <a:pPr eaLnBrk="1" hangingPunct="1"/>
            <a:r>
              <a:rPr lang="en-US" sz="3200" smtClean="0"/>
              <a:t>Virginia Impact </a:t>
            </a:r>
          </a:p>
          <a:p>
            <a:pPr eaLnBrk="1" hangingPunct="1"/>
            <a:r>
              <a:rPr lang="en-US" sz="3200" smtClean="0"/>
              <a:t>American Impact</a:t>
            </a:r>
          </a:p>
          <a:p>
            <a:pPr eaLnBrk="1" hangingPunct="1"/>
            <a:r>
              <a:rPr lang="en-US" sz="3200" smtClean="0"/>
              <a:t>Global Impact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000" smtClean="0"/>
              <a:t> </a:t>
            </a:r>
          </a:p>
        </p:txBody>
      </p:sp>
      <p:pic>
        <p:nvPicPr>
          <p:cNvPr id="4100" name="Picture 6" descr="http://www.dreamstime.com/agriculture-collage-thumb6132122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95800" y="2590800"/>
            <a:ext cx="3733800" cy="3733800"/>
          </a:xfr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Major Products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Forestry Products</a:t>
            </a:r>
          </a:p>
          <a:p>
            <a:pPr eaLnBrk="1" hangingPunct="1"/>
            <a:r>
              <a:rPr lang="en-US" sz="2400" smtClean="0"/>
              <a:t>Beef Cattle</a:t>
            </a:r>
          </a:p>
          <a:p>
            <a:pPr eaLnBrk="1" hangingPunct="1"/>
            <a:r>
              <a:rPr lang="en-US" sz="2400" smtClean="0"/>
              <a:t>Sheep and Goats</a:t>
            </a:r>
          </a:p>
          <a:p>
            <a:pPr eaLnBrk="1" hangingPunct="1"/>
            <a:r>
              <a:rPr lang="en-US" sz="2400" smtClean="0"/>
              <a:t>Horses</a:t>
            </a:r>
          </a:p>
          <a:p>
            <a:pPr eaLnBrk="1" hangingPunct="1"/>
            <a:r>
              <a:rPr lang="en-US" sz="2400" smtClean="0"/>
              <a:t>Hay/Forage</a:t>
            </a:r>
          </a:p>
          <a:p>
            <a:pPr eaLnBrk="1" hangingPunct="1"/>
            <a:r>
              <a:rPr lang="en-US" sz="2400" smtClean="0"/>
              <a:t>Christmas Trees</a:t>
            </a:r>
          </a:p>
          <a:p>
            <a:pPr eaLnBrk="1" hangingPunct="1"/>
            <a:r>
              <a:rPr lang="en-US" sz="2400" smtClean="0"/>
              <a:t>Nursery Plants</a:t>
            </a:r>
          </a:p>
          <a:p>
            <a:pPr eaLnBrk="1" hangingPunct="1"/>
            <a:r>
              <a:rPr lang="en-US" sz="2400" smtClean="0"/>
              <a:t>Apples</a:t>
            </a:r>
          </a:p>
          <a:p>
            <a:pPr eaLnBrk="1" hangingPunct="1"/>
            <a:r>
              <a:rPr lang="en-US" sz="2400" smtClean="0"/>
              <a:t>Grapes</a:t>
            </a:r>
          </a:p>
        </p:txBody>
      </p:sp>
      <p:pic>
        <p:nvPicPr>
          <p:cNvPr id="10244" name="Picture 2" descr="blueridgemountains.jpg (7718 bytes)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24400" y="3048000"/>
            <a:ext cx="4000500" cy="2667000"/>
          </a:xfr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Valley and Ridge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Area of flat land nestled between mountain peaks</a:t>
            </a:r>
          </a:p>
          <a:p>
            <a:pPr eaLnBrk="1" hangingPunct="1"/>
            <a:r>
              <a:rPr lang="en-US" sz="2400" smtClean="0"/>
              <a:t>The Shenandoah Valley is in this area and is a major agriculture production location</a:t>
            </a:r>
          </a:p>
          <a:p>
            <a:pPr eaLnBrk="1" hangingPunct="1"/>
            <a:r>
              <a:rPr lang="en-US" sz="2400" smtClean="0"/>
              <a:t>The soils in the river valleys are extremely fertile</a:t>
            </a:r>
          </a:p>
        </p:txBody>
      </p:sp>
      <p:pic>
        <p:nvPicPr>
          <p:cNvPr id="11268" name="Picture 2" descr="Valley and Ridge.jpg (18755 bytes)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29200" y="3200400"/>
            <a:ext cx="3810000" cy="1787525"/>
          </a:xfr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Major Products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Poultry</a:t>
            </a:r>
          </a:p>
          <a:p>
            <a:pPr eaLnBrk="1" hangingPunct="1"/>
            <a:r>
              <a:rPr lang="en-US" sz="2400" smtClean="0"/>
              <a:t>Sheep and Goats</a:t>
            </a:r>
          </a:p>
          <a:p>
            <a:pPr eaLnBrk="1" hangingPunct="1"/>
            <a:r>
              <a:rPr lang="en-US" sz="2400" smtClean="0"/>
              <a:t>Beef and Dairy Cattle</a:t>
            </a:r>
          </a:p>
          <a:p>
            <a:pPr eaLnBrk="1" hangingPunct="1"/>
            <a:r>
              <a:rPr lang="en-US" sz="2400" smtClean="0"/>
              <a:t>Horses</a:t>
            </a:r>
          </a:p>
          <a:p>
            <a:pPr eaLnBrk="1" hangingPunct="1"/>
            <a:r>
              <a:rPr lang="en-US" sz="2400" smtClean="0"/>
              <a:t>Hay/Forage</a:t>
            </a:r>
          </a:p>
          <a:p>
            <a:pPr eaLnBrk="1" hangingPunct="1"/>
            <a:r>
              <a:rPr lang="en-US" sz="2400" smtClean="0"/>
              <a:t>Corn</a:t>
            </a:r>
          </a:p>
          <a:p>
            <a:pPr eaLnBrk="1" hangingPunct="1"/>
            <a:r>
              <a:rPr lang="en-US" sz="2400" smtClean="0"/>
              <a:t>Nursery Plants</a:t>
            </a:r>
          </a:p>
          <a:p>
            <a:pPr eaLnBrk="1" hangingPunct="1"/>
            <a:r>
              <a:rPr lang="en-US" sz="2400" smtClean="0"/>
              <a:t>Apples</a:t>
            </a:r>
          </a:p>
          <a:p>
            <a:pPr eaLnBrk="1" hangingPunct="1"/>
            <a:r>
              <a:rPr lang="en-US" sz="2400" smtClean="0"/>
              <a:t>Grapes</a:t>
            </a:r>
          </a:p>
        </p:txBody>
      </p:sp>
      <p:pic>
        <p:nvPicPr>
          <p:cNvPr id="12292" name="Picture 2" descr="http://www.philadelphia-reflections.com/images/Shenandoah%20Valley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78363" y="3048000"/>
            <a:ext cx="4083050" cy="2667000"/>
          </a:xfr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Appalachian Plateau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Small area of Virginia known for its coal production, the area is part a high in elevation but relatively flat area</a:t>
            </a:r>
          </a:p>
          <a:p>
            <a:pPr eaLnBrk="1" hangingPunct="1"/>
            <a:r>
              <a:rPr lang="en-US" sz="2400" smtClean="0"/>
              <a:t>Very little soil is available for intensive cutivation</a:t>
            </a:r>
          </a:p>
        </p:txBody>
      </p:sp>
      <p:pic>
        <p:nvPicPr>
          <p:cNvPr id="13316" name="Picture 2" descr="http://scott.k12.va.us/martha2/images/APP_Region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57800" y="3429000"/>
            <a:ext cx="3009900" cy="1339850"/>
          </a:xfr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Major Products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Forestry Products</a:t>
            </a:r>
          </a:p>
          <a:p>
            <a:pPr eaLnBrk="1" hangingPunct="1"/>
            <a:r>
              <a:rPr lang="en-US" sz="2400" smtClean="0"/>
              <a:t>Tobacco (Burley)</a:t>
            </a:r>
          </a:p>
          <a:p>
            <a:pPr eaLnBrk="1" hangingPunct="1"/>
            <a:r>
              <a:rPr lang="en-US" sz="2400" smtClean="0"/>
              <a:t>Beef Cattle</a:t>
            </a:r>
          </a:p>
          <a:p>
            <a:pPr eaLnBrk="1" hangingPunct="1"/>
            <a:r>
              <a:rPr lang="en-US" sz="2400" smtClean="0"/>
              <a:t>Sheep and Goats</a:t>
            </a:r>
          </a:p>
          <a:p>
            <a:pPr eaLnBrk="1" hangingPunct="1"/>
            <a:r>
              <a:rPr lang="en-US" sz="2400" smtClean="0"/>
              <a:t>Hay/Forage</a:t>
            </a:r>
          </a:p>
          <a:p>
            <a:pPr eaLnBrk="1" hangingPunct="1"/>
            <a:r>
              <a:rPr lang="en-US" sz="2400" smtClean="0"/>
              <a:t>Apples</a:t>
            </a:r>
          </a:p>
        </p:txBody>
      </p:sp>
      <p:pic>
        <p:nvPicPr>
          <p:cNvPr id="14340" name="Picture 4" descr="State Line Ridge, Buchanan County, VA by Clean Energy VA.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2757488"/>
            <a:ext cx="3924300" cy="2943225"/>
          </a:xfr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 further information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Visit the following website for more information about your particular county</a:t>
            </a:r>
          </a:p>
          <a:p>
            <a:pPr lvl="1" eaLnBrk="1" hangingPunct="1"/>
            <a:r>
              <a:rPr lang="en-US" smtClean="0"/>
              <a:t>http://www.agcensus.usda.gov/Publications/2007/Online_Highlights/County_Profiles/Virginia/index.asp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Local Impact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Agriculture is present everywhere throughout the commonwealth of Virginia</a:t>
            </a:r>
          </a:p>
          <a:p>
            <a:pPr eaLnBrk="1" hangingPunct="1"/>
            <a:r>
              <a:rPr lang="en-US" sz="2400" smtClean="0"/>
              <a:t>The local impact is usually reflective of the climate, geography and urbanization of the area</a:t>
            </a:r>
          </a:p>
        </p:txBody>
      </p:sp>
      <p:pic>
        <p:nvPicPr>
          <p:cNvPr id="5124" name="Picture 6" descr="http://upload.wikimedia.org/wikipedia/commons/thumb/e/e6/Map_of_Virginia_counties_and_cities.svg/800px-Map_of_Virginia_counties_and_cities.svg.pn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3378200"/>
            <a:ext cx="3924300" cy="1701800"/>
          </a:xfr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For info on your county:</a:t>
            </a:r>
          </a:p>
        </p:txBody>
      </p:sp>
      <p:sp>
        <p:nvSpPr>
          <p:cNvPr id="6147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Visit</a:t>
            </a:r>
          </a:p>
          <a:p>
            <a:pPr lvl="1" eaLnBrk="1" hangingPunct="1"/>
            <a:r>
              <a:rPr lang="en-US" smtClean="0"/>
              <a:t>http://www.agcensus.usda.gov/Publications/2007/Online_Highlights/County_Profiles/Virginia/index.asp</a:t>
            </a:r>
          </a:p>
        </p:txBody>
      </p:sp>
      <p:pic>
        <p:nvPicPr>
          <p:cNvPr id="6148" name="Picture 2" descr="http://thebsreport.files.wordpress.com/2009/05/agriculture-1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0" y="2971800"/>
            <a:ext cx="2871788" cy="2914650"/>
          </a:xfr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Virginia Impact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Agriculture and Forestry is a $79 billion industry in Virginia</a:t>
            </a:r>
          </a:p>
          <a:p>
            <a:pPr eaLnBrk="1" hangingPunct="1"/>
            <a:r>
              <a:rPr lang="en-US" sz="2400" smtClean="0"/>
              <a:t>501,000 members have jobs in these industries</a:t>
            </a:r>
          </a:p>
          <a:p>
            <a:pPr eaLnBrk="1" hangingPunct="1"/>
            <a:r>
              <a:rPr lang="en-US" sz="2400" smtClean="0"/>
              <a:t>Every job in these areas support 1.5 jobs in other industries</a:t>
            </a:r>
          </a:p>
        </p:txBody>
      </p:sp>
      <p:pic>
        <p:nvPicPr>
          <p:cNvPr id="7172" name="Picture 6" descr="http://www.nasda.org/File.aspx?ID=10953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53000" y="2971800"/>
            <a:ext cx="3673475" cy="2452688"/>
          </a:xfr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Top 5 Virginia Products</a:t>
            </a:r>
          </a:p>
        </p:txBody>
      </p:sp>
      <p:sp>
        <p:nvSpPr>
          <p:cNvPr id="8195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mtClean="0"/>
              <a:t>#1 – Broilers</a:t>
            </a:r>
          </a:p>
          <a:p>
            <a:r>
              <a:rPr lang="en-US" smtClean="0"/>
              <a:t>#2 – Beef Cattle</a:t>
            </a:r>
          </a:p>
          <a:p>
            <a:r>
              <a:rPr lang="en-US" smtClean="0"/>
              <a:t>#3 – Milk</a:t>
            </a:r>
          </a:p>
          <a:p>
            <a:r>
              <a:rPr lang="en-US" smtClean="0"/>
              <a:t>#4 – Turkey</a:t>
            </a:r>
          </a:p>
          <a:p>
            <a:r>
              <a:rPr lang="en-US" smtClean="0"/>
              <a:t>#5 – Nursery and Greenhouse Crops</a:t>
            </a:r>
          </a:p>
        </p:txBody>
      </p:sp>
      <p:pic>
        <p:nvPicPr>
          <p:cNvPr id="8196" name="Picture 2" descr="http://media3.washingtonpost.com/wp-srv/photo/gallery/090418/GAL-09Apr18-1902/media/PHO-09Apr18-158608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3200400"/>
            <a:ext cx="3840163" cy="2133600"/>
          </a:xfr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American Impact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The United States one of the world’s greatest producers of agriculture products</a:t>
            </a:r>
          </a:p>
        </p:txBody>
      </p:sp>
      <p:pic>
        <p:nvPicPr>
          <p:cNvPr id="9220" name="Picture 6" descr="http://www.pocketpccentral.net/newscenter/wp-content/uploads/2008/07/america1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2916238"/>
            <a:ext cx="3924300" cy="2625725"/>
          </a:xfr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Top 5 American Agriculture Products</a:t>
            </a:r>
          </a:p>
        </p:txBody>
      </p:sp>
      <p:sp>
        <p:nvSpPr>
          <p:cNvPr id="1024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mtClean="0"/>
              <a:t>#1 – Corn</a:t>
            </a:r>
          </a:p>
          <a:p>
            <a:r>
              <a:rPr lang="en-US" smtClean="0"/>
              <a:t>#2 – Beef Cattle</a:t>
            </a:r>
          </a:p>
          <a:p>
            <a:r>
              <a:rPr lang="en-US" smtClean="0"/>
              <a:t>#3 – Milk</a:t>
            </a:r>
          </a:p>
          <a:p>
            <a:r>
              <a:rPr lang="en-US" smtClean="0"/>
              <a:t>#4 – Broilers</a:t>
            </a:r>
          </a:p>
          <a:p>
            <a:r>
              <a:rPr lang="en-US" smtClean="0"/>
              <a:t>#5 – Soybeans</a:t>
            </a:r>
          </a:p>
        </p:txBody>
      </p:sp>
      <p:pic>
        <p:nvPicPr>
          <p:cNvPr id="10244" name="Picture 2" descr="http://awalkabout.files.wordpress.com/2009/06/corn_field339213037_std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65650" y="2757488"/>
            <a:ext cx="4349750" cy="3262312"/>
          </a:xfr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Global Impact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Globally, the world’s population is expected to reach 7 billion people by 2012 and 8 billion by 2022</a:t>
            </a:r>
          </a:p>
          <a:p>
            <a:pPr eaLnBrk="1" hangingPunct="1"/>
            <a:r>
              <a:rPr lang="en-US" sz="2400" smtClean="0"/>
              <a:t>It is up to the agriculture industry to provide the food and fiber to support these people </a:t>
            </a:r>
          </a:p>
        </p:txBody>
      </p:sp>
      <p:pic>
        <p:nvPicPr>
          <p:cNvPr id="11268" name="Picture 6" descr="http://herokids.files.wordpress.com/2008/04/earth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05400" y="2743200"/>
            <a:ext cx="3124200" cy="3124200"/>
          </a:xfr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virginiateamaged">
  <a:themeElements>
    <a:clrScheme name="virginiateamaged 2">
      <a:dk1>
        <a:srgbClr val="003366"/>
      </a:dk1>
      <a:lt1>
        <a:srgbClr val="FFFFFF"/>
      </a:lt1>
      <a:dk2>
        <a:srgbClr val="006666"/>
      </a:dk2>
      <a:lt2>
        <a:srgbClr val="003366"/>
      </a:lt2>
      <a:accent1>
        <a:srgbClr val="99CC99"/>
      </a:accent1>
      <a:accent2>
        <a:srgbClr val="33CCCC"/>
      </a:accent2>
      <a:accent3>
        <a:srgbClr val="FFFFFF"/>
      </a:accent3>
      <a:accent4>
        <a:srgbClr val="002A56"/>
      </a:accent4>
      <a:accent5>
        <a:srgbClr val="CAE2CA"/>
      </a:accent5>
      <a:accent6>
        <a:srgbClr val="2DB9B9"/>
      </a:accent6>
      <a:hlink>
        <a:srgbClr val="666699"/>
      </a:hlink>
      <a:folHlink>
        <a:srgbClr val="CC99FF"/>
      </a:folHlink>
    </a:clrScheme>
    <a:fontScheme name="virginiateamaged">
      <a:majorFont>
        <a:latin typeface="Arial"/>
        <a:ea typeface=""/>
        <a:cs typeface="Times New Roman"/>
      </a:majorFont>
      <a:minorFont>
        <a:latin typeface="Arial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  <a:cs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  <a:cs typeface="Times New Roman" charset="0"/>
          </a:defRPr>
        </a:defPPr>
      </a:lstStyle>
    </a:lnDef>
  </a:objectDefaults>
  <a:extraClrSchemeLst>
    <a:extraClrScheme>
      <a:clrScheme name="virginiateamaged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rginiateamaged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rginiateamaged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rginiateamaged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Settings\Stephen\My Documents\Foundations of Agriscience Curriculum\virginiateamaged.pot</Template>
  <TotalTime>1591</TotalTime>
  <Words>603</Words>
  <Application>Microsoft Office PowerPoint</Application>
  <PresentationFormat>On-screen Show (4:3)</PresentationFormat>
  <Paragraphs>122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virginiateamaged</vt:lpstr>
      <vt:lpstr>Impact of Agriculture</vt:lpstr>
      <vt:lpstr>The four areas of impact</vt:lpstr>
      <vt:lpstr>Local Impact</vt:lpstr>
      <vt:lpstr>For info on your county:</vt:lpstr>
      <vt:lpstr> Virginia Impact</vt:lpstr>
      <vt:lpstr>Top 5 Virginia Products</vt:lpstr>
      <vt:lpstr>American Impact</vt:lpstr>
      <vt:lpstr>Top 5 American Agriculture Products</vt:lpstr>
      <vt:lpstr> Global Impact</vt:lpstr>
      <vt:lpstr> Top Crops Grown Worldwide</vt:lpstr>
      <vt:lpstr> Largest Agriculture Economies</vt:lpstr>
      <vt:lpstr>Where do you see yourself?</vt:lpstr>
      <vt:lpstr>Virginia’s Agriculture Regions</vt:lpstr>
      <vt:lpstr>The five main regions</vt:lpstr>
      <vt:lpstr>Coastal Plain (Tidewater)</vt:lpstr>
      <vt:lpstr> Major Products</vt:lpstr>
      <vt:lpstr>Piedmont</vt:lpstr>
      <vt:lpstr> Major Products</vt:lpstr>
      <vt:lpstr>Blue Ridge Mountains</vt:lpstr>
      <vt:lpstr> Major Products</vt:lpstr>
      <vt:lpstr>Valley and Ridge</vt:lpstr>
      <vt:lpstr> Major Products</vt:lpstr>
      <vt:lpstr>Appalachian Plateau</vt:lpstr>
      <vt:lpstr> Major Products</vt:lpstr>
      <vt:lpstr>For further information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Stephen</dc:creator>
  <cp:lastModifiedBy>user</cp:lastModifiedBy>
  <cp:revision>57</cp:revision>
  <dcterms:created xsi:type="dcterms:W3CDTF">1601-01-01T00:00:00Z</dcterms:created>
  <dcterms:modified xsi:type="dcterms:W3CDTF">2011-02-09T17:10:26Z</dcterms:modified>
</cp:coreProperties>
</file>