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3" r:id="rId27"/>
    <p:sldId id="294" r:id="rId28"/>
    <p:sldId id="295" r:id="rId29"/>
    <p:sldId id="297" r:id="rId30"/>
    <p:sldId id="296" r:id="rId31"/>
    <p:sldId id="281" r:id="rId32"/>
    <p:sldId id="282" r:id="rId33"/>
    <p:sldId id="283" r:id="rId34"/>
    <p:sldId id="284" r:id="rId35"/>
    <p:sldId id="285" r:id="rId36"/>
    <p:sldId id="286" r:id="rId37"/>
    <p:sldId id="306" r:id="rId38"/>
    <p:sldId id="307" r:id="rId39"/>
    <p:sldId id="287" r:id="rId40"/>
    <p:sldId id="288" r:id="rId41"/>
    <p:sldId id="289" r:id="rId42"/>
    <p:sldId id="291" r:id="rId43"/>
    <p:sldId id="292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8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1" d="100"/>
          <a:sy n="71" d="100"/>
        </p:scale>
        <p:origin x="-8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9" name="Picture 1033" descr="C:\Documents and Settings\Stephen\My Documents\SAE Course\Virginia_Ag_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343400"/>
            <a:ext cx="2590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2" name="Rectangle 1032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1E960-521C-4986-9E82-879CCD80E4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464C5-1DE6-4602-B329-2A4F765D6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53D08-39CF-4ADD-9B91-97FB76A97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52FE-0EEA-4CF1-8054-5F4E92514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FD87A-2F69-41CF-AF0A-ECF78C1CB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55BCE-080C-4BF0-952A-AC60A52E3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6B71F-31D1-4D7E-83C0-402E5CD51C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510CB-D1DD-46FD-AD3A-65804488B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F0D25-0435-4128-A1E5-9ED184E23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40D8F-18D1-4099-BA00-5B53210E4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BABD3-5691-4F8B-9BE0-4BB4DA5C0C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65560754-4745-4E59-AE40-A56BE486F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History of Agriculture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American Contributions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Eli Whitney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Invented the cotton gin in 1793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Turned cotton into an usable product by removing cottonseed from the cotton fiber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Cotton became the dominant crop in the American South for the next 120 years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</p:txBody>
      </p:sp>
      <p:pic>
        <p:nvPicPr>
          <p:cNvPr id="12292" name="Picture 6" descr="whitney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05425" y="2362200"/>
            <a:ext cx="3294063" cy="373380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Eli Whitney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Cotton Gin</a:t>
            </a:r>
          </a:p>
        </p:txBody>
      </p:sp>
      <p:pic>
        <p:nvPicPr>
          <p:cNvPr id="13315" name="Picture 3" descr="cottong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362200"/>
            <a:ext cx="487680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Thomas Jefferson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The nation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third president, Jefferson also was one of the nation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first advocates for improving agricultural practices</a:t>
            </a:r>
          </a:p>
        </p:txBody>
      </p:sp>
      <p:pic>
        <p:nvPicPr>
          <p:cNvPr id="14340" name="Picture 6" descr="jefferson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94363" y="2362200"/>
            <a:ext cx="2517775" cy="3733800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Jefferson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Advancements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Collected and grew hundreds of varieties of fruits and vegetables at his home of Monticello</a:t>
            </a:r>
          </a:p>
          <a:p>
            <a:pPr eaLnBrk="1" hangingPunct="1"/>
            <a:r>
              <a:rPr lang="en-US" sz="2400" smtClean="0"/>
              <a:t>Improved the European moldboard plow, later casting the plow in iron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78125"/>
            <a:ext cx="3924300" cy="2900363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Jefferson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Plow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667000"/>
            <a:ext cx="72009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Cyrus McCormick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Cyrus McCormick</a:t>
            </a:r>
          </a:p>
          <a:p>
            <a:pPr lvl="1" eaLnBrk="1" hangingPunct="1"/>
            <a:r>
              <a:rPr lang="en-US" sz="2000" smtClean="0"/>
              <a:t>Invented the grain reaper in 1831 (patented in 1834) on his family farm in Rockbridge County, Virginia</a:t>
            </a:r>
          </a:p>
          <a:p>
            <a:pPr lvl="1" eaLnBrk="1" hangingPunct="1"/>
            <a:r>
              <a:rPr lang="en-US" sz="2000" smtClean="0"/>
              <a:t>The grain reaper saved labor in cutting wheat, oats, and similar crops</a:t>
            </a:r>
          </a:p>
        </p:txBody>
      </p:sp>
      <p:pic>
        <p:nvPicPr>
          <p:cNvPr id="17412" name="Picture 6" descr="cyrus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13375" y="2362200"/>
            <a:ext cx="3079750" cy="3733800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McCormick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Reaper</a:t>
            </a:r>
          </a:p>
        </p:txBody>
      </p:sp>
      <p:sp>
        <p:nvSpPr>
          <p:cNvPr id="18435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Later a threshing machine was added to the reaper and it became known as a combine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McCormick and his brothers founded an implement company in Chicago that today is known as International Harvester 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  <p:pic>
        <p:nvPicPr>
          <p:cNvPr id="18436" name="Picture 8" descr="reap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60963" y="2362200"/>
            <a:ext cx="3584575" cy="3733800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Modern Combine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362200"/>
            <a:ext cx="5514975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Henry Burden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Patented the first horseshoe manufacturing machine in 1836 invented at his ironworks in Troy, NY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Produced up to 60 horseshoes per hour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His invention led to the increased use of horses for transportation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</p:txBody>
      </p:sp>
      <p:pic>
        <p:nvPicPr>
          <p:cNvPr id="20484" name="Picture 7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51475" y="2362200"/>
            <a:ext cx="3003550" cy="3733800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Burden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Horseshoe Machine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590800"/>
            <a:ext cx="6400800" cy="38036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At the beginning</a:t>
            </a:r>
            <a:r>
              <a:rPr lang="en-US" smtClean="0">
                <a:latin typeface="Times New Roman" charset="0"/>
              </a:rPr>
              <a:t>…</a:t>
            </a:r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When the United States of America became a nation, over 90% of the population lived and worked on farms</a:t>
            </a:r>
          </a:p>
        </p:txBody>
      </p:sp>
      <p:pic>
        <p:nvPicPr>
          <p:cNvPr id="4100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640013"/>
            <a:ext cx="3924300" cy="3176587"/>
          </a:xfr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John Deere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An Illinois blacksmith, John Deere invented the first steel moldboard plow that could cut through tough prairie soils in 1837</a:t>
            </a:r>
          </a:p>
          <a:p>
            <a:pPr eaLnBrk="1" hangingPunct="1"/>
            <a:r>
              <a:rPr lang="en-US" sz="2400" smtClean="0"/>
              <a:t>His company went on to become today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Deere Hitachi Corporation</a:t>
            </a:r>
          </a:p>
        </p:txBody>
      </p:sp>
      <p:pic>
        <p:nvPicPr>
          <p:cNvPr id="22532" name="Picture 6" descr="johndeere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80075" y="2362200"/>
            <a:ext cx="2546350" cy="3733800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John Deere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Plow</a:t>
            </a:r>
          </a:p>
        </p:txBody>
      </p:sp>
      <p:pic>
        <p:nvPicPr>
          <p:cNvPr id="23555" name="Picture 3" descr="JD p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438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Joseph Dart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Constructed the first grain elevator in Buffalo, NY in 1842</a:t>
            </a:r>
          </a:p>
          <a:p>
            <a:pPr eaLnBrk="1" hangingPunct="1"/>
            <a:r>
              <a:rPr lang="en-US" sz="2400" smtClean="0"/>
              <a:t>The invention of the grain elevator allowed for the easy storage and transport of grain</a:t>
            </a:r>
          </a:p>
        </p:txBody>
      </p:sp>
      <p:pic>
        <p:nvPicPr>
          <p:cNvPr id="24580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27650" y="2362200"/>
            <a:ext cx="3249613" cy="3733800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Joseph Dart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Grain Elevator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438400"/>
            <a:ext cx="5676900" cy="4257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Edmund W. Quincy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Invented the mechanical corn picker in 1850</a:t>
            </a:r>
          </a:p>
          <a:p>
            <a:pPr lvl="1" eaLnBrk="1" hangingPunct="1"/>
            <a:r>
              <a:rPr lang="en-US" sz="2000" smtClean="0"/>
              <a:t>Corn pickers separate the ear from the corn stalk</a:t>
            </a:r>
          </a:p>
          <a:p>
            <a:pPr lvl="1" eaLnBrk="1" hangingPunct="1"/>
            <a:r>
              <a:rPr lang="en-US" sz="2000" smtClean="0"/>
              <a:t>Quincy lived most of his life in poverty, the corn picker did not become commercially viable until the 1930s</a:t>
            </a:r>
          </a:p>
        </p:txBody>
      </p:sp>
      <p:pic>
        <p:nvPicPr>
          <p:cNvPr id="26628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3170238"/>
            <a:ext cx="3924300" cy="2116137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Modern Corn Harvester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362200"/>
            <a:ext cx="5600700" cy="4200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John L. Mason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Patented the </a:t>
            </a:r>
            <a:r>
              <a:rPr lang="en-US" sz="2400" smtClean="0">
                <a:latin typeface="Times New Roman" charset="0"/>
              </a:rPr>
              <a:t>“</a:t>
            </a:r>
            <a:r>
              <a:rPr lang="en-US" sz="2400" smtClean="0"/>
              <a:t>Mason Jar</a:t>
            </a:r>
            <a:r>
              <a:rPr lang="en-US" sz="2400" smtClean="0">
                <a:latin typeface="Times New Roman" charset="0"/>
              </a:rPr>
              <a:t>”</a:t>
            </a:r>
            <a:r>
              <a:rPr lang="en-US" sz="2400" smtClean="0"/>
              <a:t> in 1858</a:t>
            </a:r>
          </a:p>
          <a:p>
            <a:pPr eaLnBrk="1" hangingPunct="1"/>
            <a:r>
              <a:rPr lang="en-US" sz="2400" smtClean="0"/>
              <a:t>His invention allowed for the home canning and preservation of fruits and vegetables, thus allowing for better food storage</a:t>
            </a:r>
          </a:p>
        </p:txBody>
      </p:sp>
      <p:pic>
        <p:nvPicPr>
          <p:cNvPr id="28676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48313" y="2362200"/>
            <a:ext cx="2809875" cy="3733800"/>
          </a:xfr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Mason Jars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667000"/>
            <a:ext cx="652462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Justin Morrill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US Senator from Vermont, he sponsored the Morrill Land Grant College Act in 1862</a:t>
            </a:r>
          </a:p>
          <a:p>
            <a:pPr eaLnBrk="1" hangingPunct="1"/>
            <a:r>
              <a:rPr lang="en-US" sz="2400" smtClean="0"/>
              <a:t>The act allowed for the creation of agriculture and mechanics colleges in every state </a:t>
            </a:r>
          </a:p>
        </p:txBody>
      </p:sp>
      <p:pic>
        <p:nvPicPr>
          <p:cNvPr id="30724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83238" y="2362200"/>
            <a:ext cx="2738437" cy="3733800"/>
          </a:xfr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Virginia Polytechnic Institute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The land grant school funded by this act in Virginia is Virginia Polytechnic Institute</a:t>
            </a:r>
          </a:p>
          <a:p>
            <a:pPr eaLnBrk="1" hangingPunct="1"/>
            <a:r>
              <a:rPr lang="en-US" sz="2400" smtClean="0"/>
              <a:t>Virginia Tech was founded in Blacksburg in 1872, seven years after the end of the American Civil War</a:t>
            </a:r>
          </a:p>
        </p:txBody>
      </p:sp>
      <p:pic>
        <p:nvPicPr>
          <p:cNvPr id="31748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921000"/>
            <a:ext cx="3924300" cy="2616200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 for today</a:t>
            </a:r>
            <a:r>
              <a:rPr lang="en-US" smtClean="0">
                <a:latin typeface="Times New Roman" charset="0"/>
              </a:rPr>
              <a:t>…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Only 2% of the nation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population today lives and works on farms</a:t>
            </a:r>
          </a:p>
          <a:p>
            <a:pPr eaLnBrk="1" hangingPunct="1"/>
            <a:r>
              <a:rPr lang="en-US" sz="2400" smtClean="0"/>
              <a:t>However 1/6 of the nation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population works in the agriculture industry, America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largest employer</a:t>
            </a:r>
          </a:p>
        </p:txBody>
      </p:sp>
      <p:pic>
        <p:nvPicPr>
          <p:cNvPr id="5124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955925"/>
            <a:ext cx="3924300" cy="2546350"/>
          </a:xfr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Second Morrill Act of 1890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 Second Morrill Act was passed in 1890 to allow for the creation of agriculture and mechanics colleges aimed at the education of African-Americans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Virginia State University in Petersburg was funded by this act</a:t>
            </a:r>
          </a:p>
        </p:txBody>
      </p:sp>
      <p:pic>
        <p:nvPicPr>
          <p:cNvPr id="32772" name="Picture 1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532063"/>
            <a:ext cx="3924300" cy="3394075"/>
          </a:xfr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Luther Burbank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American botanist who developed over 800 varieties of plants</a:t>
            </a:r>
          </a:p>
          <a:p>
            <a:pPr eaLnBrk="1" hangingPunct="1"/>
            <a:r>
              <a:rPr lang="en-US" sz="2400" smtClean="0"/>
              <a:t>His most famous plant variety was the Russet Burbank Potato</a:t>
            </a:r>
          </a:p>
          <a:p>
            <a:pPr lvl="1" eaLnBrk="1" hangingPunct="1"/>
            <a:r>
              <a:rPr lang="en-US" sz="2000" smtClean="0"/>
              <a:t>This potato is the world</a:t>
            </a:r>
            <a:r>
              <a:rPr lang="en-US" sz="2000" smtClean="0">
                <a:latin typeface="Times New Roman" charset="0"/>
              </a:rPr>
              <a:t>’</a:t>
            </a:r>
            <a:r>
              <a:rPr lang="en-US" sz="2000" smtClean="0"/>
              <a:t>s most produced variety, used in processing (mostly for French Fries)</a:t>
            </a:r>
          </a:p>
        </p:txBody>
      </p:sp>
      <p:pic>
        <p:nvPicPr>
          <p:cNvPr id="33796" name="Picture 9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67350" y="2362200"/>
            <a:ext cx="2970213" cy="3733800"/>
          </a:xfr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Russet Burbank Potato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5908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Joseph Glidden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Invented barbed wire in 1874</a:t>
            </a:r>
          </a:p>
          <a:p>
            <a:pPr lvl="1" eaLnBrk="1" hangingPunct="1"/>
            <a:r>
              <a:rPr lang="en-US" sz="2000" smtClean="0"/>
              <a:t>Used for livestock fencing</a:t>
            </a:r>
          </a:p>
          <a:p>
            <a:pPr lvl="1" eaLnBrk="1" hangingPunct="1"/>
            <a:r>
              <a:rPr lang="en-US" sz="2000" smtClean="0"/>
              <a:t>Tamed the west by allowing ranches with fixed boundaries to be established</a:t>
            </a:r>
          </a:p>
        </p:txBody>
      </p:sp>
      <p:pic>
        <p:nvPicPr>
          <p:cNvPr id="35844" name="Picture 6" descr="glidden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1163" y="2362200"/>
            <a:ext cx="2922587" cy="3733800"/>
          </a:xfr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Glidden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Patent Application</a:t>
            </a:r>
          </a:p>
        </p:txBody>
      </p:sp>
      <p:pic>
        <p:nvPicPr>
          <p:cNvPr id="36867" name="Picture 3" descr="C:\Documents and Settings\Stephen\Desktop\patent-drawing-glidde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362200"/>
            <a:ext cx="29051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Anna Baldwin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One of the first female inventors in agriculture, Baldwin applied for a patent for an automatic milking machine in 1878</a:t>
            </a:r>
          </a:p>
          <a:p>
            <a:pPr eaLnBrk="1" hangingPunct="1"/>
            <a:r>
              <a:rPr lang="en-US" sz="2000" smtClean="0"/>
              <a:t>Although her machine was unsuccessful, the  automatic milking machine today is a viable part of all commercial dairy operations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17800"/>
            <a:ext cx="3924300" cy="3021013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Modern Automatic Milking Machine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5146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James Bonsack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 native of Roanoke, Virginia, Bonsack invented the first cigarette rolling machine in 1880</a:t>
            </a:r>
          </a:p>
          <a:p>
            <a:pPr eaLnBrk="1" hangingPunct="1"/>
            <a:r>
              <a:rPr lang="en-US" sz="2400" smtClean="0"/>
              <a:t>The machine allowed for the increased profitability of tobacco production in the American South</a:t>
            </a:r>
          </a:p>
        </p:txBody>
      </p:sp>
      <p:pic>
        <p:nvPicPr>
          <p:cNvPr id="39940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59475" y="2362200"/>
            <a:ext cx="1985963" cy="3733800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Bonsack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Cigarette Machine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614863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Booker T. Washington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Born as a slave in Virginia, Washington became the first president of the Tuskegee Institute in Alabama</a:t>
            </a:r>
          </a:p>
          <a:p>
            <a:pPr eaLnBrk="1" hangingPunct="1"/>
            <a:r>
              <a:rPr lang="en-US" sz="2000" smtClean="0"/>
              <a:t>He became one of the nation</a:t>
            </a:r>
            <a:r>
              <a:rPr lang="en-US" sz="2000" smtClean="0">
                <a:latin typeface="Times New Roman" charset="0"/>
              </a:rPr>
              <a:t>’</a:t>
            </a:r>
            <a:r>
              <a:rPr lang="en-US" sz="2000" smtClean="0"/>
              <a:t>s preeminent spokesmen for vocational education and skill development</a:t>
            </a:r>
          </a:p>
        </p:txBody>
      </p:sp>
      <p:pic>
        <p:nvPicPr>
          <p:cNvPr id="41988" name="Picture 6" descr="btw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7488" y="2362200"/>
            <a:ext cx="3309937" cy="3733800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How did this happen?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To understand where we are as a nation and an industry, we need to understand the major advances that led us to where we are today.</a:t>
            </a:r>
          </a:p>
        </p:txBody>
      </p:sp>
      <p:pic>
        <p:nvPicPr>
          <p:cNvPr id="6148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827338"/>
            <a:ext cx="3924300" cy="2803525"/>
          </a:xfr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Construction of Rosenwald Schools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Booker T. Washington partnered with Julius Rosenwald, part-owner of Sears Roebuck Company to create over 5,000 community schools across the American South for the education of African-Americans</a:t>
            </a:r>
          </a:p>
        </p:txBody>
      </p:sp>
      <p:pic>
        <p:nvPicPr>
          <p:cNvPr id="43012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689225"/>
            <a:ext cx="3924300" cy="3078163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George Washington Carver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Director of agricultural research at Tuskegee Institute in early 1900s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Found new uses for soybeans, peanuts, pecans and sweet potatoes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Diversified southern agriculture at a time when cotton was becoming decimated by the American Boil Weevil</a:t>
            </a:r>
          </a:p>
        </p:txBody>
      </p:sp>
      <p:pic>
        <p:nvPicPr>
          <p:cNvPr id="44036" name="Picture 6" descr="carver3re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07050" y="2362200"/>
            <a:ext cx="2692400" cy="3733800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Carver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Agriculture Advancements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Working with Henry Ford, he developed a synthetic rubber created from soybeans</a:t>
            </a:r>
          </a:p>
          <a:p>
            <a:pPr eaLnBrk="1" hangingPunct="1"/>
            <a:r>
              <a:rPr lang="en-US" sz="2400" smtClean="0"/>
              <a:t>Created over 500 different shades of dyes from agricultural products</a:t>
            </a:r>
          </a:p>
        </p:txBody>
      </p:sp>
      <p:pic>
        <p:nvPicPr>
          <p:cNvPr id="45060" name="Picture 6" descr="C:\Documents and Settings\Stephen\Desktop\gwc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0" y="2362200"/>
            <a:ext cx="3111500" cy="3733800"/>
          </a:xfr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Carver and Peanut Butter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George Washington Carver developed over 300 uses for the peanut but peanut butter was originally invented by the Incas around 950 BC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Carver did popularize peanut butter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use and it has become a staple in most American homes</a:t>
            </a:r>
          </a:p>
        </p:txBody>
      </p:sp>
      <p:pic>
        <p:nvPicPr>
          <p:cNvPr id="46084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692400"/>
            <a:ext cx="3924300" cy="3071813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John Froelich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Froelich was the first person to invent a practical gasoline-powered tractor in 1892</a:t>
            </a:r>
          </a:p>
          <a:p>
            <a:pPr eaLnBrk="1" hangingPunct="1"/>
            <a:r>
              <a:rPr lang="en-US" sz="2400" smtClean="0"/>
              <a:t>His tractor was the first to move forward and backwards</a:t>
            </a:r>
          </a:p>
        </p:txBody>
      </p:sp>
      <p:pic>
        <p:nvPicPr>
          <p:cNvPr id="49158" name="Picture 6" descr="froelich-mu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53075" y="2362200"/>
            <a:ext cx="2800350" cy="3733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Froelich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Tractor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Froelich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tractor led to the creation of the Waterloo Tractor Company</a:t>
            </a:r>
          </a:p>
          <a:p>
            <a:pPr eaLnBrk="1" hangingPunct="1"/>
            <a:r>
              <a:rPr lang="en-US" sz="2400" smtClean="0"/>
              <a:t>The Waterloo Tractor Company was later bought out by the John Deere Implement Company</a:t>
            </a:r>
          </a:p>
          <a:p>
            <a:pPr eaLnBrk="1" hangingPunct="1"/>
            <a:endParaRPr lang="en-US" sz="2400" smtClean="0"/>
          </a:p>
        </p:txBody>
      </p:sp>
      <p:pic>
        <p:nvPicPr>
          <p:cNvPr id="50182" name="Picture 6" descr="fergy_froelich.jpg (21834 bytes)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584450"/>
            <a:ext cx="3924300" cy="32877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Henry Ford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One of America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greatest innovators, Henry Ford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creation of the assembly line led to the mass production of multiple machines</a:t>
            </a:r>
          </a:p>
        </p:txBody>
      </p:sp>
      <p:pic>
        <p:nvPicPr>
          <p:cNvPr id="49156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9575" y="2362200"/>
            <a:ext cx="2925763" cy="3733800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Model 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Ford created the first affordable automobile, the Model T</a:t>
            </a:r>
          </a:p>
          <a:p>
            <a:pPr eaLnBrk="1" hangingPunct="1"/>
            <a:r>
              <a:rPr lang="en-US" sz="2400" smtClean="0"/>
              <a:t>The Model T (and other automobiles) allowed for the rapid movement of goods and people</a:t>
            </a:r>
          </a:p>
        </p:txBody>
      </p:sp>
      <p:pic>
        <p:nvPicPr>
          <p:cNvPr id="50180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3325813"/>
            <a:ext cx="3924300" cy="1804987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Fordson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The first mass-produced tractor, the prototype was originally created from automobile parts</a:t>
            </a:r>
          </a:p>
        </p:txBody>
      </p:sp>
      <p:pic>
        <p:nvPicPr>
          <p:cNvPr id="51204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57488"/>
            <a:ext cx="3924300" cy="2943225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Norman Borlaug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Developed high-yield, disease-resistant varieties of wheat</a:t>
            </a:r>
          </a:p>
          <a:p>
            <a:pPr eaLnBrk="1" hangingPunct="1"/>
            <a:r>
              <a:rPr lang="en-US" sz="2400" smtClean="0"/>
              <a:t>His wheat changed the food supplies of Mexico, Pakistan, and India feeding millions of people in the process</a:t>
            </a:r>
          </a:p>
        </p:txBody>
      </p:sp>
      <p:pic>
        <p:nvPicPr>
          <p:cNvPr id="52228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555875"/>
            <a:ext cx="3924300" cy="33464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Major American Advancements in Agriculture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People and Their Inventions That Have Directly Impacted Agriculture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Green Revolution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Borlaug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practical research helped to start the Green Revolution where many countries became self-sufficient with their food supplies in the 1960s.</a:t>
            </a:r>
          </a:p>
        </p:txBody>
      </p:sp>
      <p:pic>
        <p:nvPicPr>
          <p:cNvPr id="53252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870200"/>
            <a:ext cx="3924300" cy="2716213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Results of American Agriculture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The average American farmer produces enough food and fiber for 144 people</a:t>
            </a:r>
          </a:p>
          <a:p>
            <a:pPr lvl="1" eaLnBrk="1" hangingPunct="1"/>
            <a:r>
              <a:rPr lang="en-US" sz="2000" i="1" smtClean="0"/>
              <a:t>Statistic courtesy of the American Farm Bureau</a:t>
            </a:r>
          </a:p>
        </p:txBody>
      </p:sp>
      <p:pic>
        <p:nvPicPr>
          <p:cNvPr id="54276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801938"/>
            <a:ext cx="3924300" cy="2854325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Special Thanks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 Mr. Johnny Jessup, Agriculture Teacher at Hobbton High School in Newton Grove, NC who provided a basic foundation of research for this presentation</a:t>
            </a:r>
          </a:p>
          <a:p>
            <a:pPr eaLnBrk="1" hangingPunct="1"/>
            <a:r>
              <a:rPr lang="en-US" smtClean="0"/>
              <a:t>Also thanks to the text </a:t>
            </a:r>
            <a:r>
              <a:rPr lang="en-US" i="1" smtClean="0"/>
              <a:t>Agriscience: Fundamentals and Applications</a:t>
            </a:r>
            <a:r>
              <a:rPr lang="en-US" smtClean="0"/>
              <a:t> for providing a research basis for this presentation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George Washington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Besides serving as the nation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first president and the general of the army, Washington was one of the nation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wealthiest farmers</a:t>
            </a:r>
          </a:p>
        </p:txBody>
      </p:sp>
      <p:pic>
        <p:nvPicPr>
          <p:cNvPr id="8196" name="Picture 6" descr="George-Washington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59425" y="2362200"/>
            <a:ext cx="2787650" cy="3733800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Washington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Agriculture Policy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Washington advocated for the following</a:t>
            </a:r>
          </a:p>
          <a:p>
            <a:pPr lvl="1" eaLnBrk="1" hangingPunct="1"/>
            <a:r>
              <a:rPr lang="en-US" sz="2000" smtClean="0"/>
              <a:t>US department of agriculture</a:t>
            </a:r>
          </a:p>
          <a:p>
            <a:pPr lvl="1" eaLnBrk="1" hangingPunct="1"/>
            <a:r>
              <a:rPr lang="en-US" sz="2000" smtClean="0"/>
              <a:t>National college of agriculture</a:t>
            </a:r>
          </a:p>
          <a:p>
            <a:pPr eaLnBrk="1" hangingPunct="1"/>
            <a:r>
              <a:rPr lang="en-US" sz="2400" smtClean="0"/>
              <a:t>Both of these policies were finally enacted nearly seventy years after his presidency </a:t>
            </a:r>
          </a:p>
          <a:p>
            <a:pPr eaLnBrk="1" hangingPunct="1"/>
            <a:endParaRPr lang="en-US" sz="2400" smtClean="0"/>
          </a:p>
        </p:txBody>
      </p:sp>
      <p:pic>
        <p:nvPicPr>
          <p:cNvPr id="9220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14925" y="2362200"/>
            <a:ext cx="3676650" cy="3733800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Mount Vernon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George Washington</a:t>
            </a:r>
            <a:r>
              <a:rPr lang="en-US" sz="2400" smtClean="0">
                <a:latin typeface="Times New Roman" charset="0"/>
              </a:rPr>
              <a:t>’</a:t>
            </a:r>
            <a:r>
              <a:rPr lang="en-US" sz="2400" smtClean="0"/>
              <a:t>s plantation in Virginia was home to many advancements including</a:t>
            </a:r>
          </a:p>
          <a:p>
            <a:pPr lvl="1" eaLnBrk="1" hangingPunct="1"/>
            <a:r>
              <a:rPr lang="en-US" sz="2000" smtClean="0"/>
              <a:t>The first use of mules in the United States</a:t>
            </a:r>
          </a:p>
          <a:p>
            <a:pPr lvl="1" eaLnBrk="1" hangingPunct="1"/>
            <a:r>
              <a:rPr lang="en-US" sz="2000" smtClean="0"/>
              <a:t>The use of soil conservation concepts including terracing, crop rotation and cover crops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62250"/>
            <a:ext cx="3924300" cy="2932113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George Washington</a:t>
            </a:r>
            <a:r>
              <a:rPr lang="en-US" smtClean="0">
                <a:latin typeface="Times New Roman" charset="0"/>
              </a:rPr>
              <a:t>’</a:t>
            </a:r>
            <a:r>
              <a:rPr lang="en-US" smtClean="0"/>
              <a:t>s 16-Side Barn</a:t>
            </a:r>
          </a:p>
        </p:txBody>
      </p:sp>
      <p:pic>
        <p:nvPicPr>
          <p:cNvPr id="11267" name="Picture 3" descr="C:\Documents and Settings\Stephen\Desktop\16sideba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362200"/>
            <a:ext cx="5727700" cy="417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irginiateamaged">
  <a:themeElements>
    <a:clrScheme name="virginiateamaged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virginiateamaged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lnDef>
  </a:objectDefaults>
  <a:extraClrSchemeLst>
    <a:extraClrScheme>
      <a:clrScheme name="virginiateamaged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rginiateamaged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Settings\Stephen\My Documents\Foundations of Agriscience Curriculum\virginiateamaged.pot</Template>
  <TotalTime>910</TotalTime>
  <Words>1228</Words>
  <Application>Microsoft Office PowerPoint</Application>
  <PresentationFormat>On-screen Show (4:3)</PresentationFormat>
  <Paragraphs>130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Times New Roman</vt:lpstr>
      <vt:lpstr>Arial</vt:lpstr>
      <vt:lpstr>Wingdings</vt:lpstr>
      <vt:lpstr>Calibri</vt:lpstr>
      <vt:lpstr>virginiateamaged</vt:lpstr>
      <vt:lpstr>History of Agriculture</vt:lpstr>
      <vt:lpstr>At the beginning…</vt:lpstr>
      <vt:lpstr>As for today…</vt:lpstr>
      <vt:lpstr> How did this happen?</vt:lpstr>
      <vt:lpstr>Major American Advancements in Agriculture</vt:lpstr>
      <vt:lpstr>George Washington</vt:lpstr>
      <vt:lpstr>Washington’s Agriculture Policy</vt:lpstr>
      <vt:lpstr>Mount Vernon</vt:lpstr>
      <vt:lpstr>George Washington’s 16-Side Barn</vt:lpstr>
      <vt:lpstr>Eli Whitney</vt:lpstr>
      <vt:lpstr>Eli Whitney’s Cotton Gin</vt:lpstr>
      <vt:lpstr>Thomas Jefferson</vt:lpstr>
      <vt:lpstr>Jefferson’s Advancements</vt:lpstr>
      <vt:lpstr>Jefferson’s Plow</vt:lpstr>
      <vt:lpstr>Cyrus McCormick</vt:lpstr>
      <vt:lpstr>McCormick’s Reaper</vt:lpstr>
      <vt:lpstr>Modern Combine</vt:lpstr>
      <vt:lpstr>Henry Burden</vt:lpstr>
      <vt:lpstr>Burden’s Horseshoe Machine</vt:lpstr>
      <vt:lpstr>John Deere</vt:lpstr>
      <vt:lpstr>John Deere’s Plow</vt:lpstr>
      <vt:lpstr>Joseph Dart</vt:lpstr>
      <vt:lpstr>Joseph Dart’s Grain Elevator</vt:lpstr>
      <vt:lpstr>Edmund W. Quincy</vt:lpstr>
      <vt:lpstr>Modern Corn Harvester</vt:lpstr>
      <vt:lpstr>John L. Mason</vt:lpstr>
      <vt:lpstr>Mason Jars</vt:lpstr>
      <vt:lpstr>Justin Morrill</vt:lpstr>
      <vt:lpstr>Virginia Polytechnic Institute</vt:lpstr>
      <vt:lpstr>Second Morrill Act of 1890</vt:lpstr>
      <vt:lpstr>Luther Burbank</vt:lpstr>
      <vt:lpstr>Russet Burbank Potato</vt:lpstr>
      <vt:lpstr>Joseph Glidden</vt:lpstr>
      <vt:lpstr>Glidden’s Patent Application</vt:lpstr>
      <vt:lpstr>Anna Baldwin</vt:lpstr>
      <vt:lpstr>Modern Automatic Milking Machine</vt:lpstr>
      <vt:lpstr>James Bonsack</vt:lpstr>
      <vt:lpstr>Bonsack’s Cigarette Machine</vt:lpstr>
      <vt:lpstr>Booker T. Washington</vt:lpstr>
      <vt:lpstr>Construction of Rosenwald Schools</vt:lpstr>
      <vt:lpstr>George Washington Carver</vt:lpstr>
      <vt:lpstr>Carver’s Agriculture Advancements</vt:lpstr>
      <vt:lpstr>Carver and Peanut Butter</vt:lpstr>
      <vt:lpstr>John Froelich</vt:lpstr>
      <vt:lpstr>Froelich’s Tractor</vt:lpstr>
      <vt:lpstr>Henry Ford</vt:lpstr>
      <vt:lpstr>Model T</vt:lpstr>
      <vt:lpstr>Fordson</vt:lpstr>
      <vt:lpstr>Norman Borlaug</vt:lpstr>
      <vt:lpstr>Green Revolution</vt:lpstr>
      <vt:lpstr>Results of American Agriculture</vt:lpstr>
      <vt:lpstr>Special Thanks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37</cp:revision>
  <dcterms:created xsi:type="dcterms:W3CDTF">1601-01-01T00:00:00Z</dcterms:created>
  <dcterms:modified xsi:type="dcterms:W3CDTF">2010-08-05T17:49:07Z</dcterms:modified>
</cp:coreProperties>
</file>