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handoutMasterIdLst>
    <p:handoutMasterId r:id="rId23"/>
  </p:handoutMasterIdLst>
  <p:sldIdLst>
    <p:sldId id="256" r:id="rId2"/>
    <p:sldId id="257" r:id="rId3"/>
    <p:sldId id="315" r:id="rId4"/>
    <p:sldId id="258" r:id="rId5"/>
    <p:sldId id="317" r:id="rId6"/>
    <p:sldId id="330" r:id="rId7"/>
    <p:sldId id="321" r:id="rId8"/>
    <p:sldId id="318" r:id="rId9"/>
    <p:sldId id="319" r:id="rId10"/>
    <p:sldId id="314" r:id="rId11"/>
    <p:sldId id="316" r:id="rId12"/>
    <p:sldId id="259" r:id="rId13"/>
    <p:sldId id="322" r:id="rId14"/>
    <p:sldId id="323" r:id="rId15"/>
    <p:sldId id="324" r:id="rId16"/>
    <p:sldId id="326" r:id="rId17"/>
    <p:sldId id="327" r:id="rId18"/>
    <p:sldId id="328" r:id="rId19"/>
    <p:sldId id="325" r:id="rId20"/>
    <p:sldId id="329" r:id="rId21"/>
    <p:sldId id="308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06" autoAdjust="0"/>
    <p:restoredTop sz="90909" autoAdjust="0"/>
  </p:normalViewPr>
  <p:slideViewPr>
    <p:cSldViewPr>
      <p:cViewPr varScale="1">
        <p:scale>
          <a:sx n="71" d="100"/>
          <a:sy n="71" d="100"/>
        </p:scale>
        <p:origin x="-87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78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E0D8CAB-2E45-4C6F-9B9E-95A5218D122B}" type="datetimeFigureOut">
              <a:rPr lang="en-US"/>
              <a:pPr>
                <a:defRPr/>
              </a:pPr>
              <a:t>8/5/2010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CBDFB11-178C-4FE4-9C72-44CD48DB7F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6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>
              <a:latin typeface="Times New Roman" charset="0"/>
              <a:cs typeface="Times New Roman" charset="0"/>
            </a:endParaRPr>
          </a:p>
        </p:txBody>
      </p:sp>
      <p:sp>
        <p:nvSpPr>
          <p:cNvPr id="5" name="AutoShape 1027"/>
          <p:cNvSpPr>
            <a:spLocks noChangeArrowheads="1"/>
          </p:cNvSpPr>
          <p:nvPr/>
        </p:nvSpPr>
        <p:spPr bwMode="auto"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>
              <a:latin typeface="Times New Roman" charset="0"/>
              <a:cs typeface="Times New Roman" charset="0"/>
            </a:endParaRPr>
          </a:p>
        </p:txBody>
      </p:sp>
      <p:grpSp>
        <p:nvGrpSpPr>
          <p:cNvPr id="6" name="Group 1029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" name="AutoShape 1030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Times New Roman" charset="0"/>
                <a:cs typeface="Times New Roman" charset="0"/>
              </a:endParaRPr>
            </a:p>
          </p:txBody>
        </p:sp>
        <p:sp>
          <p:nvSpPr>
            <p:cNvPr id="8" name="AutoShape 1031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Times New Roman" charset="0"/>
                <a:cs typeface="Times New Roman" charset="0"/>
              </a:endParaRPr>
            </a:p>
          </p:txBody>
        </p:sp>
      </p:grpSp>
      <p:pic>
        <p:nvPicPr>
          <p:cNvPr id="9" name="Picture 1033" descr="C:\Documents and Settings\Stephen\My Documents\SAE Course\Virginia_Ag_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343400"/>
            <a:ext cx="2590800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152" name="Rectangle 1032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F27A7C-D29F-4AC8-9253-AFC79C9182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462BCB-FEB6-4866-B188-DC414F2418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919DE-8B93-446E-A8D6-EEDB088493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4EF38E-73D9-4F86-9D05-7B2B6329E5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0B08E-CED7-4D29-A3C8-C34B47B673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ADC768-8127-4E6A-8B42-6C8E36B228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8CCD3-0271-459A-80C0-5E1AF0720A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EE1D2D-1395-455D-8604-C2DA4A0AD8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9B0CD-6CFF-4FDA-BE93-5E80FE2220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F521EE-5A0E-4D46-B20D-4EA32FACD1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D0809A-29E5-44EB-A677-60CD7A9807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Times New Roman" charset="0"/>
                <a:cs typeface="Times New Roman" charset="0"/>
              </a:endParaRPr>
            </a:p>
          </p:txBody>
        </p:sp>
        <p:sp>
          <p:nvSpPr>
            <p:cNvPr id="5124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Times New Roman" charset="0"/>
                <a:cs typeface="Times New Roman" charset="0"/>
              </a:endParaRPr>
            </a:p>
          </p:txBody>
        </p:sp>
      </p:grpSp>
      <p:sp>
        <p:nvSpPr>
          <p:cNvPr id="5125" name="AutoShape 5"/>
          <p:cNvSpPr>
            <a:spLocks noChangeArrowheads="1"/>
          </p:cNvSpPr>
          <p:nvPr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>
              <a:latin typeface="Times New Roman" charset="0"/>
              <a:cs typeface="Times New Roman" charset="0"/>
            </a:endParaRP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400">
                <a:latin typeface="+mn-lt"/>
                <a:cs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36875" y="6529388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>
              <a:defRPr sz="1400">
                <a:latin typeface="+mn-lt"/>
                <a:cs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>
              <a:defRPr sz="2600" b="1">
                <a:solidFill>
                  <a:schemeClr val="bg1"/>
                </a:solidFill>
                <a:latin typeface="+mn-lt"/>
                <a:cs typeface="Times New Roman" charset="0"/>
              </a:defRPr>
            </a:lvl1pPr>
          </a:lstStyle>
          <a:p>
            <a:pPr>
              <a:defRPr/>
            </a:pPr>
            <a:fld id="{65D3C515-655A-453F-B8BA-B6B28CE5A3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Group 1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5132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Times New Roman" charset="0"/>
                <a:cs typeface="Times New Roman" charset="0"/>
              </a:endParaRPr>
            </a:p>
          </p:txBody>
        </p:sp>
        <p:sp>
          <p:nvSpPr>
            <p:cNvPr id="5133" name="AutoShape 13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Times New Roman" charset="0"/>
                <a:cs typeface="Times New Roman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cs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Agriculture’s Interactions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Population, Food, Energy and the Environment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Energy</a:t>
            </a:r>
          </a:p>
        </p:txBody>
      </p:sp>
      <p:sp>
        <p:nvSpPr>
          <p:cNvPr id="12291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Most of the world’s energy is currently generated through fossil fuels and nuclear power</a:t>
            </a:r>
          </a:p>
        </p:txBody>
      </p:sp>
      <p:pic>
        <p:nvPicPr>
          <p:cNvPr id="12292" name="Picture 4" descr="http://scienceblogs.com/startswithabang/upload/2009/07/2012_the_real_milestone_the_real_danger/coal-power-plant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909888"/>
            <a:ext cx="3924300" cy="26384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Alternative Fuels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mtClean="0"/>
              <a:t>The agriculture industry is becoming a leader in the production of alternative energy fuels including biodiesel and ethanol</a:t>
            </a:r>
          </a:p>
        </p:txBody>
      </p:sp>
      <p:pic>
        <p:nvPicPr>
          <p:cNvPr id="13316" name="Picture 2" descr="http://img.alibaba.com/photo/104491461/Biodiesel_B100_from_Soybean_Only_100_000_liters__0_76_liter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35550" y="2362200"/>
            <a:ext cx="3835400" cy="37338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Environment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Agriculture has a huge impact on the environment</a:t>
            </a:r>
          </a:p>
          <a:p>
            <a:pPr lvl="1" eaLnBrk="1" hangingPunct="1"/>
            <a:r>
              <a:rPr lang="en-US" sz="2000" smtClean="0"/>
              <a:t>Land</a:t>
            </a:r>
          </a:p>
          <a:p>
            <a:pPr lvl="1" eaLnBrk="1" hangingPunct="1"/>
            <a:r>
              <a:rPr lang="en-US" sz="2000" smtClean="0"/>
              <a:t>Water</a:t>
            </a:r>
          </a:p>
          <a:p>
            <a:pPr lvl="1" eaLnBrk="1" hangingPunct="1"/>
            <a:r>
              <a:rPr lang="en-US" sz="2000" smtClean="0"/>
              <a:t>Natural resources</a:t>
            </a:r>
          </a:p>
        </p:txBody>
      </p:sp>
      <p:pic>
        <p:nvPicPr>
          <p:cNvPr id="14340" name="Picture 8" descr="http://www.patagoniavolunteer.org/images/environment_volunteering_640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27650" y="3009900"/>
            <a:ext cx="3251200" cy="2438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Land</a:t>
            </a:r>
          </a:p>
        </p:txBody>
      </p:sp>
      <p:sp>
        <p:nvSpPr>
          <p:cNvPr id="1536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mtClean="0"/>
              <a:t>30% of the world’s surface is land, but only a small portion can be used for agriculture</a:t>
            </a:r>
          </a:p>
          <a:p>
            <a:r>
              <a:rPr lang="en-US" smtClean="0"/>
              <a:t>A greater percentage can be used with irrigation</a:t>
            </a:r>
          </a:p>
        </p:txBody>
      </p:sp>
      <p:pic>
        <p:nvPicPr>
          <p:cNvPr id="15364" name="Picture 2" descr="http://www.goodlife.com.ng/uploads/Sanni-Azeez_26_land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53000" y="2819400"/>
            <a:ext cx="3700463" cy="2438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Water</a:t>
            </a:r>
          </a:p>
        </p:txBody>
      </p:sp>
      <p:sp>
        <p:nvSpPr>
          <p:cNvPr id="16387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mtClean="0"/>
              <a:t>Only 1% of the world’s total water supply is unfrozen fresh water</a:t>
            </a:r>
          </a:p>
          <a:p>
            <a:r>
              <a:rPr lang="en-US" smtClean="0"/>
              <a:t>Agriculture is a huge consumer of this water supply</a:t>
            </a:r>
          </a:p>
        </p:txBody>
      </p:sp>
      <p:pic>
        <p:nvPicPr>
          <p:cNvPr id="16388" name="Picture 2" descr="http://www.mynewsletterbuilder.com/ex/template_content_corner/ex110/images/water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659063"/>
            <a:ext cx="3924300" cy="31400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Natural Resources</a:t>
            </a:r>
          </a:p>
        </p:txBody>
      </p:sp>
      <p:sp>
        <p:nvSpPr>
          <p:cNvPr id="17411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mtClean="0"/>
              <a:t>Resources can be divided into two classes</a:t>
            </a:r>
          </a:p>
          <a:p>
            <a:pPr lvl="1"/>
            <a:r>
              <a:rPr lang="en-US" smtClean="0"/>
              <a:t>Renewable</a:t>
            </a:r>
          </a:p>
          <a:p>
            <a:pPr lvl="1"/>
            <a:r>
              <a:rPr lang="en-US" smtClean="0"/>
              <a:t>Non-Renewable</a:t>
            </a:r>
          </a:p>
        </p:txBody>
      </p:sp>
      <p:pic>
        <p:nvPicPr>
          <p:cNvPr id="17412" name="Picture 2" descr="http://nrtp.net/images/mill%20pond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757488"/>
            <a:ext cx="3924300" cy="29432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Renewable Resources</a:t>
            </a:r>
          </a:p>
        </p:txBody>
      </p:sp>
      <p:sp>
        <p:nvSpPr>
          <p:cNvPr id="18435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mtClean="0"/>
              <a:t>Forests, Fish and Wildlife are renewable resources</a:t>
            </a:r>
          </a:p>
          <a:p>
            <a:r>
              <a:rPr lang="en-US" smtClean="0"/>
              <a:t>Proper management can ensure the proper regeneration of these resources</a:t>
            </a:r>
          </a:p>
          <a:p>
            <a:endParaRPr lang="en-US" smtClean="0"/>
          </a:p>
        </p:txBody>
      </p:sp>
      <p:pic>
        <p:nvPicPr>
          <p:cNvPr id="18436" name="Picture 2" descr="http://www.nwk.usace.army.mil/sm/gif/Fish_and_Wildlife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757488"/>
            <a:ext cx="3924300" cy="29432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Non-Renewable Resources</a:t>
            </a:r>
          </a:p>
        </p:txBody>
      </p:sp>
      <p:sp>
        <p:nvSpPr>
          <p:cNvPr id="19459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mtClean="0"/>
              <a:t>Fossil Fuels and minerals are non-renewable resources</a:t>
            </a:r>
          </a:p>
          <a:p>
            <a:r>
              <a:rPr lang="en-US" smtClean="0"/>
              <a:t>Recycling and energy efficiency can prolong the availability of these resources </a:t>
            </a:r>
          </a:p>
        </p:txBody>
      </p:sp>
      <p:pic>
        <p:nvPicPr>
          <p:cNvPr id="19460" name="Picture 2" descr="http://townofbrentwood-md.us/yahoo_site_admin/assets/images/recycle-symbol.361190749_std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86350" y="2362200"/>
            <a:ext cx="3733800" cy="37338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Environmental Management</a:t>
            </a:r>
          </a:p>
        </p:txBody>
      </p:sp>
      <p:sp>
        <p:nvSpPr>
          <p:cNvPr id="2048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mtClean="0"/>
              <a:t>To provide for a viable agriculture future, we must be good stewards of the environment</a:t>
            </a:r>
          </a:p>
        </p:txBody>
      </p:sp>
      <p:pic>
        <p:nvPicPr>
          <p:cNvPr id="20484" name="Picture 2" descr="http://www.de.nrcs.usda.gov/news/images/hopkinsfarm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76800" y="2971800"/>
            <a:ext cx="3706813" cy="24193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Sustainable Agriculture</a:t>
            </a:r>
          </a:p>
        </p:txBody>
      </p:sp>
      <p:sp>
        <p:nvSpPr>
          <p:cNvPr id="21507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mtClean="0"/>
              <a:t>One option of integrating the business and environmental goals of farming is through sustainable agriculture</a:t>
            </a:r>
          </a:p>
        </p:txBody>
      </p:sp>
      <p:pic>
        <p:nvPicPr>
          <p:cNvPr id="21508" name="Picture 2" descr="http://www.cnr.berkeley.edu/~agroeco3/sane/monograph/Image15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76800" y="2982913"/>
            <a:ext cx="3924300" cy="26447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Population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The world’s population is rapidly growing</a:t>
            </a:r>
          </a:p>
          <a:p>
            <a:pPr lvl="1" eaLnBrk="1" hangingPunct="1"/>
            <a:r>
              <a:rPr lang="en-US" sz="3200" smtClean="0"/>
              <a:t>Estimated 7 billion people by 2012</a:t>
            </a:r>
          </a:p>
        </p:txBody>
      </p:sp>
      <p:pic>
        <p:nvPicPr>
          <p:cNvPr id="4100" name="Picture 8" descr="http://static.howstuffworks.com/gif/population-six-billion-1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48250" y="2662238"/>
            <a:ext cx="3810000" cy="31337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is Sustainable Agriculture</a:t>
            </a:r>
          </a:p>
        </p:txBody>
      </p:sp>
      <p:sp>
        <p:nvSpPr>
          <p:cNvPr id="22531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mtClean="0"/>
              <a:t>The practice of producing food and fiber while sustaining the environmental, social and economic viability of farms and farm communities</a:t>
            </a:r>
          </a:p>
        </p:txBody>
      </p:sp>
      <p:pic>
        <p:nvPicPr>
          <p:cNvPr id="22532" name="Picture 2" descr="http://www.uvi.edu/sites/uvi/Other%20Photos/CES/ANR/Sustainable%20Agriculture/basilharvest1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4275" y="2759075"/>
            <a:ext cx="3917950" cy="2940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How Should Agriculture Operate in the Future?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There is no one correct answer for how to proceed in the future</a:t>
            </a:r>
          </a:p>
          <a:p>
            <a:pPr eaLnBrk="1" hangingPunct="1"/>
            <a:r>
              <a:rPr lang="en-US" smtClean="0"/>
              <a:t>What is needed however is a young, energetic bright workforce to work on the discoveries that will change tomorrow’s agriculture industry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Needs of population growth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mtClean="0"/>
              <a:t>Because of the growth of the population, the world needs more</a:t>
            </a:r>
          </a:p>
          <a:p>
            <a:pPr lvl="1"/>
            <a:r>
              <a:rPr lang="en-US" smtClean="0"/>
              <a:t>Food</a:t>
            </a:r>
          </a:p>
          <a:p>
            <a:pPr lvl="1"/>
            <a:r>
              <a:rPr lang="en-US" smtClean="0"/>
              <a:t>Fibers</a:t>
            </a:r>
          </a:p>
          <a:p>
            <a:pPr lvl="1"/>
            <a:r>
              <a:rPr lang="en-US" smtClean="0"/>
              <a:t>Fuel</a:t>
            </a:r>
          </a:p>
        </p:txBody>
      </p:sp>
      <p:pic>
        <p:nvPicPr>
          <p:cNvPr id="5124" name="Picture 2" descr="http://www.mciauth.com/images/Cans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884488"/>
            <a:ext cx="3924300" cy="26892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Food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All of these people must be  provided food using a finite amount of land and resources</a:t>
            </a:r>
          </a:p>
          <a:p>
            <a:pPr eaLnBrk="1" hangingPunct="1"/>
            <a:r>
              <a:rPr lang="en-US" sz="2400" smtClean="0"/>
              <a:t>The following practices have been implemented to increase food production</a:t>
            </a:r>
          </a:p>
        </p:txBody>
      </p:sp>
      <p:pic>
        <p:nvPicPr>
          <p:cNvPr id="6148" name="Picture 8" descr="http://www.scienceclarified.com/landforms/images/ueol_02_img0069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986088"/>
            <a:ext cx="3924300" cy="24860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GPS Systems</a:t>
            </a:r>
          </a:p>
        </p:txBody>
      </p:sp>
      <p:sp>
        <p:nvSpPr>
          <p:cNvPr id="7171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mtClean="0"/>
              <a:t>One method of increasing production is through the use of GPS systems and satellites to promote better land usage</a:t>
            </a:r>
          </a:p>
        </p:txBody>
      </p:sp>
      <p:pic>
        <p:nvPicPr>
          <p:cNvPr id="7172" name="Picture 2" descr="http://www.fwi.co.uk/assets/getAsset.aspx?ItemID=5151560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95875" y="2971800"/>
            <a:ext cx="3714750" cy="25146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Genetically Modified Organisms</a:t>
            </a:r>
          </a:p>
        </p:txBody>
      </p:sp>
      <p:sp>
        <p:nvSpPr>
          <p:cNvPr id="8195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mtClean="0"/>
              <a:t>Present since the introduction of the Flavr-Savr Tomato, GMOs are plants and animals that have been modified through genetic manipulation</a:t>
            </a:r>
          </a:p>
        </p:txBody>
      </p:sp>
      <p:pic>
        <p:nvPicPr>
          <p:cNvPr id="8196" name="Picture 2" descr="http://muhammad-naziz.tripod.com/flavr_savr_tomato1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3005138"/>
            <a:ext cx="3924300" cy="24479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Intensive Farming</a:t>
            </a:r>
          </a:p>
        </p:txBody>
      </p:sp>
      <p:sp>
        <p:nvSpPr>
          <p:cNvPr id="9219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mtClean="0"/>
              <a:t>Process that involves raising animals in intensive environments</a:t>
            </a:r>
          </a:p>
          <a:p>
            <a:r>
              <a:rPr lang="en-US" smtClean="0"/>
              <a:t>Usually the livestock or poultry is raised in large groups</a:t>
            </a:r>
          </a:p>
        </p:txBody>
      </p:sp>
      <p:pic>
        <p:nvPicPr>
          <p:cNvPr id="9220" name="Picture 2" descr="http://www.thewe.cc/thewei/_/images_4/animal_abuse/turkey_intensive_farming.jpe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881313"/>
            <a:ext cx="3924300" cy="26955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Aquaculture</a:t>
            </a:r>
          </a:p>
        </p:txBody>
      </p:sp>
      <p:sp>
        <p:nvSpPr>
          <p:cNvPr id="1024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mtClean="0"/>
              <a:t>Aquaculture is the farming of plants and animals from the earth’s water</a:t>
            </a:r>
          </a:p>
        </p:txBody>
      </p:sp>
      <p:pic>
        <p:nvPicPr>
          <p:cNvPr id="10244" name="Picture 2" descr="http://www.fao.org/DOCREP/005/Y2257E/y2257e00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746375"/>
            <a:ext cx="3924300" cy="29654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Organic Farming</a:t>
            </a:r>
          </a:p>
        </p:txBody>
      </p:sp>
      <p:sp>
        <p:nvSpPr>
          <p:cNvPr id="11267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mtClean="0"/>
              <a:t>A new push for an old practice, organic farming involves the production of food without chemical inputs</a:t>
            </a:r>
          </a:p>
        </p:txBody>
      </p:sp>
      <p:pic>
        <p:nvPicPr>
          <p:cNvPr id="11268" name="Picture 2" descr="Composite illustration of fruits and vegetabl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2438400"/>
            <a:ext cx="401002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rginiateamaged">
  <a:themeElements>
    <a:clrScheme name="virginiateamaged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virginiateamaged">
      <a:majorFont>
        <a:latin typeface="Arial"/>
        <a:ea typeface=""/>
        <a:cs typeface="Times New Roman"/>
      </a:majorFont>
      <a:minorFont>
        <a:latin typeface="Arial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cs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cs typeface="Times New Roman" charset="0"/>
          </a:defRPr>
        </a:defPPr>
      </a:lstStyle>
    </a:lnDef>
  </a:objectDefaults>
  <a:extraClrSchemeLst>
    <a:extraClrScheme>
      <a:clrScheme name="virginiateamaged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rginiateamaged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rginiateamaged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rginiateamaged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Settings\Stephen\My Documents\Foundations of Agriscience Curriculum\virginiateamaged.pot</Template>
  <TotalTime>1847</TotalTime>
  <Words>422</Words>
  <Application>Microsoft Office PowerPoint</Application>
  <PresentationFormat>On-screen Show (4:3)</PresentationFormat>
  <Paragraphs>58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Times New Roman</vt:lpstr>
      <vt:lpstr>Arial</vt:lpstr>
      <vt:lpstr>Wingdings</vt:lpstr>
      <vt:lpstr>Calibri</vt:lpstr>
      <vt:lpstr>virginiateamaged</vt:lpstr>
      <vt:lpstr>Agriculture’s Interactions</vt:lpstr>
      <vt:lpstr>Population</vt:lpstr>
      <vt:lpstr> Needs of population growth</vt:lpstr>
      <vt:lpstr>Food</vt:lpstr>
      <vt:lpstr>GPS Systems</vt:lpstr>
      <vt:lpstr>Genetically Modified Organisms</vt:lpstr>
      <vt:lpstr>Intensive Farming</vt:lpstr>
      <vt:lpstr>Aquaculture</vt:lpstr>
      <vt:lpstr>Organic Farming</vt:lpstr>
      <vt:lpstr>Energy</vt:lpstr>
      <vt:lpstr>Alternative Fuels</vt:lpstr>
      <vt:lpstr> Environment</vt:lpstr>
      <vt:lpstr>Land</vt:lpstr>
      <vt:lpstr>Water</vt:lpstr>
      <vt:lpstr>Natural Resources</vt:lpstr>
      <vt:lpstr>Renewable Resources</vt:lpstr>
      <vt:lpstr>Non-Renewable Resources</vt:lpstr>
      <vt:lpstr>Environmental Management</vt:lpstr>
      <vt:lpstr>Sustainable Agriculture</vt:lpstr>
      <vt:lpstr>What is Sustainable Agriculture</vt:lpstr>
      <vt:lpstr>How Should Agriculture Operate in the Future?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</dc:creator>
  <cp:lastModifiedBy>user</cp:lastModifiedBy>
  <cp:revision>97</cp:revision>
  <dcterms:created xsi:type="dcterms:W3CDTF">1601-01-01T00:00:00Z</dcterms:created>
  <dcterms:modified xsi:type="dcterms:W3CDTF">2010-08-05T17:51:58Z</dcterms:modified>
</cp:coreProperties>
</file>