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handoutMasterIdLst>
    <p:handoutMasterId r:id="rId61"/>
  </p:handoutMasterIdLst>
  <p:sldIdLst>
    <p:sldId id="256" r:id="rId2"/>
    <p:sldId id="323" r:id="rId3"/>
    <p:sldId id="261" r:id="rId4"/>
    <p:sldId id="262" r:id="rId5"/>
    <p:sldId id="263" r:id="rId6"/>
    <p:sldId id="264" r:id="rId7"/>
    <p:sldId id="265" r:id="rId8"/>
    <p:sldId id="270" r:id="rId9"/>
    <p:sldId id="266" r:id="rId10"/>
    <p:sldId id="267" r:id="rId11"/>
    <p:sldId id="268" r:id="rId12"/>
    <p:sldId id="269"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8" r:id="rId28"/>
    <p:sldId id="289" r:id="rId29"/>
    <p:sldId id="290" r:id="rId30"/>
    <p:sldId id="286" r:id="rId31"/>
    <p:sldId id="291" r:id="rId32"/>
    <p:sldId id="317" r:id="rId33"/>
    <p:sldId id="316" r:id="rId34"/>
    <p:sldId id="322" r:id="rId35"/>
    <p:sldId id="318" r:id="rId36"/>
    <p:sldId id="319" r:id="rId37"/>
    <p:sldId id="320" r:id="rId38"/>
    <p:sldId id="321" r:id="rId39"/>
    <p:sldId id="292" r:id="rId40"/>
    <p:sldId id="295" r:id="rId41"/>
    <p:sldId id="293" r:id="rId42"/>
    <p:sldId id="296" r:id="rId43"/>
    <p:sldId id="299" r:id="rId44"/>
    <p:sldId id="297" r:id="rId45"/>
    <p:sldId id="300" r:id="rId46"/>
    <p:sldId id="301" r:id="rId47"/>
    <p:sldId id="302" r:id="rId48"/>
    <p:sldId id="303" r:id="rId49"/>
    <p:sldId id="304" r:id="rId50"/>
    <p:sldId id="305" r:id="rId51"/>
    <p:sldId id="308" r:id="rId52"/>
    <p:sldId id="306" r:id="rId53"/>
    <p:sldId id="307" r:id="rId54"/>
    <p:sldId id="309" r:id="rId55"/>
    <p:sldId id="310" r:id="rId56"/>
    <p:sldId id="314" r:id="rId57"/>
    <p:sldId id="311" r:id="rId58"/>
    <p:sldId id="312" r:id="rId59"/>
    <p:sldId id="313" r:id="rId6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CFF"/>
    <a:srgbClr val="FFFF00"/>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56" autoAdjust="0"/>
    <p:restoredTop sz="94660" autoAdjust="0"/>
  </p:normalViewPr>
  <p:slideViewPr>
    <p:cSldViewPr>
      <p:cViewPr varScale="1">
        <p:scale>
          <a:sx n="79" d="100"/>
          <a:sy n="79" d="100"/>
        </p:scale>
        <p:origin x="-87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endParaRPr lang="en-US"/>
          </a:p>
        </p:txBody>
      </p:sp>
      <p:sp>
        <p:nvSpPr>
          <p:cNvPr id="3481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endParaRPr lang="en-US"/>
          </a:p>
        </p:txBody>
      </p:sp>
      <p:sp>
        <p:nvSpPr>
          <p:cNvPr id="3482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endParaRPr lang="en-US"/>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fld id="{3179670D-C0AA-49D1-8B0C-93D703E5F7C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28002" name="Group 2"/>
          <p:cNvGrpSpPr>
            <a:grpSpLocks/>
          </p:cNvGrpSpPr>
          <p:nvPr/>
        </p:nvGrpSpPr>
        <p:grpSpPr bwMode="auto">
          <a:xfrm>
            <a:off x="0" y="0"/>
            <a:ext cx="8763000" cy="5943600"/>
            <a:chOff x="0" y="0"/>
            <a:chExt cx="5520" cy="3744"/>
          </a:xfrm>
        </p:grpSpPr>
        <p:sp>
          <p:nvSpPr>
            <p:cNvPr id="128003"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endParaRPr lang="en-US" sz="2400">
                <a:latin typeface="Times New Roman" pitchFamily="18" charset="0"/>
              </a:endParaRPr>
            </a:p>
          </p:txBody>
        </p:sp>
        <p:grpSp>
          <p:nvGrpSpPr>
            <p:cNvPr id="128004" name="Group 4"/>
            <p:cNvGrpSpPr>
              <a:grpSpLocks/>
            </p:cNvGrpSpPr>
            <p:nvPr userDrawn="1"/>
          </p:nvGrpSpPr>
          <p:grpSpPr bwMode="auto">
            <a:xfrm>
              <a:off x="0" y="2208"/>
              <a:ext cx="5520" cy="1536"/>
              <a:chOff x="0" y="2208"/>
              <a:chExt cx="5520" cy="1536"/>
            </a:xfrm>
          </p:grpSpPr>
          <p:sp>
            <p:nvSpPr>
              <p:cNvPr id="128005"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endParaRPr lang="en-US" sz="2400">
                  <a:latin typeface="Times New Roman" pitchFamily="18" charset="0"/>
                </a:endParaRPr>
              </a:p>
            </p:txBody>
          </p:sp>
          <p:sp>
            <p:nvSpPr>
              <p:cNvPr id="128006"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endParaRPr lang="en-US" sz="2400">
                  <a:latin typeface="Times New Roman" pitchFamily="18" charset="0"/>
                </a:endParaRPr>
              </a:p>
            </p:txBody>
          </p:sp>
          <p:sp>
            <p:nvSpPr>
              <p:cNvPr id="128007"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endParaRPr lang="en-US"/>
              </a:p>
            </p:txBody>
          </p:sp>
        </p:grpSp>
        <p:grpSp>
          <p:nvGrpSpPr>
            <p:cNvPr id="128008" name="Group 8"/>
            <p:cNvGrpSpPr>
              <a:grpSpLocks/>
            </p:cNvGrpSpPr>
            <p:nvPr userDrawn="1"/>
          </p:nvGrpSpPr>
          <p:grpSpPr bwMode="auto">
            <a:xfrm>
              <a:off x="400" y="336"/>
              <a:ext cx="5088" cy="192"/>
              <a:chOff x="400" y="336"/>
              <a:chExt cx="5088" cy="192"/>
            </a:xfrm>
          </p:grpSpPr>
          <p:sp>
            <p:nvSpPr>
              <p:cNvPr id="128009"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endParaRPr lang="en-US" sz="2400">
                  <a:latin typeface="Times New Roman" pitchFamily="18" charset="0"/>
                </a:endParaRPr>
              </a:p>
            </p:txBody>
          </p:sp>
          <p:sp>
            <p:nvSpPr>
              <p:cNvPr id="128010"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endParaRPr lang="en-US"/>
              </a:p>
            </p:txBody>
          </p:sp>
        </p:grpSp>
      </p:grpSp>
      <p:sp>
        <p:nvSpPr>
          <p:cNvPr id="12801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12801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28013" name="Rectangle 13"/>
          <p:cNvSpPr>
            <a:spLocks noGrp="1" noChangeArrowheads="1"/>
          </p:cNvSpPr>
          <p:nvPr>
            <p:ph type="dt" sz="half" idx="2"/>
          </p:nvPr>
        </p:nvSpPr>
        <p:spPr>
          <a:xfrm>
            <a:off x="912813" y="6251575"/>
            <a:ext cx="1905000" cy="457200"/>
          </a:xfrm>
        </p:spPr>
        <p:txBody>
          <a:bodyPr/>
          <a:lstStyle>
            <a:lvl1pPr>
              <a:defRPr/>
            </a:lvl1pPr>
          </a:lstStyle>
          <a:p>
            <a:endParaRPr lang="en-US"/>
          </a:p>
        </p:txBody>
      </p:sp>
      <p:sp>
        <p:nvSpPr>
          <p:cNvPr id="128014" name="Rectangle 14"/>
          <p:cNvSpPr>
            <a:spLocks noGrp="1" noChangeArrowheads="1"/>
          </p:cNvSpPr>
          <p:nvPr>
            <p:ph type="ftr" sz="quarter" idx="3"/>
          </p:nvPr>
        </p:nvSpPr>
        <p:spPr>
          <a:xfrm>
            <a:off x="3354388" y="6248400"/>
            <a:ext cx="2895600" cy="457200"/>
          </a:xfrm>
        </p:spPr>
        <p:txBody>
          <a:bodyPr/>
          <a:lstStyle>
            <a:lvl1pPr>
              <a:defRPr/>
            </a:lvl1pPr>
          </a:lstStyle>
          <a:p>
            <a:endParaRPr lang="en-US"/>
          </a:p>
        </p:txBody>
      </p:sp>
      <p:sp>
        <p:nvSpPr>
          <p:cNvPr id="128015" name="Rectangle 15"/>
          <p:cNvSpPr>
            <a:spLocks noGrp="1" noChangeArrowheads="1"/>
          </p:cNvSpPr>
          <p:nvPr>
            <p:ph type="sldNum" sz="quarter" idx="4"/>
          </p:nvPr>
        </p:nvSpPr>
        <p:spPr/>
        <p:txBody>
          <a:bodyPr/>
          <a:lstStyle>
            <a:lvl1pPr>
              <a:defRPr/>
            </a:lvl1pPr>
          </a:lstStyle>
          <a:p>
            <a:fld id="{F4A06557-4169-4ECA-9F6C-F49E751D4D9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FCC339-AE83-48E4-982F-DC125504336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C930568-48A4-460E-BF12-60543B4DE075}"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endParaRPr lang="en-US"/>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0A32E8B7-B645-415A-A9ED-AC68C4A13BB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F05669-BA42-45F1-B118-E1204DFB1A7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B04B74-E6CA-418C-8E5F-85D43C714CD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EAD0451-EFE9-44D2-B6E8-86C3EAB662CA}"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533413D-E1AC-44EB-AD7E-0CC8AE68B9B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AA93648-B0FE-4E57-A8BB-5DE98A6808D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726ED05-1E02-4F3B-9B03-8C7D7397680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F3E22DE-7974-421E-B7BF-FC237BBA3C8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1E0E8DE-23D6-43F2-BDDC-383BAFFD59B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6978" name="Group 2"/>
          <p:cNvGrpSpPr>
            <a:grpSpLocks/>
          </p:cNvGrpSpPr>
          <p:nvPr/>
        </p:nvGrpSpPr>
        <p:grpSpPr bwMode="auto">
          <a:xfrm>
            <a:off x="0" y="0"/>
            <a:ext cx="8686800" cy="4876800"/>
            <a:chOff x="0" y="0"/>
            <a:chExt cx="5472" cy="3072"/>
          </a:xfrm>
        </p:grpSpPr>
        <p:sp>
          <p:nvSpPr>
            <p:cNvPr id="12697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endParaRPr lang="en-US" sz="2400">
                <a:latin typeface="Times New Roman" pitchFamily="18" charset="0"/>
              </a:endParaRPr>
            </a:p>
          </p:txBody>
        </p:sp>
        <p:grpSp>
          <p:nvGrpSpPr>
            <p:cNvPr id="126980" name="Group 4"/>
            <p:cNvGrpSpPr>
              <a:grpSpLocks/>
            </p:cNvGrpSpPr>
            <p:nvPr/>
          </p:nvGrpSpPr>
          <p:grpSpPr bwMode="auto">
            <a:xfrm>
              <a:off x="240" y="893"/>
              <a:ext cx="5232" cy="115"/>
              <a:chOff x="240" y="893"/>
              <a:chExt cx="5232" cy="115"/>
            </a:xfrm>
          </p:grpSpPr>
          <p:sp>
            <p:nvSpPr>
              <p:cNvPr id="12698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endParaRPr lang="en-US" sz="2400">
                  <a:latin typeface="Times New Roman" pitchFamily="18" charset="0"/>
                </a:endParaRPr>
              </a:p>
            </p:txBody>
          </p:sp>
          <p:sp>
            <p:nvSpPr>
              <p:cNvPr id="12698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endParaRPr lang="en-US"/>
              </a:p>
            </p:txBody>
          </p:sp>
        </p:grpSp>
      </p:grpSp>
      <p:sp>
        <p:nvSpPr>
          <p:cNvPr id="126983"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6984"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698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en-US"/>
          </a:p>
        </p:txBody>
      </p:sp>
      <p:sp>
        <p:nvSpPr>
          <p:cNvPr id="12698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en-US"/>
          </a:p>
        </p:txBody>
      </p:sp>
      <p:sp>
        <p:nvSpPr>
          <p:cNvPr id="12698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6F26D4D5-0D7C-450B-A53F-13A8DDBBB9ED}" type="slidenum">
              <a:rPr lang="en-US"/>
              <a:pPr/>
              <a:t>‹#›</a:t>
            </a:fld>
            <a:endParaRPr lang="en-US"/>
          </a:p>
        </p:txBody>
      </p:sp>
      <p:sp>
        <p:nvSpPr>
          <p:cNvPr id="12698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Times New Roman" pitchFamily="18" charset="0"/>
        </a:defRPr>
      </a:lvl2pPr>
      <a:lvl3pPr algn="l" rtl="0" fontAlgn="base">
        <a:spcBef>
          <a:spcPct val="0"/>
        </a:spcBef>
        <a:spcAft>
          <a:spcPct val="0"/>
        </a:spcAft>
        <a:defRPr sz="4200">
          <a:solidFill>
            <a:schemeClr val="tx2"/>
          </a:solidFill>
          <a:latin typeface="Times New Roman" pitchFamily="18" charset="0"/>
        </a:defRPr>
      </a:lvl3pPr>
      <a:lvl4pPr algn="l" rtl="0" fontAlgn="base">
        <a:spcBef>
          <a:spcPct val="0"/>
        </a:spcBef>
        <a:spcAft>
          <a:spcPct val="0"/>
        </a:spcAft>
        <a:defRPr sz="4200">
          <a:solidFill>
            <a:schemeClr val="tx2"/>
          </a:solidFill>
          <a:latin typeface="Times New Roman" pitchFamily="18" charset="0"/>
        </a:defRPr>
      </a:lvl4pPr>
      <a:lvl5pPr algn="l" rtl="0" fontAlgn="base">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fontAlgn="base">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a:solidFill>
                  <a:schemeClr val="tx1"/>
                </a:solidFill>
              </a:rPr>
              <a:t>Tapping &amp; Threading</a:t>
            </a:r>
          </a:p>
        </p:txBody>
      </p:sp>
      <p:sp>
        <p:nvSpPr>
          <p:cNvPr id="2051" name="Rectangle 3"/>
          <p:cNvSpPr>
            <a:spLocks noGrp="1" noChangeArrowheads="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solidFill>
                  <a:schemeClr val="tx1"/>
                </a:solidFill>
              </a:rPr>
              <a:t>Thread Designations</a:t>
            </a:r>
          </a:p>
        </p:txBody>
      </p:sp>
      <p:sp>
        <p:nvSpPr>
          <p:cNvPr id="14339" name="Rectangle 3"/>
          <p:cNvSpPr>
            <a:spLocks noGrp="1" noChangeArrowheads="1"/>
          </p:cNvSpPr>
          <p:nvPr>
            <p:ph type="body" idx="1"/>
          </p:nvPr>
        </p:nvSpPr>
        <p:spPr/>
        <p:txBody>
          <a:bodyPr/>
          <a:lstStyle/>
          <a:p>
            <a:pPr marL="609600" indent="-609600"/>
            <a:r>
              <a:rPr lang="en-US" sz="3200"/>
              <a:t>Inch Threads:</a:t>
            </a:r>
          </a:p>
          <a:p>
            <a:pPr marL="990600" lvl="1" indent="-533400"/>
            <a:r>
              <a:rPr lang="en-US" sz="3000"/>
              <a:t>Thread diameter</a:t>
            </a:r>
          </a:p>
          <a:p>
            <a:pPr marL="990600" lvl="1" indent="-533400"/>
            <a:r>
              <a:rPr lang="en-US" sz="3000"/>
              <a:t>No. of threads per inch</a:t>
            </a:r>
          </a:p>
          <a:p>
            <a:pPr marL="990600" lvl="1" indent="-533400"/>
            <a:r>
              <a:rPr lang="en-US" sz="3000"/>
              <a:t>Thread Series: Unified National Coarse (UNC) or Unified National Fine (UNF)</a:t>
            </a:r>
          </a:p>
          <a:p>
            <a:pPr marL="1371600" lvl="2" indent="-457200"/>
            <a:r>
              <a:rPr lang="en-US" sz="2800"/>
              <a:t>Example:  ¼ - 20 UNC – 2 A</a:t>
            </a:r>
          </a:p>
        </p:txBody>
      </p:sp>
      <p:sp>
        <p:nvSpPr>
          <p:cNvPr id="14340" name="Text Box 4"/>
          <p:cNvSpPr txBox="1">
            <a:spLocks noChangeArrowheads="1"/>
          </p:cNvSpPr>
          <p:nvPr/>
        </p:nvSpPr>
        <p:spPr bwMode="auto">
          <a:xfrm>
            <a:off x="5029200" y="5181600"/>
            <a:ext cx="3810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solidFill>
                  <a:schemeClr val="tx1"/>
                </a:solidFill>
              </a:rPr>
              <a:t>Thread Designations</a:t>
            </a:r>
          </a:p>
        </p:txBody>
      </p:sp>
      <p:sp>
        <p:nvSpPr>
          <p:cNvPr id="15363" name="Rectangle 3"/>
          <p:cNvSpPr>
            <a:spLocks noGrp="1" noChangeArrowheads="1"/>
          </p:cNvSpPr>
          <p:nvPr>
            <p:ph type="body" idx="1"/>
          </p:nvPr>
        </p:nvSpPr>
        <p:spPr/>
        <p:txBody>
          <a:bodyPr/>
          <a:lstStyle/>
          <a:p>
            <a:pPr marL="609600" indent="-609600">
              <a:lnSpc>
                <a:spcPct val="80000"/>
              </a:lnSpc>
            </a:pPr>
            <a:r>
              <a:rPr lang="en-US" sz="3200"/>
              <a:t>Inch Threads:</a:t>
            </a:r>
          </a:p>
          <a:p>
            <a:pPr marL="990600" lvl="1" indent="-533400">
              <a:lnSpc>
                <a:spcPct val="80000"/>
              </a:lnSpc>
            </a:pPr>
            <a:r>
              <a:rPr lang="en-US" sz="3200"/>
              <a:t>Thread diameter</a:t>
            </a:r>
          </a:p>
          <a:p>
            <a:pPr marL="990600" lvl="1" indent="-533400">
              <a:lnSpc>
                <a:spcPct val="80000"/>
              </a:lnSpc>
            </a:pPr>
            <a:r>
              <a:rPr lang="en-US" sz="3200"/>
              <a:t>No. of threads per inch</a:t>
            </a:r>
          </a:p>
          <a:p>
            <a:pPr marL="990600" lvl="1" indent="-533400">
              <a:lnSpc>
                <a:spcPct val="80000"/>
              </a:lnSpc>
            </a:pPr>
            <a:r>
              <a:rPr lang="en-US" sz="3200"/>
              <a:t>Thread Series: Unified National Coarse (NC) or Unified National Fine (NF)</a:t>
            </a:r>
          </a:p>
          <a:p>
            <a:pPr marL="990600" lvl="1" indent="-533400">
              <a:lnSpc>
                <a:spcPct val="80000"/>
              </a:lnSpc>
            </a:pPr>
            <a:r>
              <a:rPr lang="en-US" sz="3200"/>
              <a:t>Class of fit: 1, 2, 3, or 4</a:t>
            </a:r>
          </a:p>
          <a:p>
            <a:pPr marL="1371600" lvl="2" indent="-457200">
              <a:lnSpc>
                <a:spcPct val="80000"/>
              </a:lnSpc>
            </a:pPr>
            <a:r>
              <a:rPr lang="en-US" sz="2800"/>
              <a:t>1= Loose fit		2= Free fit</a:t>
            </a:r>
          </a:p>
          <a:p>
            <a:pPr marL="1371600" lvl="2" indent="-457200">
              <a:lnSpc>
                <a:spcPct val="80000"/>
              </a:lnSpc>
            </a:pPr>
            <a:r>
              <a:rPr lang="en-US" sz="2800"/>
              <a:t>3= Medium fit		4= Close fit</a:t>
            </a:r>
          </a:p>
          <a:p>
            <a:pPr marL="1752600" lvl="3" indent="-381000">
              <a:lnSpc>
                <a:spcPct val="80000"/>
              </a:lnSpc>
            </a:pPr>
            <a:r>
              <a:rPr lang="en-US" sz="2400"/>
              <a:t>Example:  ¼ - 20 UNC – 2 A</a:t>
            </a:r>
          </a:p>
        </p:txBody>
      </p:sp>
      <p:sp>
        <p:nvSpPr>
          <p:cNvPr id="15364" name="Text Box 4"/>
          <p:cNvSpPr txBox="1">
            <a:spLocks noChangeArrowheads="1"/>
          </p:cNvSpPr>
          <p:nvPr/>
        </p:nvSpPr>
        <p:spPr bwMode="auto">
          <a:xfrm>
            <a:off x="5715000" y="57912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solidFill>
                  <a:schemeClr val="tx1"/>
                </a:solidFill>
              </a:rPr>
              <a:t>Thread Designations</a:t>
            </a:r>
          </a:p>
        </p:txBody>
      </p:sp>
      <p:sp>
        <p:nvSpPr>
          <p:cNvPr id="16387" name="Rectangle 3"/>
          <p:cNvSpPr>
            <a:spLocks noGrp="1" noChangeArrowheads="1"/>
          </p:cNvSpPr>
          <p:nvPr>
            <p:ph type="body" idx="1"/>
          </p:nvPr>
        </p:nvSpPr>
        <p:spPr/>
        <p:txBody>
          <a:bodyPr/>
          <a:lstStyle/>
          <a:p>
            <a:pPr marL="609600" indent="-609600"/>
            <a:r>
              <a:rPr lang="en-US"/>
              <a:t>Inch Threads:</a:t>
            </a:r>
          </a:p>
          <a:p>
            <a:pPr marL="990600" lvl="1" indent="-533400"/>
            <a:r>
              <a:rPr lang="en-US"/>
              <a:t>Thread diameter</a:t>
            </a:r>
          </a:p>
          <a:p>
            <a:pPr marL="990600" lvl="1" indent="-533400"/>
            <a:r>
              <a:rPr lang="en-US"/>
              <a:t>No. of threads per inch</a:t>
            </a:r>
          </a:p>
          <a:p>
            <a:pPr marL="990600" lvl="1" indent="-533400"/>
            <a:r>
              <a:rPr lang="en-US"/>
              <a:t>Thread Series: Unified National Coarse (NC) or Unified National Fine (NF)</a:t>
            </a:r>
          </a:p>
          <a:p>
            <a:pPr marL="990600" lvl="1" indent="-533400"/>
            <a:r>
              <a:rPr lang="en-US"/>
              <a:t>Class of fit: 1, 2, 3, or 4</a:t>
            </a:r>
          </a:p>
          <a:p>
            <a:pPr marL="990600" lvl="1" indent="-533400"/>
            <a:r>
              <a:rPr lang="en-US"/>
              <a:t>Internal or external thread:</a:t>
            </a:r>
          </a:p>
          <a:p>
            <a:pPr marL="1371600" lvl="2" indent="-457200"/>
            <a:r>
              <a:rPr lang="en-US" sz="2500"/>
              <a:t>A = External		B = Internal</a:t>
            </a:r>
          </a:p>
          <a:p>
            <a:pPr marL="1371600" lvl="2" indent="-457200"/>
            <a:r>
              <a:rPr lang="en-US" sz="2500"/>
              <a:t>Example:  ¼ - 20 UNC – 2 A</a:t>
            </a:r>
          </a:p>
        </p:txBody>
      </p:sp>
      <p:sp>
        <p:nvSpPr>
          <p:cNvPr id="16389" name="Text Box 5"/>
          <p:cNvSpPr txBox="1">
            <a:spLocks noChangeArrowheads="1"/>
          </p:cNvSpPr>
          <p:nvPr/>
        </p:nvSpPr>
        <p:spPr bwMode="auto">
          <a:xfrm>
            <a:off x="6248400" y="5867400"/>
            <a:ext cx="13716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 A or B</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solidFill>
                  <a:schemeClr val="tx1"/>
                </a:solidFill>
              </a:rPr>
              <a:t>Thread Designations</a:t>
            </a:r>
          </a:p>
        </p:txBody>
      </p:sp>
      <p:sp>
        <p:nvSpPr>
          <p:cNvPr id="18435" name="Rectangle 3"/>
          <p:cNvSpPr>
            <a:spLocks noGrp="1" noChangeArrowheads="1"/>
          </p:cNvSpPr>
          <p:nvPr>
            <p:ph type="body" idx="1"/>
          </p:nvPr>
        </p:nvSpPr>
        <p:spPr/>
        <p:txBody>
          <a:bodyPr/>
          <a:lstStyle/>
          <a:p>
            <a:pPr marL="609600" indent="-609600"/>
            <a:r>
              <a:rPr lang="en-US" sz="3200"/>
              <a:t>Metric Threads:</a:t>
            </a:r>
          </a:p>
          <a:p>
            <a:pPr marL="990600" lvl="1" indent="-533400"/>
            <a:r>
              <a:rPr lang="en-US" sz="3000"/>
              <a:t>Metric thread designation</a:t>
            </a:r>
          </a:p>
          <a:p>
            <a:pPr marL="1371600" lvl="2" indent="-457200"/>
            <a:r>
              <a:rPr lang="en-US" sz="2800"/>
              <a:t>M = metric</a:t>
            </a:r>
          </a:p>
          <a:p>
            <a:pPr marL="1371600" lvl="2" indent="-457200"/>
            <a:r>
              <a:rPr lang="en-US" sz="2800"/>
              <a:t>Example:  M5x1.25-5h6h</a:t>
            </a:r>
            <a:r>
              <a:rPr lang="en-US" sz="2800" b="1"/>
              <a:t> 	</a:t>
            </a:r>
          </a:p>
        </p:txBody>
      </p:sp>
      <p:sp>
        <p:nvSpPr>
          <p:cNvPr id="18436" name="Text Box 4"/>
          <p:cNvSpPr txBox="1">
            <a:spLocks noChangeArrowheads="1"/>
          </p:cNvSpPr>
          <p:nvPr/>
        </p:nvSpPr>
        <p:spPr bwMode="auto">
          <a:xfrm>
            <a:off x="3581400" y="45720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solidFill>
                  <a:schemeClr val="tx1"/>
                </a:solidFill>
              </a:rPr>
              <a:t>Thread Designations</a:t>
            </a:r>
          </a:p>
        </p:txBody>
      </p:sp>
      <p:sp>
        <p:nvSpPr>
          <p:cNvPr id="19459" name="Rectangle 3"/>
          <p:cNvSpPr>
            <a:spLocks noGrp="1" noChangeArrowheads="1"/>
          </p:cNvSpPr>
          <p:nvPr>
            <p:ph type="body" idx="1"/>
          </p:nvPr>
        </p:nvSpPr>
        <p:spPr/>
        <p:txBody>
          <a:bodyPr/>
          <a:lstStyle/>
          <a:p>
            <a:pPr marL="609600" indent="-609600"/>
            <a:r>
              <a:rPr lang="en-US" sz="3200"/>
              <a:t>Metric Threads:</a:t>
            </a:r>
          </a:p>
          <a:p>
            <a:pPr marL="990600" lvl="1" indent="-533400"/>
            <a:r>
              <a:rPr lang="en-US" sz="3000"/>
              <a:t>Metric thread designation</a:t>
            </a:r>
          </a:p>
          <a:p>
            <a:pPr marL="990600" lvl="1" indent="-533400"/>
            <a:r>
              <a:rPr lang="en-US" sz="3000"/>
              <a:t>Nominal size</a:t>
            </a:r>
          </a:p>
          <a:p>
            <a:pPr marL="1371600" lvl="2" indent="-457200"/>
            <a:r>
              <a:rPr lang="en-US" sz="2800"/>
              <a:t>5.0 mm in diameter</a:t>
            </a:r>
          </a:p>
          <a:p>
            <a:pPr marL="1371600" lvl="2" indent="-457200"/>
            <a:r>
              <a:rPr lang="en-US" sz="2800"/>
              <a:t>Example:  M5x1.25-5h6h</a:t>
            </a:r>
            <a:r>
              <a:rPr lang="en-US" sz="2800" b="1"/>
              <a:t> 	</a:t>
            </a:r>
          </a:p>
        </p:txBody>
      </p:sp>
      <p:sp>
        <p:nvSpPr>
          <p:cNvPr id="19460" name="Text Box 4"/>
          <p:cNvSpPr txBox="1">
            <a:spLocks noChangeArrowheads="1"/>
          </p:cNvSpPr>
          <p:nvPr/>
        </p:nvSpPr>
        <p:spPr bwMode="auto">
          <a:xfrm>
            <a:off x="3962400" y="51054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solidFill>
                  <a:schemeClr val="tx1"/>
                </a:solidFill>
              </a:rPr>
              <a:t>Thread Designations</a:t>
            </a:r>
          </a:p>
        </p:txBody>
      </p:sp>
      <p:sp>
        <p:nvSpPr>
          <p:cNvPr id="20483" name="Rectangle 3"/>
          <p:cNvSpPr>
            <a:spLocks noGrp="1" noChangeArrowheads="1"/>
          </p:cNvSpPr>
          <p:nvPr>
            <p:ph type="body" idx="1"/>
          </p:nvPr>
        </p:nvSpPr>
        <p:spPr/>
        <p:txBody>
          <a:bodyPr/>
          <a:lstStyle/>
          <a:p>
            <a:pPr marL="609600" indent="-609600"/>
            <a:r>
              <a:rPr lang="en-US" sz="3200"/>
              <a:t>Metric Threads:</a:t>
            </a:r>
          </a:p>
          <a:p>
            <a:pPr marL="990600" lvl="1" indent="-533400"/>
            <a:r>
              <a:rPr lang="en-US" sz="3000"/>
              <a:t>Metric thread designation</a:t>
            </a:r>
          </a:p>
          <a:p>
            <a:pPr marL="990600" lvl="1" indent="-533400"/>
            <a:r>
              <a:rPr lang="en-US" sz="3000"/>
              <a:t>Nominal size</a:t>
            </a:r>
          </a:p>
          <a:p>
            <a:pPr marL="990600" lvl="1" indent="-533400"/>
            <a:r>
              <a:rPr lang="en-US" sz="3000"/>
              <a:t>Pitch of threads</a:t>
            </a:r>
          </a:p>
          <a:p>
            <a:pPr marL="1371600" lvl="2" indent="-457200"/>
            <a:r>
              <a:rPr lang="en-US" sz="2800"/>
              <a:t>Example:  M5 x 1.25-5h6h</a:t>
            </a:r>
          </a:p>
        </p:txBody>
      </p:sp>
      <p:sp>
        <p:nvSpPr>
          <p:cNvPr id="20484" name="Text Box 4"/>
          <p:cNvSpPr txBox="1">
            <a:spLocks noChangeArrowheads="1"/>
          </p:cNvSpPr>
          <p:nvPr/>
        </p:nvSpPr>
        <p:spPr bwMode="auto">
          <a:xfrm>
            <a:off x="4724400" y="48768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solidFill>
                  <a:schemeClr val="tx1"/>
                </a:solidFill>
              </a:rPr>
              <a:t>Thread Designations</a:t>
            </a:r>
          </a:p>
        </p:txBody>
      </p:sp>
      <p:sp>
        <p:nvSpPr>
          <p:cNvPr id="21507" name="Rectangle 3"/>
          <p:cNvSpPr>
            <a:spLocks noGrp="1" noChangeArrowheads="1"/>
          </p:cNvSpPr>
          <p:nvPr>
            <p:ph type="body" idx="1"/>
          </p:nvPr>
        </p:nvSpPr>
        <p:spPr/>
        <p:txBody>
          <a:bodyPr/>
          <a:lstStyle/>
          <a:p>
            <a:pPr marL="609600" indent="-609600">
              <a:lnSpc>
                <a:spcPct val="90000"/>
              </a:lnSpc>
            </a:pPr>
            <a:r>
              <a:rPr lang="en-US" sz="3200"/>
              <a:t>Metric Threads:</a:t>
            </a:r>
          </a:p>
          <a:p>
            <a:pPr marL="990600" lvl="1" indent="-533400">
              <a:lnSpc>
                <a:spcPct val="90000"/>
              </a:lnSpc>
            </a:pPr>
            <a:r>
              <a:rPr lang="en-US" sz="3000"/>
              <a:t>Metric thread designation</a:t>
            </a:r>
          </a:p>
          <a:p>
            <a:pPr marL="990600" lvl="1" indent="-533400">
              <a:lnSpc>
                <a:spcPct val="90000"/>
              </a:lnSpc>
            </a:pPr>
            <a:r>
              <a:rPr lang="en-US" sz="3000"/>
              <a:t>Nominal size</a:t>
            </a:r>
          </a:p>
          <a:p>
            <a:pPr marL="990600" lvl="1" indent="-533400">
              <a:lnSpc>
                <a:spcPct val="90000"/>
              </a:lnSpc>
            </a:pPr>
            <a:r>
              <a:rPr lang="en-US" sz="3000"/>
              <a:t>Pitch of threads</a:t>
            </a:r>
          </a:p>
          <a:p>
            <a:pPr marL="990600" lvl="1" indent="-533400">
              <a:lnSpc>
                <a:spcPct val="90000"/>
              </a:lnSpc>
            </a:pPr>
            <a:r>
              <a:rPr lang="en-US" sz="3000"/>
              <a:t>Tolerance class designation</a:t>
            </a:r>
          </a:p>
          <a:p>
            <a:pPr marL="1371600" lvl="2" indent="-457200">
              <a:lnSpc>
                <a:spcPct val="90000"/>
              </a:lnSpc>
            </a:pPr>
            <a:r>
              <a:rPr lang="en-US" sz="2800"/>
              <a:t>Example:  M5x1.25-5h6h</a:t>
            </a:r>
          </a:p>
          <a:p>
            <a:pPr marL="609600" indent="-609600">
              <a:lnSpc>
                <a:spcPct val="90000"/>
              </a:lnSpc>
              <a:buFont typeface="Wingdings" pitchFamily="2" charset="2"/>
              <a:buNone/>
            </a:pPr>
            <a:r>
              <a:rPr lang="en-US" sz="3200" b="1"/>
              <a:t>	</a:t>
            </a:r>
          </a:p>
        </p:txBody>
      </p:sp>
      <p:sp>
        <p:nvSpPr>
          <p:cNvPr id="21508" name="Text Box 4"/>
          <p:cNvSpPr txBox="1">
            <a:spLocks noChangeArrowheads="1"/>
          </p:cNvSpPr>
          <p:nvPr/>
        </p:nvSpPr>
        <p:spPr bwMode="auto">
          <a:xfrm>
            <a:off x="6019800" y="51816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solidFill>
                  <a:schemeClr val="tx1"/>
                </a:solidFill>
              </a:rPr>
              <a:t>Thread Designations</a:t>
            </a:r>
          </a:p>
        </p:txBody>
      </p:sp>
      <p:sp>
        <p:nvSpPr>
          <p:cNvPr id="22531" name="Rectangle 3"/>
          <p:cNvSpPr>
            <a:spLocks noGrp="1" noChangeArrowheads="1"/>
          </p:cNvSpPr>
          <p:nvPr>
            <p:ph type="body" idx="1"/>
          </p:nvPr>
        </p:nvSpPr>
        <p:spPr/>
        <p:txBody>
          <a:bodyPr/>
          <a:lstStyle/>
          <a:p>
            <a:pPr marL="609600" indent="-609600"/>
            <a:r>
              <a:rPr lang="en-US" sz="3200"/>
              <a:t>Metric Threads:</a:t>
            </a:r>
          </a:p>
          <a:p>
            <a:pPr marL="609600" indent="-609600"/>
            <a:r>
              <a:rPr lang="en-US" sz="3200"/>
              <a:t>Metric thread designation</a:t>
            </a:r>
          </a:p>
          <a:p>
            <a:pPr marL="609600" indent="-609600"/>
            <a:r>
              <a:rPr lang="en-US" sz="3200"/>
              <a:t>Nominal size</a:t>
            </a:r>
          </a:p>
          <a:p>
            <a:pPr marL="609600" indent="-609600"/>
            <a:r>
              <a:rPr lang="en-US" sz="3200"/>
              <a:t>Pitch of threads</a:t>
            </a:r>
          </a:p>
          <a:p>
            <a:pPr marL="609600" indent="-609600"/>
            <a:r>
              <a:rPr lang="en-US" sz="3200"/>
              <a:t>Tolerance class designation</a:t>
            </a:r>
          </a:p>
          <a:p>
            <a:pPr marL="609600" indent="-609600">
              <a:buFont typeface="Wingdings" pitchFamily="2" charset="2"/>
              <a:buNone/>
            </a:pPr>
            <a:r>
              <a:rPr lang="en-US" sz="3200" b="1"/>
              <a:t>	</a:t>
            </a:r>
            <a:endParaRPr lang="en-US" sz="3200"/>
          </a:p>
        </p:txBody>
      </p:sp>
      <p:sp>
        <p:nvSpPr>
          <p:cNvPr id="22532" name="Text Box 4"/>
          <p:cNvSpPr txBox="1">
            <a:spLocks noChangeArrowheads="1"/>
          </p:cNvSpPr>
          <p:nvPr/>
        </p:nvSpPr>
        <p:spPr bwMode="auto">
          <a:xfrm>
            <a:off x="5715000" y="57912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solidFill>
                  <a:schemeClr val="tx1"/>
                </a:solidFill>
              </a:rPr>
              <a:t>Types of Threads</a:t>
            </a:r>
          </a:p>
        </p:txBody>
      </p:sp>
      <p:sp>
        <p:nvSpPr>
          <p:cNvPr id="23555" name="Rectangle 3"/>
          <p:cNvSpPr>
            <a:spLocks noGrp="1" noChangeArrowheads="1"/>
          </p:cNvSpPr>
          <p:nvPr>
            <p:ph type="body" idx="1"/>
          </p:nvPr>
        </p:nvSpPr>
        <p:spPr/>
        <p:txBody>
          <a:bodyPr/>
          <a:lstStyle/>
          <a:p>
            <a:pPr marL="609600" indent="-609600"/>
            <a:r>
              <a:rPr lang="en-US" sz="3200"/>
              <a:t>Bolt &amp; Screw Threads</a:t>
            </a:r>
          </a:p>
          <a:p>
            <a:pPr marL="609600" indent="-609600"/>
            <a:r>
              <a:rPr lang="en-US" sz="3200"/>
              <a:t>Pipe Threads</a:t>
            </a:r>
          </a:p>
          <a:p>
            <a:pPr marL="609600" indent="-609600">
              <a:buFont typeface="Wingdings" pitchFamily="2" charset="2"/>
              <a:buNone/>
            </a:pPr>
            <a:r>
              <a:rPr lang="en-US" sz="3200" b="1"/>
              <a:t>		</a:t>
            </a:r>
            <a:endParaRPr lang="en-US" sz="3200"/>
          </a:p>
        </p:txBody>
      </p:sp>
      <p:sp>
        <p:nvSpPr>
          <p:cNvPr id="23556" name="Text Box 4"/>
          <p:cNvSpPr txBox="1">
            <a:spLocks noChangeArrowheads="1"/>
          </p:cNvSpPr>
          <p:nvPr/>
        </p:nvSpPr>
        <p:spPr bwMode="auto">
          <a:xfrm>
            <a:off x="5715000" y="57912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solidFill>
                  <a:schemeClr val="tx1"/>
                </a:solidFill>
              </a:rPr>
              <a:t>Types of Threads</a:t>
            </a:r>
          </a:p>
        </p:txBody>
      </p:sp>
      <p:sp>
        <p:nvSpPr>
          <p:cNvPr id="24579" name="Rectangle 3"/>
          <p:cNvSpPr>
            <a:spLocks noGrp="1" noChangeArrowheads="1"/>
          </p:cNvSpPr>
          <p:nvPr>
            <p:ph type="body" idx="1"/>
          </p:nvPr>
        </p:nvSpPr>
        <p:spPr/>
        <p:txBody>
          <a:bodyPr/>
          <a:lstStyle/>
          <a:p>
            <a:pPr marL="609600" indent="-609600"/>
            <a:r>
              <a:rPr lang="en-US"/>
              <a:t>Bolt &amp; Screw Threads</a:t>
            </a:r>
          </a:p>
          <a:p>
            <a:pPr marL="990600" lvl="1" indent="-533400"/>
            <a:r>
              <a:rPr lang="en-US"/>
              <a:t>Unified Screw Threads</a:t>
            </a:r>
          </a:p>
          <a:p>
            <a:pPr marL="1371600" lvl="2" indent="-457200"/>
            <a:r>
              <a:rPr lang="en-US"/>
              <a:t>most commonly used</a:t>
            </a:r>
          </a:p>
          <a:p>
            <a:pPr marL="990600" lvl="1" indent="-533400"/>
            <a:r>
              <a:rPr lang="en-US"/>
              <a:t>Acme threads</a:t>
            </a:r>
          </a:p>
          <a:p>
            <a:pPr marL="990600" lvl="1" indent="-533400"/>
            <a:r>
              <a:rPr lang="en-US"/>
              <a:t>V-threads</a:t>
            </a:r>
          </a:p>
          <a:p>
            <a:pPr marL="990600" lvl="1" indent="-533400"/>
            <a:r>
              <a:rPr lang="en-US"/>
              <a:t>Sellers threads</a:t>
            </a:r>
          </a:p>
          <a:p>
            <a:pPr marL="990600" lvl="1" indent="-533400"/>
            <a:r>
              <a:rPr lang="en-US"/>
              <a:t>Sellers square threads</a:t>
            </a:r>
          </a:p>
          <a:p>
            <a:pPr marL="990600" lvl="1" indent="-533400"/>
            <a:r>
              <a:rPr lang="en-US"/>
              <a:t>Whitworth threads</a:t>
            </a:r>
          </a:p>
          <a:p>
            <a:pPr marL="990600" lvl="1" indent="-533400"/>
            <a:r>
              <a:rPr lang="en-US"/>
              <a:t>Buttress threads</a:t>
            </a:r>
          </a:p>
        </p:txBody>
      </p:sp>
      <p:sp>
        <p:nvSpPr>
          <p:cNvPr id="24580" name="Text Box 4"/>
          <p:cNvSpPr txBox="1">
            <a:spLocks noChangeArrowheads="1"/>
          </p:cNvSpPr>
          <p:nvPr/>
        </p:nvSpPr>
        <p:spPr bwMode="auto">
          <a:xfrm>
            <a:off x="5715000" y="5791200"/>
            <a:ext cx="533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sym typeface="Wingdings" pitchFamily="2" charset="2"/>
              </a:rPr>
              <a:t></a:t>
            </a:r>
            <a:endParaRPr lang="en-US" sz="24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a:t>Objectives</a:t>
            </a:r>
          </a:p>
        </p:txBody>
      </p:sp>
      <p:sp>
        <p:nvSpPr>
          <p:cNvPr id="90115" name="Rectangle 3"/>
          <p:cNvSpPr>
            <a:spLocks noGrp="1" noChangeArrowheads="1"/>
          </p:cNvSpPr>
          <p:nvPr>
            <p:ph type="body" idx="1"/>
          </p:nvPr>
        </p:nvSpPr>
        <p:spPr/>
        <p:txBody>
          <a:bodyPr/>
          <a:lstStyle/>
          <a:p>
            <a:pPr>
              <a:lnSpc>
                <a:spcPct val="90000"/>
              </a:lnSpc>
              <a:buClr>
                <a:schemeClr val="tx1"/>
              </a:buClr>
            </a:pPr>
            <a:r>
              <a:rPr lang="en-US" sz="2400"/>
              <a:t>Describe the uses of threads.</a:t>
            </a:r>
          </a:p>
          <a:p>
            <a:pPr>
              <a:lnSpc>
                <a:spcPct val="90000"/>
              </a:lnSpc>
              <a:buClr>
                <a:schemeClr val="tx1"/>
              </a:buClr>
            </a:pPr>
            <a:r>
              <a:rPr lang="en-US" sz="2400"/>
              <a:t>Describe the terminology and nomenclature of threads and the importance of threads to cold metal work.</a:t>
            </a:r>
          </a:p>
          <a:p>
            <a:pPr>
              <a:lnSpc>
                <a:spcPct val="90000"/>
              </a:lnSpc>
              <a:buClr>
                <a:schemeClr val="tx1"/>
              </a:buClr>
            </a:pPr>
            <a:r>
              <a:rPr lang="en-US" sz="2400"/>
              <a:t>Identify and describe the different types of threads.</a:t>
            </a:r>
          </a:p>
          <a:p>
            <a:pPr>
              <a:lnSpc>
                <a:spcPct val="90000"/>
              </a:lnSpc>
              <a:buClr>
                <a:schemeClr val="tx1"/>
              </a:buClr>
            </a:pPr>
            <a:r>
              <a:rPr lang="en-US" sz="2400"/>
              <a:t>Demonstrate how to use the tap and drill chart.</a:t>
            </a:r>
          </a:p>
          <a:p>
            <a:pPr>
              <a:lnSpc>
                <a:spcPct val="90000"/>
              </a:lnSpc>
              <a:buClr>
                <a:schemeClr val="tx1"/>
              </a:buClr>
            </a:pPr>
            <a:r>
              <a:rPr lang="en-US" sz="2400"/>
              <a:t>Explain the different classes of thread fit.</a:t>
            </a:r>
          </a:p>
          <a:p>
            <a:pPr>
              <a:lnSpc>
                <a:spcPct val="90000"/>
              </a:lnSpc>
              <a:buClr>
                <a:schemeClr val="tx1"/>
              </a:buClr>
            </a:pPr>
            <a:r>
              <a:rPr lang="en-US" sz="2400"/>
              <a:t>Identify and use the common tapping &amp; threading tools.</a:t>
            </a:r>
          </a:p>
          <a:p>
            <a:pPr>
              <a:lnSpc>
                <a:spcPct val="90000"/>
              </a:lnSpc>
              <a:buClr>
                <a:schemeClr val="tx1"/>
              </a:buClr>
            </a:pPr>
            <a:r>
              <a:rPr lang="en-US" sz="2400"/>
              <a:t>Describe the safety to be observed when threading.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solidFill>
                  <a:schemeClr val="tx1"/>
                </a:solidFill>
              </a:rPr>
              <a:t>Types of Threads</a:t>
            </a:r>
          </a:p>
        </p:txBody>
      </p:sp>
      <p:sp>
        <p:nvSpPr>
          <p:cNvPr id="25603" name="Rectangle 3"/>
          <p:cNvSpPr>
            <a:spLocks noGrp="1" noChangeArrowheads="1"/>
          </p:cNvSpPr>
          <p:nvPr>
            <p:ph type="body" idx="1"/>
          </p:nvPr>
        </p:nvSpPr>
        <p:spPr/>
        <p:txBody>
          <a:bodyPr/>
          <a:lstStyle/>
          <a:p>
            <a:pPr marL="609600" indent="-609600"/>
            <a:r>
              <a:rPr lang="en-US" sz="3200"/>
              <a:t>Pipe Threads</a:t>
            </a:r>
          </a:p>
          <a:p>
            <a:pPr marL="990600" lvl="1" indent="-533400"/>
            <a:r>
              <a:rPr lang="en-US" sz="3000"/>
              <a:t>National Pipe Threads – NPT</a:t>
            </a:r>
          </a:p>
          <a:p>
            <a:pPr marL="1371600" lvl="2" indent="-457200"/>
            <a:r>
              <a:rPr lang="en-US" sz="2800"/>
              <a:t>Threads taper ¾” per foot</a:t>
            </a:r>
          </a:p>
          <a:p>
            <a:pPr marL="1371600" lvl="2" indent="-457200"/>
            <a:r>
              <a:rPr lang="en-US" sz="2800"/>
              <a:t>Taper on NPT threads allow the mating fittings to be tightened  to be leak proof.</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6" name="Picture 12" descr="msotw9_temp0"/>
          <p:cNvPicPr>
            <a:picLocks noChangeAspect="1" noChangeArrowheads="1"/>
          </p:cNvPicPr>
          <p:nvPr>
            <p:ph sz="half" idx="2"/>
          </p:nvPr>
        </p:nvPicPr>
        <p:blipFill>
          <a:blip r:embed="rId2" cstate="print"/>
          <a:srcRect t="48631" r="64128" b="37001"/>
          <a:stretch>
            <a:fillRect/>
          </a:stretch>
        </p:blipFill>
        <p:spPr>
          <a:xfrm>
            <a:off x="4872038" y="1987550"/>
            <a:ext cx="3819525" cy="3057525"/>
          </a:xfrm>
          <a:noFill/>
          <a:ln/>
        </p:spPr>
      </p:pic>
      <p:sp>
        <p:nvSpPr>
          <p:cNvPr id="26626" name="Rectangle 2"/>
          <p:cNvSpPr>
            <a:spLocks noGrp="1" noChangeArrowheads="1"/>
          </p:cNvSpPr>
          <p:nvPr>
            <p:ph type="title"/>
          </p:nvPr>
        </p:nvSpPr>
        <p:spPr/>
        <p:txBody>
          <a:bodyPr/>
          <a:lstStyle/>
          <a:p>
            <a:r>
              <a:rPr lang="en-US">
                <a:solidFill>
                  <a:schemeClr val="tx1"/>
                </a:solidFill>
              </a:rPr>
              <a:t>Screw Thread Terminology</a:t>
            </a:r>
          </a:p>
        </p:txBody>
      </p:sp>
      <p:sp>
        <p:nvSpPr>
          <p:cNvPr id="26627" name="Rectangle 3"/>
          <p:cNvSpPr>
            <a:spLocks noGrp="1" noChangeArrowheads="1"/>
          </p:cNvSpPr>
          <p:nvPr>
            <p:ph type="body" sz="half" idx="1"/>
          </p:nvPr>
        </p:nvSpPr>
        <p:spPr/>
        <p:txBody>
          <a:bodyPr/>
          <a:lstStyle/>
          <a:p>
            <a:pPr marL="609600" indent="-609600"/>
            <a:r>
              <a:rPr lang="en-US"/>
              <a:t>Internal thread</a:t>
            </a:r>
          </a:p>
          <a:p>
            <a:pPr marL="990600" lvl="1" indent="-533400"/>
            <a:r>
              <a:rPr lang="en-US"/>
              <a:t>A thread cut on the inside of a hole, as in a nut.</a:t>
            </a:r>
          </a:p>
        </p:txBody>
      </p:sp>
      <p:sp>
        <p:nvSpPr>
          <p:cNvPr id="26632" name="Text Box 8"/>
          <p:cNvSpPr txBox="1">
            <a:spLocks noChangeArrowheads="1"/>
          </p:cNvSpPr>
          <p:nvPr/>
        </p:nvSpPr>
        <p:spPr bwMode="auto">
          <a:xfrm>
            <a:off x="2895600" y="5334000"/>
            <a:ext cx="2209800" cy="457200"/>
          </a:xfrm>
          <a:prstGeom prst="rect">
            <a:avLst/>
          </a:prstGeom>
          <a:noFill/>
          <a:ln w="9525">
            <a:noFill/>
            <a:miter lim="800000"/>
            <a:headEnd/>
            <a:tailEnd/>
          </a:ln>
          <a:effectLst/>
        </p:spPr>
        <p:txBody>
          <a:bodyPr>
            <a:spAutoFit/>
          </a:bodyPr>
          <a:lstStyle/>
          <a:p>
            <a:pPr>
              <a:spcBef>
                <a:spcPct val="50000"/>
              </a:spcBef>
            </a:pPr>
            <a:r>
              <a:rPr lang="en-US" sz="2400">
                <a:solidFill>
                  <a:schemeClr val="tx2"/>
                </a:solidFill>
                <a:latin typeface="Times New Roman" pitchFamily="18" charset="0"/>
              </a:rPr>
              <a:t>Internal Thread</a:t>
            </a:r>
          </a:p>
        </p:txBody>
      </p:sp>
      <p:sp>
        <p:nvSpPr>
          <p:cNvPr id="26635" name="Line 11"/>
          <p:cNvSpPr>
            <a:spLocks noChangeShapeType="1"/>
          </p:cNvSpPr>
          <p:nvPr/>
        </p:nvSpPr>
        <p:spPr bwMode="auto">
          <a:xfrm flipV="1">
            <a:off x="4191000" y="3581400"/>
            <a:ext cx="1219200" cy="1676400"/>
          </a:xfrm>
          <a:prstGeom prst="line">
            <a:avLst/>
          </a:prstGeom>
          <a:noFill/>
          <a:ln w="38100">
            <a:solidFill>
              <a:srgbClr val="FF0000"/>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6" name="Picture 8" descr="msotw9_temp0"/>
          <p:cNvPicPr>
            <a:picLocks noChangeAspect="1" noChangeArrowheads="1"/>
          </p:cNvPicPr>
          <p:nvPr>
            <p:ph sz="half" idx="2"/>
          </p:nvPr>
        </p:nvPicPr>
        <p:blipFill>
          <a:blip r:embed="rId2" cstate="print"/>
          <a:srcRect t="48631" r="64128" b="30844"/>
          <a:stretch>
            <a:fillRect/>
          </a:stretch>
        </p:blipFill>
        <p:spPr>
          <a:xfrm>
            <a:off x="5286375" y="1600200"/>
            <a:ext cx="2989263" cy="4530725"/>
          </a:xfrm>
          <a:noFill/>
          <a:ln/>
        </p:spPr>
      </p:pic>
      <p:sp>
        <p:nvSpPr>
          <p:cNvPr id="27650" name="Rectangle 2"/>
          <p:cNvSpPr>
            <a:spLocks noGrp="1" noChangeArrowheads="1"/>
          </p:cNvSpPr>
          <p:nvPr>
            <p:ph type="title"/>
          </p:nvPr>
        </p:nvSpPr>
        <p:spPr/>
        <p:txBody>
          <a:bodyPr/>
          <a:lstStyle/>
          <a:p>
            <a:r>
              <a:rPr lang="en-US">
                <a:solidFill>
                  <a:schemeClr val="tx1"/>
                </a:solidFill>
              </a:rPr>
              <a:t>Screw Thread Terminology</a:t>
            </a:r>
          </a:p>
        </p:txBody>
      </p:sp>
      <p:sp>
        <p:nvSpPr>
          <p:cNvPr id="27651" name="Rectangle 3"/>
          <p:cNvSpPr>
            <a:spLocks noGrp="1" noChangeArrowheads="1"/>
          </p:cNvSpPr>
          <p:nvPr>
            <p:ph type="body" sz="half" idx="1"/>
          </p:nvPr>
        </p:nvSpPr>
        <p:spPr/>
        <p:txBody>
          <a:bodyPr/>
          <a:lstStyle/>
          <a:p>
            <a:pPr marL="609600" indent="-609600"/>
            <a:r>
              <a:rPr lang="en-US"/>
              <a:t>External thread</a:t>
            </a:r>
          </a:p>
          <a:p>
            <a:pPr marL="990600" lvl="1" indent="-533400"/>
            <a:r>
              <a:rPr lang="en-US"/>
              <a:t>A thread cut on the outside diameter of a rod or pipe.</a:t>
            </a:r>
          </a:p>
          <a:p>
            <a:pPr marL="609600" indent="-609600">
              <a:buFont typeface="Wingdings" pitchFamily="2" charset="2"/>
              <a:buNone/>
            </a:pPr>
            <a:r>
              <a:rPr lang="en-US"/>
              <a:t>	</a:t>
            </a:r>
          </a:p>
        </p:txBody>
      </p:sp>
      <p:sp>
        <p:nvSpPr>
          <p:cNvPr id="27653" name="Text Box 5"/>
          <p:cNvSpPr txBox="1">
            <a:spLocks noChangeArrowheads="1"/>
          </p:cNvSpPr>
          <p:nvPr/>
        </p:nvSpPr>
        <p:spPr bwMode="auto">
          <a:xfrm>
            <a:off x="2438400" y="5257800"/>
            <a:ext cx="2209800" cy="457200"/>
          </a:xfrm>
          <a:prstGeom prst="rect">
            <a:avLst/>
          </a:prstGeom>
          <a:noFill/>
          <a:ln w="9525">
            <a:noFill/>
            <a:miter lim="800000"/>
            <a:headEnd/>
            <a:tailEnd/>
          </a:ln>
          <a:effectLst/>
        </p:spPr>
        <p:txBody>
          <a:bodyPr>
            <a:spAutoFit/>
          </a:bodyPr>
          <a:lstStyle/>
          <a:p>
            <a:pPr>
              <a:spcBef>
                <a:spcPct val="50000"/>
              </a:spcBef>
            </a:pPr>
            <a:r>
              <a:rPr lang="en-US" sz="2400">
                <a:latin typeface="Times New Roman" pitchFamily="18" charset="0"/>
              </a:rPr>
              <a:t>External Thread</a:t>
            </a:r>
          </a:p>
        </p:txBody>
      </p:sp>
      <p:sp>
        <p:nvSpPr>
          <p:cNvPr id="27655" name="Line 7"/>
          <p:cNvSpPr>
            <a:spLocks noChangeShapeType="1"/>
          </p:cNvSpPr>
          <p:nvPr/>
        </p:nvSpPr>
        <p:spPr bwMode="auto">
          <a:xfrm flipV="1">
            <a:off x="4648200" y="4267200"/>
            <a:ext cx="990600" cy="1295400"/>
          </a:xfrm>
          <a:prstGeom prst="line">
            <a:avLst/>
          </a:prstGeom>
          <a:noFill/>
          <a:ln w="38100">
            <a:solidFill>
              <a:srgbClr val="FF0000"/>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solidFill>
                  <a:schemeClr val="tx1"/>
                </a:solidFill>
              </a:rPr>
              <a:t>Screw Thread Terminology</a:t>
            </a:r>
          </a:p>
        </p:txBody>
      </p:sp>
      <p:sp>
        <p:nvSpPr>
          <p:cNvPr id="28675" name="Rectangle 3"/>
          <p:cNvSpPr>
            <a:spLocks noGrp="1" noChangeArrowheads="1"/>
          </p:cNvSpPr>
          <p:nvPr>
            <p:ph type="body" sz="half" idx="1"/>
          </p:nvPr>
        </p:nvSpPr>
        <p:spPr/>
        <p:txBody>
          <a:bodyPr/>
          <a:lstStyle/>
          <a:p>
            <a:pPr marL="609600" indent="-609600"/>
            <a:r>
              <a:rPr lang="en-US" sz="3200"/>
              <a:t>Major diameter</a:t>
            </a:r>
          </a:p>
          <a:p>
            <a:pPr marL="990600" lvl="1" indent="-533400"/>
            <a:r>
              <a:rPr lang="en-US" sz="3100"/>
              <a:t>Sometimes called the outside diameter.</a:t>
            </a:r>
          </a:p>
          <a:p>
            <a:pPr marL="990600" lvl="1" indent="-533400"/>
            <a:r>
              <a:rPr lang="en-US" sz="3100"/>
              <a:t>It is the largest diameter of the screw thread</a:t>
            </a:r>
            <a:r>
              <a:rPr lang="en-US" sz="2000"/>
              <a:t>.</a:t>
            </a:r>
            <a:endParaRPr lang="en-US"/>
          </a:p>
        </p:txBody>
      </p:sp>
      <p:pic>
        <p:nvPicPr>
          <p:cNvPr id="28679" name="Picture 7" descr="msotw9_temp0"/>
          <p:cNvPicPr>
            <a:picLocks noChangeAspect="1" noChangeArrowheads="1"/>
          </p:cNvPicPr>
          <p:nvPr>
            <p:ph sz="half" idx="2"/>
          </p:nvPr>
        </p:nvPicPr>
        <p:blipFill>
          <a:blip r:embed="rId2" cstate="print"/>
          <a:srcRect t="9634" r="64128" b="64368"/>
          <a:stretch>
            <a:fillRect/>
          </a:stretch>
        </p:blipFill>
        <p:spPr>
          <a:xfrm>
            <a:off x="4781550" y="1600200"/>
            <a:ext cx="3819525" cy="5257800"/>
          </a:xfrm>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solidFill>
                  <a:schemeClr val="tx1"/>
                </a:solidFill>
              </a:rPr>
              <a:t>Screw Thread Terminology</a:t>
            </a:r>
          </a:p>
        </p:txBody>
      </p:sp>
      <p:sp>
        <p:nvSpPr>
          <p:cNvPr id="29699" name="Rectangle 3"/>
          <p:cNvSpPr>
            <a:spLocks noGrp="1" noChangeArrowheads="1"/>
          </p:cNvSpPr>
          <p:nvPr>
            <p:ph type="body" sz="half" idx="1"/>
          </p:nvPr>
        </p:nvSpPr>
        <p:spPr/>
        <p:txBody>
          <a:bodyPr/>
          <a:lstStyle/>
          <a:p>
            <a:pPr marL="609600" indent="-609600"/>
            <a:r>
              <a:rPr lang="en-US"/>
              <a:t>Minor diameter</a:t>
            </a:r>
          </a:p>
          <a:p>
            <a:pPr marL="990600" lvl="1" indent="-533400"/>
            <a:r>
              <a:rPr lang="en-US"/>
              <a:t>It is the smallest diameter of a screw thread.</a:t>
            </a:r>
          </a:p>
          <a:p>
            <a:pPr marL="990600" lvl="1" indent="-533400"/>
            <a:r>
              <a:rPr lang="en-US"/>
              <a:t>The minor diameter is sometimes called the root diameter.</a:t>
            </a:r>
          </a:p>
        </p:txBody>
      </p:sp>
      <p:pic>
        <p:nvPicPr>
          <p:cNvPr id="29704" name="Picture 8" descr="msotw9_temp0"/>
          <p:cNvPicPr>
            <a:picLocks noChangeAspect="1" noChangeArrowheads="1"/>
          </p:cNvPicPr>
          <p:nvPr>
            <p:ph sz="half" idx="2"/>
          </p:nvPr>
        </p:nvPicPr>
        <p:blipFill>
          <a:blip r:embed="rId2" cstate="print"/>
          <a:srcRect t="9634" r="64128" b="64368"/>
          <a:stretch>
            <a:fillRect/>
          </a:stretch>
        </p:blipFill>
        <p:spPr>
          <a:xfrm>
            <a:off x="4648200" y="1600200"/>
            <a:ext cx="3819525" cy="5257800"/>
          </a:xfrm>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solidFill>
                  <a:schemeClr val="tx1"/>
                </a:solidFill>
              </a:rPr>
              <a:t>Screw Thread Terminology</a:t>
            </a:r>
          </a:p>
        </p:txBody>
      </p:sp>
      <p:sp>
        <p:nvSpPr>
          <p:cNvPr id="30723" name="Rectangle 3"/>
          <p:cNvSpPr>
            <a:spLocks noGrp="1" noChangeArrowheads="1"/>
          </p:cNvSpPr>
          <p:nvPr>
            <p:ph type="body" sz="half" idx="1"/>
          </p:nvPr>
        </p:nvSpPr>
        <p:spPr/>
        <p:txBody>
          <a:bodyPr/>
          <a:lstStyle/>
          <a:p>
            <a:pPr marL="609600" indent="-609600">
              <a:lnSpc>
                <a:spcPct val="80000"/>
              </a:lnSpc>
            </a:pPr>
            <a:r>
              <a:rPr lang="en-US" sz="2400"/>
              <a:t>Pitch diameter</a:t>
            </a:r>
          </a:p>
          <a:p>
            <a:pPr marL="990600" lvl="1" indent="-533400">
              <a:lnSpc>
                <a:spcPct val="80000"/>
              </a:lnSpc>
            </a:pPr>
            <a:r>
              <a:rPr lang="en-US" sz="2100"/>
              <a:t>Diameter of an imaginary cylinder of such size that its surface would pass through the screw thread forms at the level where the width of the form equals the width of the spaces between the forms.</a:t>
            </a:r>
          </a:p>
          <a:p>
            <a:pPr marL="990600" lvl="1" indent="-533400">
              <a:lnSpc>
                <a:spcPct val="80000"/>
              </a:lnSpc>
            </a:pPr>
            <a:r>
              <a:rPr lang="en-US" sz="2100"/>
              <a:t>This definition holds true for for straight threads.  The pitch diameter determines thread size in the customary system.</a:t>
            </a:r>
          </a:p>
        </p:txBody>
      </p:sp>
      <p:pic>
        <p:nvPicPr>
          <p:cNvPr id="30726" name="Picture 6" descr="msotw9_temp0"/>
          <p:cNvPicPr>
            <a:picLocks noChangeAspect="1" noChangeArrowheads="1"/>
          </p:cNvPicPr>
          <p:nvPr>
            <p:ph sz="half" idx="2"/>
          </p:nvPr>
        </p:nvPicPr>
        <p:blipFill>
          <a:blip r:embed="rId2" cstate="print"/>
          <a:srcRect l="7535" t="11687" r="75510" b="75998"/>
          <a:stretch>
            <a:fillRect/>
          </a:stretch>
        </p:blipFill>
        <p:spPr>
          <a:xfrm>
            <a:off x="5286375" y="1600200"/>
            <a:ext cx="2989263" cy="4530725"/>
          </a:xfrm>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solidFill>
                  <a:schemeClr val="tx1"/>
                </a:solidFill>
              </a:rPr>
              <a:t>Screw Thread Terminology</a:t>
            </a:r>
          </a:p>
        </p:txBody>
      </p:sp>
      <p:sp>
        <p:nvSpPr>
          <p:cNvPr id="31747" name="Rectangle 3"/>
          <p:cNvSpPr>
            <a:spLocks noGrp="1" noChangeArrowheads="1"/>
          </p:cNvSpPr>
          <p:nvPr>
            <p:ph type="body" sz="half" idx="1"/>
          </p:nvPr>
        </p:nvSpPr>
        <p:spPr/>
        <p:txBody>
          <a:bodyPr/>
          <a:lstStyle/>
          <a:p>
            <a:pPr marL="609600" indent="-609600">
              <a:lnSpc>
                <a:spcPct val="90000"/>
              </a:lnSpc>
            </a:pPr>
            <a:r>
              <a:rPr lang="en-US"/>
              <a:t>Crest</a:t>
            </a:r>
          </a:p>
          <a:p>
            <a:pPr marL="990600" lvl="1" indent="-533400">
              <a:lnSpc>
                <a:spcPct val="90000"/>
              </a:lnSpc>
            </a:pPr>
            <a:r>
              <a:rPr lang="en-US"/>
              <a:t>The crest is the top intersection of two sides of a screw thread.</a:t>
            </a:r>
            <a:endParaRPr lang="en-US" sz="2200"/>
          </a:p>
        </p:txBody>
      </p:sp>
      <p:pic>
        <p:nvPicPr>
          <p:cNvPr id="31750" name="Picture 6" descr="msotw9_temp0"/>
          <p:cNvPicPr>
            <a:picLocks noChangeAspect="1" noChangeArrowheads="1"/>
          </p:cNvPicPr>
          <p:nvPr>
            <p:ph sz="half" idx="2"/>
          </p:nvPr>
        </p:nvPicPr>
        <p:blipFill>
          <a:blip r:embed="rId2" cstate="print"/>
          <a:srcRect l="8478" t="14423" r="64128" b="64368"/>
          <a:stretch>
            <a:fillRect/>
          </a:stretch>
        </p:blipFill>
        <p:spPr>
          <a:xfrm>
            <a:off x="5286375" y="1600200"/>
            <a:ext cx="2989263" cy="4530725"/>
          </a:xfrm>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solidFill>
                  <a:schemeClr val="tx1"/>
                </a:solidFill>
              </a:rPr>
              <a:t>Screw Thread Terminology</a:t>
            </a:r>
          </a:p>
        </p:txBody>
      </p:sp>
      <p:sp>
        <p:nvSpPr>
          <p:cNvPr id="37891" name="Rectangle 3"/>
          <p:cNvSpPr>
            <a:spLocks noGrp="1" noChangeArrowheads="1"/>
          </p:cNvSpPr>
          <p:nvPr>
            <p:ph type="body" sz="half" idx="1"/>
          </p:nvPr>
        </p:nvSpPr>
        <p:spPr/>
        <p:txBody>
          <a:bodyPr/>
          <a:lstStyle/>
          <a:p>
            <a:pPr marL="609600" indent="-609600"/>
            <a:r>
              <a:rPr lang="en-US" sz="3200"/>
              <a:t>Depth</a:t>
            </a:r>
          </a:p>
          <a:p>
            <a:pPr marL="990600" lvl="1" indent="-533400"/>
            <a:r>
              <a:rPr lang="en-US" sz="3100"/>
              <a:t>thread depth is the distance between the crest and the root.</a:t>
            </a:r>
            <a:endParaRPr lang="en-US" sz="4000"/>
          </a:p>
        </p:txBody>
      </p:sp>
      <p:pic>
        <p:nvPicPr>
          <p:cNvPr id="37893" name="Picture 5" descr="msotw9_temp0"/>
          <p:cNvPicPr>
            <a:picLocks noChangeAspect="1" noChangeArrowheads="1"/>
          </p:cNvPicPr>
          <p:nvPr>
            <p:ph sz="half" idx="2"/>
          </p:nvPr>
        </p:nvPicPr>
        <p:blipFill>
          <a:blip r:embed="rId2" cstate="print"/>
          <a:srcRect t="9634" r="64128" b="64368"/>
          <a:stretch>
            <a:fillRect/>
          </a:stretch>
        </p:blipFill>
        <p:spPr>
          <a:xfrm>
            <a:off x="4876800" y="1676400"/>
            <a:ext cx="3763963" cy="5181600"/>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p:txBody>
          <a:bodyPr/>
          <a:lstStyle/>
          <a:p>
            <a:r>
              <a:rPr lang="en-US">
                <a:solidFill>
                  <a:schemeClr val="tx1"/>
                </a:solidFill>
              </a:rPr>
              <a:t>Screw Thread Terminology</a:t>
            </a:r>
          </a:p>
        </p:txBody>
      </p:sp>
      <p:sp>
        <p:nvSpPr>
          <p:cNvPr id="38915" name="Rectangle 1027"/>
          <p:cNvSpPr>
            <a:spLocks noGrp="1" noChangeArrowheads="1"/>
          </p:cNvSpPr>
          <p:nvPr>
            <p:ph type="body" sz="half" idx="1"/>
          </p:nvPr>
        </p:nvSpPr>
        <p:spPr/>
        <p:txBody>
          <a:bodyPr/>
          <a:lstStyle/>
          <a:p>
            <a:pPr marL="609600" indent="-609600">
              <a:lnSpc>
                <a:spcPct val="90000"/>
              </a:lnSpc>
            </a:pPr>
            <a:r>
              <a:rPr lang="en-US" sz="3200"/>
              <a:t>Thread angle</a:t>
            </a:r>
          </a:p>
          <a:p>
            <a:pPr marL="990600" lvl="1" indent="-533400">
              <a:lnSpc>
                <a:spcPct val="90000"/>
              </a:lnSpc>
            </a:pPr>
            <a:r>
              <a:rPr lang="en-US" sz="3100"/>
              <a:t>The angle formed by the sides of two adjacent screw thread forms.</a:t>
            </a:r>
          </a:p>
        </p:txBody>
      </p:sp>
      <p:pic>
        <p:nvPicPr>
          <p:cNvPr id="38918" name="Picture 1030" descr="msotw9_temp0"/>
          <p:cNvPicPr>
            <a:picLocks noChangeAspect="1" noChangeArrowheads="1"/>
          </p:cNvPicPr>
          <p:nvPr>
            <p:ph sz="half" idx="2"/>
          </p:nvPr>
        </p:nvPicPr>
        <p:blipFill>
          <a:blip r:embed="rId2" cstate="print"/>
          <a:srcRect t="19896" r="76373" b="72578"/>
          <a:stretch>
            <a:fillRect/>
          </a:stretch>
        </p:blipFill>
        <p:spPr>
          <a:xfrm>
            <a:off x="5484813" y="2187575"/>
            <a:ext cx="2820987" cy="1974850"/>
          </a:xfrm>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solidFill>
                  <a:schemeClr val="tx1"/>
                </a:solidFill>
              </a:rPr>
              <a:t>Screw Thread Terminology</a:t>
            </a:r>
          </a:p>
        </p:txBody>
      </p:sp>
      <p:sp>
        <p:nvSpPr>
          <p:cNvPr id="39939" name="Rectangle 3"/>
          <p:cNvSpPr>
            <a:spLocks noGrp="1" noChangeArrowheads="1"/>
          </p:cNvSpPr>
          <p:nvPr>
            <p:ph type="body" sz="half" idx="1"/>
          </p:nvPr>
        </p:nvSpPr>
        <p:spPr/>
        <p:txBody>
          <a:bodyPr/>
          <a:lstStyle/>
          <a:p>
            <a:pPr marL="609600" indent="-609600">
              <a:lnSpc>
                <a:spcPct val="80000"/>
              </a:lnSpc>
            </a:pPr>
            <a:r>
              <a:rPr lang="en-US" sz="2400"/>
              <a:t>Pitch</a:t>
            </a:r>
          </a:p>
          <a:p>
            <a:pPr marL="990600" lvl="1" indent="-533400">
              <a:lnSpc>
                <a:spcPct val="80000"/>
              </a:lnSpc>
            </a:pPr>
            <a:r>
              <a:rPr lang="en-US" sz="2200"/>
              <a:t>The distance from one point on one screw thread form to the corresponding  point on the next adjacent thread.  </a:t>
            </a:r>
          </a:p>
          <a:p>
            <a:pPr marL="990600" lvl="1" indent="-533400">
              <a:lnSpc>
                <a:spcPct val="80000"/>
              </a:lnSpc>
            </a:pPr>
            <a:r>
              <a:rPr lang="en-US" sz="2200"/>
              <a:t>Pitch is equal to 1 </a:t>
            </a:r>
            <a:r>
              <a:rPr lang="en-US" sz="2200">
                <a:cs typeface="Times New Roman" pitchFamily="18" charset="0"/>
              </a:rPr>
              <a:t>÷ divided by the no. of threads per inch.</a:t>
            </a:r>
            <a:endParaRPr lang="en-US" sz="2200"/>
          </a:p>
        </p:txBody>
      </p:sp>
      <p:pic>
        <p:nvPicPr>
          <p:cNvPr id="39942" name="Picture 6" descr="msotw9_temp0"/>
          <p:cNvPicPr>
            <a:picLocks noChangeAspect="1" noChangeArrowheads="1"/>
          </p:cNvPicPr>
          <p:nvPr>
            <p:ph sz="half" idx="2"/>
          </p:nvPr>
        </p:nvPicPr>
        <p:blipFill>
          <a:blip r:embed="rId2" cstate="print"/>
          <a:srcRect t="16476" r="75510" b="78050"/>
          <a:stretch>
            <a:fillRect/>
          </a:stretch>
        </p:blipFill>
        <p:spPr>
          <a:xfrm>
            <a:off x="4648200" y="2209800"/>
            <a:ext cx="4191000" cy="1604963"/>
          </a:xfrm>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solidFill>
                  <a:schemeClr val="tx1"/>
                </a:solidFill>
              </a:rPr>
              <a:t>Thread Uses</a:t>
            </a:r>
          </a:p>
        </p:txBody>
      </p:sp>
      <p:sp>
        <p:nvSpPr>
          <p:cNvPr id="8195" name="Rectangle 3"/>
          <p:cNvSpPr>
            <a:spLocks noGrp="1" noChangeArrowheads="1"/>
          </p:cNvSpPr>
          <p:nvPr>
            <p:ph type="body" idx="1"/>
          </p:nvPr>
        </p:nvSpPr>
        <p:spPr/>
        <p:txBody>
          <a:bodyPr/>
          <a:lstStyle/>
          <a:p>
            <a:pPr marL="609600" indent="-609600"/>
            <a:r>
              <a:rPr lang="en-US" sz="3200"/>
              <a:t>Threads are used to:</a:t>
            </a:r>
          </a:p>
          <a:p>
            <a:pPr marL="990600" lvl="1" indent="-533400"/>
            <a:r>
              <a:rPr lang="en-US" sz="3000"/>
              <a:t>Assemble parts</a:t>
            </a:r>
          </a:p>
          <a:p>
            <a:pPr marL="990600" lvl="1" indent="-533400"/>
            <a:r>
              <a:rPr lang="en-US" sz="3000"/>
              <a:t>Transmit and pass along motion</a:t>
            </a:r>
          </a:p>
          <a:p>
            <a:pPr marL="990600" lvl="1" indent="-533400"/>
            <a:r>
              <a:rPr lang="en-US" sz="3000"/>
              <a:t>Make adjustments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solidFill>
                  <a:schemeClr val="tx1"/>
                </a:solidFill>
              </a:rPr>
              <a:t>Screw Thread Terminology</a:t>
            </a:r>
          </a:p>
        </p:txBody>
      </p:sp>
      <p:sp>
        <p:nvSpPr>
          <p:cNvPr id="35843" name="Rectangle 3"/>
          <p:cNvSpPr>
            <a:spLocks noGrp="1" noChangeArrowheads="1"/>
          </p:cNvSpPr>
          <p:nvPr>
            <p:ph type="body" idx="1"/>
          </p:nvPr>
        </p:nvSpPr>
        <p:spPr/>
        <p:txBody>
          <a:bodyPr/>
          <a:lstStyle/>
          <a:p>
            <a:pPr marL="609600" indent="-609600">
              <a:lnSpc>
                <a:spcPct val="90000"/>
              </a:lnSpc>
            </a:pPr>
            <a:r>
              <a:rPr lang="en-US" sz="2400"/>
              <a:t>Lead</a:t>
            </a:r>
          </a:p>
          <a:p>
            <a:pPr marL="990600" lvl="1" indent="-533400">
              <a:lnSpc>
                <a:spcPct val="90000"/>
              </a:lnSpc>
            </a:pPr>
            <a:r>
              <a:rPr lang="en-US" sz="2200"/>
              <a:t>The distance a screw will move into a thread in one complete revolution</a:t>
            </a:r>
          </a:p>
          <a:p>
            <a:pPr marL="609600" indent="-609600">
              <a:lnSpc>
                <a:spcPct val="90000"/>
              </a:lnSpc>
              <a:buFont typeface="Wingdings" pitchFamily="2" charset="2"/>
              <a:buNone/>
            </a:pPr>
            <a:r>
              <a:rPr lang="en-US"/>
              <a:t>	</a:t>
            </a:r>
          </a:p>
          <a:p>
            <a:pPr marL="609600" indent="-609600">
              <a:lnSpc>
                <a:spcPct val="90000"/>
              </a:lnSpc>
              <a:buFont typeface="Wingdings" pitchFamily="2" charset="2"/>
              <a:buNone/>
            </a:pPr>
            <a:r>
              <a:rPr lang="en-US"/>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solidFill>
                  <a:schemeClr val="tx1"/>
                </a:solidFill>
              </a:rPr>
              <a:t>Screw Thread Terminology</a:t>
            </a:r>
          </a:p>
        </p:txBody>
      </p:sp>
      <p:sp>
        <p:nvSpPr>
          <p:cNvPr id="40963" name="Rectangle 3"/>
          <p:cNvSpPr>
            <a:spLocks noGrp="1" noChangeArrowheads="1"/>
          </p:cNvSpPr>
          <p:nvPr>
            <p:ph type="body" sz="half" idx="1"/>
          </p:nvPr>
        </p:nvSpPr>
        <p:spPr/>
        <p:txBody>
          <a:bodyPr/>
          <a:lstStyle/>
          <a:p>
            <a:pPr marL="609600" indent="-609600">
              <a:lnSpc>
                <a:spcPct val="90000"/>
              </a:lnSpc>
            </a:pPr>
            <a:r>
              <a:rPr lang="en-US" sz="3200"/>
              <a:t>Internal thread </a:t>
            </a:r>
          </a:p>
          <a:p>
            <a:pPr marL="609600" indent="-609600">
              <a:lnSpc>
                <a:spcPct val="90000"/>
              </a:lnSpc>
            </a:pPr>
            <a:r>
              <a:rPr lang="en-US" sz="3200"/>
              <a:t>External thread </a:t>
            </a:r>
          </a:p>
          <a:p>
            <a:pPr marL="609600" indent="-609600">
              <a:lnSpc>
                <a:spcPct val="90000"/>
              </a:lnSpc>
            </a:pPr>
            <a:r>
              <a:rPr lang="en-US" sz="3200"/>
              <a:t>Major diameter </a:t>
            </a:r>
          </a:p>
          <a:p>
            <a:pPr marL="609600" indent="-609600">
              <a:lnSpc>
                <a:spcPct val="90000"/>
              </a:lnSpc>
            </a:pPr>
            <a:r>
              <a:rPr lang="en-US" sz="3200"/>
              <a:t>Minor diameter </a:t>
            </a:r>
          </a:p>
          <a:p>
            <a:pPr marL="609600" indent="-609600">
              <a:lnSpc>
                <a:spcPct val="90000"/>
              </a:lnSpc>
            </a:pPr>
            <a:r>
              <a:rPr lang="en-US" sz="3200"/>
              <a:t>Pitch diameter</a:t>
            </a:r>
          </a:p>
          <a:p>
            <a:pPr marL="609600" indent="-609600">
              <a:lnSpc>
                <a:spcPct val="90000"/>
              </a:lnSpc>
            </a:pPr>
            <a:r>
              <a:rPr lang="en-US" sz="3200"/>
              <a:t>Crest</a:t>
            </a:r>
          </a:p>
        </p:txBody>
      </p:sp>
      <p:sp>
        <p:nvSpPr>
          <p:cNvPr id="40964" name="Rectangle 4"/>
          <p:cNvSpPr>
            <a:spLocks noGrp="1" noChangeArrowheads="1"/>
          </p:cNvSpPr>
          <p:nvPr>
            <p:ph type="body" sz="half" idx="2"/>
          </p:nvPr>
        </p:nvSpPr>
        <p:spPr/>
        <p:txBody>
          <a:bodyPr/>
          <a:lstStyle/>
          <a:p>
            <a:pPr marL="533400" indent="-533400"/>
            <a:r>
              <a:rPr lang="en-US" sz="3200"/>
              <a:t>Root </a:t>
            </a:r>
          </a:p>
          <a:p>
            <a:pPr marL="533400" indent="-533400"/>
            <a:r>
              <a:rPr lang="en-US" sz="3200"/>
              <a:t>Axis </a:t>
            </a:r>
          </a:p>
          <a:p>
            <a:pPr marL="533400" indent="-533400"/>
            <a:r>
              <a:rPr lang="en-US" sz="3200"/>
              <a:t>Depth</a:t>
            </a:r>
          </a:p>
          <a:p>
            <a:pPr marL="533400" indent="-533400"/>
            <a:r>
              <a:rPr lang="en-US" sz="3200"/>
              <a:t>Thread angle</a:t>
            </a:r>
          </a:p>
          <a:p>
            <a:pPr marL="533400" indent="-533400"/>
            <a:r>
              <a:rPr lang="en-US" sz="3200"/>
              <a:t>Pitch</a:t>
            </a:r>
          </a:p>
          <a:p>
            <a:pPr marL="533400" indent="-533400"/>
            <a:r>
              <a:rPr lang="en-US" sz="3200"/>
              <a:t>Lead</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67587" name="Rectangle 3"/>
          <p:cNvSpPr>
            <a:spLocks noGrp="1" noChangeArrowheads="1"/>
          </p:cNvSpPr>
          <p:nvPr>
            <p:ph type="body" sz="half" idx="1"/>
          </p:nvPr>
        </p:nvSpPr>
        <p:spPr>
          <a:xfrm>
            <a:off x="1130300" y="1755775"/>
            <a:ext cx="7412038" cy="1470025"/>
          </a:xfrm>
        </p:spPr>
        <p:txBody>
          <a:bodyPr/>
          <a:lstStyle/>
          <a:p>
            <a:pPr marL="609600" indent="-609600"/>
            <a:r>
              <a:rPr lang="en-US" sz="3600"/>
              <a:t>Tap and Drill Chart Information:</a:t>
            </a:r>
          </a:p>
          <a:p>
            <a:pPr marL="990600" lvl="1" indent="-533400"/>
            <a:r>
              <a:rPr lang="en-US" sz="3500"/>
              <a:t>Fractional or Drill Sizes</a:t>
            </a:r>
            <a:r>
              <a:rPr lang="en-US" sz="2000"/>
              <a:t>	</a:t>
            </a:r>
          </a:p>
        </p:txBody>
      </p:sp>
      <p:graphicFrame>
        <p:nvGraphicFramePr>
          <p:cNvPr id="67675" name="Group 91"/>
          <p:cNvGraphicFramePr>
            <a:graphicFrameLocks noGrp="1"/>
          </p:cNvGraphicFramePr>
          <p:nvPr>
            <p:ph sz="half" idx="2"/>
          </p:nvPr>
        </p:nvGraphicFramePr>
        <p:xfrm>
          <a:off x="685800" y="3352800"/>
          <a:ext cx="8229600" cy="3355977"/>
        </p:xfrm>
        <a:graphic>
          <a:graphicData uri="http://schemas.openxmlformats.org/drawingml/2006/table">
            <a:tbl>
              <a:tblPr/>
              <a:tblGrid>
                <a:gridCol w="2057400"/>
                <a:gridCol w="2057400"/>
                <a:gridCol w="2057400"/>
                <a:gridCol w="2057400"/>
              </a:tblGrid>
              <a:tr h="4556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Column 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Column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Column 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Column 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509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Fractional Drill Sizes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Number and Letter Drill Equivalents sizes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Decimal Sizes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Tap sizes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Example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Example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Example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Example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37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1/4”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No. 3</a:t>
                      </a: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Letter- C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.2130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Arial" charset="0"/>
                        </a:rPr>
                        <a:t>¼ x 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66563" name="Rectangle 3"/>
          <p:cNvSpPr>
            <a:spLocks noGrp="1" noChangeArrowheads="1"/>
          </p:cNvSpPr>
          <p:nvPr>
            <p:ph type="body" idx="1"/>
          </p:nvPr>
        </p:nvSpPr>
        <p:spPr/>
        <p:txBody>
          <a:bodyPr/>
          <a:lstStyle/>
          <a:p>
            <a:pPr marL="609600" indent="-609600">
              <a:buFont typeface="Wingdings" pitchFamily="2" charset="2"/>
              <a:buNone/>
            </a:pPr>
            <a:r>
              <a:rPr lang="en-US" sz="3200"/>
              <a:t>	</a:t>
            </a:r>
          </a:p>
          <a:p>
            <a:pPr marL="609600" indent="-609600">
              <a:buFont typeface="Wingdings" pitchFamily="2" charset="2"/>
              <a:buNone/>
            </a:pPr>
            <a:r>
              <a:rPr lang="en-US" sz="3200"/>
              <a:t>	</a:t>
            </a:r>
          </a:p>
        </p:txBody>
      </p:sp>
      <p:pic>
        <p:nvPicPr>
          <p:cNvPr id="66564" name="Picture 4" descr="msotw9_temp0"/>
          <p:cNvPicPr>
            <a:picLocks noChangeAspect="1" noChangeArrowheads="1"/>
          </p:cNvPicPr>
          <p:nvPr/>
        </p:nvPicPr>
        <p:blipFill>
          <a:blip r:embed="rId2" cstate="print"/>
          <a:srcRect l="1508" t="5756" r="60805" b="56204"/>
          <a:stretch>
            <a:fillRect/>
          </a:stretch>
        </p:blipFill>
        <p:spPr bwMode="auto">
          <a:xfrm>
            <a:off x="990600" y="1752600"/>
            <a:ext cx="3429000" cy="4876800"/>
          </a:xfrm>
          <a:prstGeom prst="rect">
            <a:avLst/>
          </a:prstGeom>
          <a:noFill/>
          <a:ln w="9525">
            <a:noFill/>
            <a:miter lim="800000"/>
            <a:headEnd/>
            <a:tailEnd/>
          </a:ln>
          <a:effectLst/>
        </p:spPr>
      </p:pic>
      <p:pic>
        <p:nvPicPr>
          <p:cNvPr id="66565" name="Picture 5" descr="msotw9_temp0"/>
          <p:cNvPicPr>
            <a:picLocks noChangeAspect="1" noChangeArrowheads="1"/>
          </p:cNvPicPr>
          <p:nvPr/>
        </p:nvPicPr>
        <p:blipFill>
          <a:blip r:embed="rId3" cstate="print"/>
          <a:srcRect l="1508" t="4379" r="63066" b="58394"/>
          <a:stretch>
            <a:fillRect/>
          </a:stretch>
        </p:blipFill>
        <p:spPr bwMode="auto">
          <a:xfrm>
            <a:off x="4724400" y="1752600"/>
            <a:ext cx="3276600" cy="495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72707" name="Rectangle 3"/>
          <p:cNvSpPr>
            <a:spLocks noGrp="1" noChangeArrowheads="1"/>
          </p:cNvSpPr>
          <p:nvPr>
            <p:ph type="body" idx="1"/>
          </p:nvPr>
        </p:nvSpPr>
        <p:spPr/>
        <p:txBody>
          <a:bodyPr/>
          <a:lstStyle/>
          <a:p>
            <a:pPr marL="609600" indent="-609600"/>
            <a:r>
              <a:rPr lang="en-US" sz="3200"/>
              <a:t>Classification of Twist Drills</a:t>
            </a:r>
          </a:p>
          <a:p>
            <a:pPr marL="990600" lvl="1" indent="-533400"/>
            <a:r>
              <a:rPr lang="en-US" sz="3000"/>
              <a:t>Number drills</a:t>
            </a:r>
          </a:p>
          <a:p>
            <a:pPr marL="1371600" lvl="2" indent="-457200"/>
            <a:r>
              <a:rPr lang="en-US" sz="2800"/>
              <a:t>No. 80 (smallest) thru No. 1 (largest)</a:t>
            </a:r>
          </a:p>
          <a:p>
            <a:pPr marL="609600" indent="-609600">
              <a:buFont typeface="Wingdings" pitchFamily="2" charset="2"/>
              <a:buNone/>
            </a:pPr>
            <a:r>
              <a:rPr lang="en-US" sz="2000"/>
              <a:t>	</a:t>
            </a:r>
            <a:r>
              <a:rPr lang="en-US" sz="3200"/>
              <a:t>	</a:t>
            </a:r>
          </a:p>
          <a:p>
            <a:pPr marL="609600" indent="-609600">
              <a:buFont typeface="Wingdings" pitchFamily="2" charset="2"/>
              <a:buNone/>
            </a:pPr>
            <a:r>
              <a:rPr lang="en-US" sz="320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68611" name="Rectangle 3"/>
          <p:cNvSpPr>
            <a:spLocks noGrp="1" noChangeArrowheads="1"/>
          </p:cNvSpPr>
          <p:nvPr>
            <p:ph type="body" idx="1"/>
          </p:nvPr>
        </p:nvSpPr>
        <p:spPr/>
        <p:txBody>
          <a:bodyPr/>
          <a:lstStyle/>
          <a:p>
            <a:pPr marL="609600" indent="-609600"/>
            <a:r>
              <a:rPr lang="en-US" sz="3200"/>
              <a:t>Classification of Twist Drills</a:t>
            </a:r>
          </a:p>
          <a:p>
            <a:pPr marL="990600" lvl="1" indent="-533400"/>
            <a:r>
              <a:rPr lang="en-US" sz="3000"/>
              <a:t>Letter drills</a:t>
            </a:r>
          </a:p>
          <a:p>
            <a:pPr marL="1371600" lvl="2" indent="-457200"/>
            <a:r>
              <a:rPr lang="en-US" sz="2800"/>
              <a:t>A (smallest) thru Z (largest)</a:t>
            </a:r>
          </a:p>
          <a:p>
            <a:pPr marL="609600" indent="-609600">
              <a:buFont typeface="Wingdings" pitchFamily="2" charset="2"/>
              <a:buNone/>
            </a:pPr>
            <a:r>
              <a:rPr lang="en-US" sz="2000"/>
              <a:t>	</a:t>
            </a:r>
            <a:r>
              <a:rPr lang="en-US" sz="3200"/>
              <a:t>	</a:t>
            </a:r>
          </a:p>
          <a:p>
            <a:pPr marL="609600" indent="-609600">
              <a:buFont typeface="Wingdings" pitchFamily="2" charset="2"/>
              <a:buNone/>
            </a:pPr>
            <a:r>
              <a:rPr lang="en-US" sz="320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69635" name="Rectangle 3"/>
          <p:cNvSpPr>
            <a:spLocks noGrp="1" noChangeArrowheads="1"/>
          </p:cNvSpPr>
          <p:nvPr>
            <p:ph type="body" idx="1"/>
          </p:nvPr>
        </p:nvSpPr>
        <p:spPr/>
        <p:txBody>
          <a:bodyPr/>
          <a:lstStyle/>
          <a:p>
            <a:pPr marL="609600" indent="-609600"/>
            <a:r>
              <a:rPr lang="en-US" sz="3200"/>
              <a:t>Classification of Twist Drills</a:t>
            </a:r>
          </a:p>
          <a:p>
            <a:pPr marL="990600" lvl="1" indent="-533400"/>
            <a:r>
              <a:rPr lang="en-US" sz="3000"/>
              <a:t>Fractional drill sizes</a:t>
            </a:r>
          </a:p>
          <a:p>
            <a:pPr marL="1371600" lvl="2" indent="-457200"/>
            <a:r>
              <a:rPr lang="en-US" sz="2800"/>
              <a:t>1/64” thru 1 ½”		</a:t>
            </a:r>
          </a:p>
          <a:p>
            <a:pPr marL="609600" indent="-609600">
              <a:buFont typeface="Wingdings" pitchFamily="2" charset="2"/>
              <a:buNone/>
            </a:pPr>
            <a:r>
              <a:rPr lang="en-US" sz="3200"/>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70659" name="Rectangle 3"/>
          <p:cNvSpPr>
            <a:spLocks noGrp="1" noChangeArrowheads="1"/>
          </p:cNvSpPr>
          <p:nvPr>
            <p:ph type="body" idx="1"/>
          </p:nvPr>
        </p:nvSpPr>
        <p:spPr/>
        <p:txBody>
          <a:bodyPr/>
          <a:lstStyle/>
          <a:p>
            <a:pPr marL="609600" indent="-609600">
              <a:lnSpc>
                <a:spcPct val="80000"/>
              </a:lnSpc>
            </a:pPr>
            <a:r>
              <a:rPr lang="en-US" sz="3200"/>
              <a:t>Classification of Twist Drills</a:t>
            </a:r>
          </a:p>
          <a:p>
            <a:pPr marL="990600" lvl="1" indent="-533400">
              <a:lnSpc>
                <a:spcPct val="80000"/>
              </a:lnSpc>
            </a:pPr>
            <a:r>
              <a:rPr lang="en-US" sz="3000"/>
              <a:t>Decimal equivalents</a:t>
            </a:r>
          </a:p>
          <a:p>
            <a:pPr marL="1371600" lvl="2" indent="-457200">
              <a:lnSpc>
                <a:spcPct val="80000"/>
              </a:lnSpc>
            </a:pPr>
            <a:r>
              <a:rPr lang="en-US" sz="2800"/>
              <a:t> .0135” thru 1.500”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sz="3800">
                <a:solidFill>
                  <a:schemeClr val="tx1"/>
                </a:solidFill>
              </a:rPr>
              <a:t>Interpreting the Tap &amp; Drill Chart</a:t>
            </a:r>
          </a:p>
        </p:txBody>
      </p:sp>
      <p:sp>
        <p:nvSpPr>
          <p:cNvPr id="71683" name="Rectangle 3"/>
          <p:cNvSpPr>
            <a:spLocks noGrp="1" noChangeArrowheads="1"/>
          </p:cNvSpPr>
          <p:nvPr>
            <p:ph type="body" idx="1"/>
          </p:nvPr>
        </p:nvSpPr>
        <p:spPr/>
        <p:txBody>
          <a:bodyPr/>
          <a:lstStyle/>
          <a:p>
            <a:pPr marL="609600" indent="-609600">
              <a:lnSpc>
                <a:spcPct val="90000"/>
              </a:lnSpc>
            </a:pPr>
            <a:r>
              <a:rPr lang="en-US" sz="3200"/>
              <a:t>Classification of Twist Drills</a:t>
            </a:r>
          </a:p>
          <a:p>
            <a:pPr marL="990600" lvl="1" indent="-533400">
              <a:lnSpc>
                <a:spcPct val="90000"/>
              </a:lnSpc>
            </a:pPr>
            <a:r>
              <a:rPr lang="en-US" sz="3000"/>
              <a:t>Number drills – No. 80 smallest thru No. 1 largest</a:t>
            </a:r>
          </a:p>
          <a:p>
            <a:pPr marL="990600" lvl="1" indent="-533400">
              <a:lnSpc>
                <a:spcPct val="90000"/>
              </a:lnSpc>
            </a:pPr>
            <a:r>
              <a:rPr lang="en-US" sz="3000"/>
              <a:t>Letter drills – A (smallest) thru Z (largest)</a:t>
            </a:r>
          </a:p>
          <a:p>
            <a:pPr marL="990600" lvl="1" indent="-533400">
              <a:lnSpc>
                <a:spcPct val="90000"/>
              </a:lnSpc>
            </a:pPr>
            <a:r>
              <a:rPr lang="en-US" sz="3000"/>
              <a:t>Fractional drill sizes – 1/64” thru 1 ½”	</a:t>
            </a:r>
          </a:p>
          <a:p>
            <a:pPr marL="990600" lvl="1" indent="-533400">
              <a:lnSpc>
                <a:spcPct val="90000"/>
              </a:lnSpc>
            </a:pPr>
            <a:r>
              <a:rPr lang="en-US" sz="3000"/>
              <a:t>Decimal equivalents - .0135” thru 1.500”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solidFill>
                  <a:schemeClr val="tx1"/>
                </a:solidFill>
              </a:rPr>
              <a:t>Tapping &amp; Threading Tools</a:t>
            </a:r>
          </a:p>
        </p:txBody>
      </p:sp>
      <p:sp>
        <p:nvSpPr>
          <p:cNvPr id="41987" name="Rectangle 3"/>
          <p:cNvSpPr>
            <a:spLocks noGrp="1" noChangeArrowheads="1"/>
          </p:cNvSpPr>
          <p:nvPr>
            <p:ph type="body" sz="half" idx="1"/>
          </p:nvPr>
        </p:nvSpPr>
        <p:spPr/>
        <p:txBody>
          <a:bodyPr/>
          <a:lstStyle/>
          <a:p>
            <a:pPr marL="609600" indent="-609600"/>
            <a:r>
              <a:rPr lang="en-US" sz="3200"/>
              <a:t>Die</a:t>
            </a:r>
          </a:p>
          <a:p>
            <a:pPr marL="990600" lvl="1" indent="-533400"/>
            <a:r>
              <a:rPr lang="en-US" sz="3100"/>
              <a:t>Tool used to cut threads outside threads, such as the threads on a bolt or a pipe.</a:t>
            </a:r>
          </a:p>
        </p:txBody>
      </p:sp>
      <p:pic>
        <p:nvPicPr>
          <p:cNvPr id="41991" name="Picture 7" descr="PIC00003"/>
          <p:cNvPicPr>
            <a:picLocks noChangeAspect="1" noChangeArrowheads="1"/>
          </p:cNvPicPr>
          <p:nvPr>
            <p:ph sz="half" idx="2"/>
          </p:nvPr>
        </p:nvPicPr>
        <p:blipFill>
          <a:blip r:embed="rId2" cstate="print"/>
          <a:srcRect l="26250" t="28125" r="32500" b="27344"/>
          <a:stretch>
            <a:fillRect/>
          </a:stretch>
        </p:blipFill>
        <p:spPr>
          <a:xfrm>
            <a:off x="4876800" y="2187575"/>
            <a:ext cx="3810000" cy="3355975"/>
          </a:xfrm>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solidFill>
                  <a:schemeClr val="tx1"/>
                </a:solidFill>
              </a:rPr>
              <a:t>Thread Uses</a:t>
            </a:r>
          </a:p>
        </p:txBody>
      </p:sp>
      <p:sp>
        <p:nvSpPr>
          <p:cNvPr id="9219" name="Rectangle 3"/>
          <p:cNvSpPr>
            <a:spLocks noGrp="1" noChangeArrowheads="1"/>
          </p:cNvSpPr>
          <p:nvPr>
            <p:ph type="body" idx="1"/>
          </p:nvPr>
        </p:nvSpPr>
        <p:spPr/>
        <p:txBody>
          <a:bodyPr/>
          <a:lstStyle/>
          <a:p>
            <a:pPr marL="609600" indent="-609600"/>
            <a:r>
              <a:rPr lang="en-US" sz="3200"/>
              <a:t>Screw Thread Forms:</a:t>
            </a:r>
          </a:p>
          <a:p>
            <a:pPr marL="990600" lvl="1" indent="-533400"/>
            <a:r>
              <a:rPr lang="en-US" sz="3000"/>
              <a:t>American National Thread Form</a:t>
            </a:r>
          </a:p>
          <a:p>
            <a:pPr marL="1371600" lvl="2" indent="-457200"/>
            <a:r>
              <a:rPr lang="en-US" sz="2800"/>
              <a:t>60</a:t>
            </a:r>
            <a:r>
              <a:rPr lang="en-US" sz="2800">
                <a:cs typeface="Times New Roman" pitchFamily="18" charset="0"/>
              </a:rPr>
              <a:t>º between threads</a:t>
            </a:r>
          </a:p>
          <a:p>
            <a:pPr marL="1371600" lvl="2" indent="-457200"/>
            <a:r>
              <a:rPr lang="en-US" sz="2800">
                <a:cs typeface="Times New Roman" pitchFamily="18" charset="0"/>
              </a:rPr>
              <a:t>Crest and the have sharp corners</a:t>
            </a:r>
            <a:endParaRPr lang="en-US" sz="2800"/>
          </a:p>
        </p:txBody>
      </p:sp>
      <p:pic>
        <p:nvPicPr>
          <p:cNvPr id="9221" name="Picture 5" descr="msotw9_temp0"/>
          <p:cNvPicPr>
            <a:picLocks noChangeAspect="1" noChangeArrowheads="1"/>
          </p:cNvPicPr>
          <p:nvPr/>
        </p:nvPicPr>
        <p:blipFill>
          <a:blip r:embed="rId2" cstate="print"/>
          <a:srcRect l="6671" t="12372" r="36813" b="73946"/>
          <a:stretch>
            <a:fillRect/>
          </a:stretch>
        </p:blipFill>
        <p:spPr bwMode="auto">
          <a:xfrm>
            <a:off x="1371600" y="4343400"/>
            <a:ext cx="6019800" cy="200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solidFill>
                  <a:schemeClr val="tx1"/>
                </a:solidFill>
              </a:rPr>
              <a:t>Tapping &amp; Threading Tools</a:t>
            </a:r>
          </a:p>
        </p:txBody>
      </p:sp>
      <p:sp>
        <p:nvSpPr>
          <p:cNvPr id="45059" name="Rectangle 3"/>
          <p:cNvSpPr>
            <a:spLocks noGrp="1" noChangeArrowheads="1"/>
          </p:cNvSpPr>
          <p:nvPr>
            <p:ph type="body" sz="half" idx="1"/>
          </p:nvPr>
        </p:nvSpPr>
        <p:spPr/>
        <p:txBody>
          <a:bodyPr/>
          <a:lstStyle/>
          <a:p>
            <a:pPr marL="609600" indent="-609600"/>
            <a:r>
              <a:rPr lang="en-US" sz="3200"/>
              <a:t>Die</a:t>
            </a:r>
          </a:p>
          <a:p>
            <a:pPr marL="990600" lvl="1" indent="-533400"/>
            <a:r>
              <a:rPr lang="en-US" sz="3100"/>
              <a:t>Split dies are adjustable to allow the user to adjust the class of fit.</a:t>
            </a:r>
          </a:p>
          <a:p>
            <a:pPr marL="609600" indent="-609600">
              <a:buFont typeface="Wingdings" pitchFamily="2" charset="2"/>
              <a:buNone/>
            </a:pPr>
            <a:r>
              <a:rPr lang="en-US"/>
              <a:t>	</a:t>
            </a:r>
          </a:p>
        </p:txBody>
      </p:sp>
      <p:sp>
        <p:nvSpPr>
          <p:cNvPr id="45061" name="Text Box 5"/>
          <p:cNvSpPr txBox="1">
            <a:spLocks noChangeArrowheads="1"/>
          </p:cNvSpPr>
          <p:nvPr/>
        </p:nvSpPr>
        <p:spPr bwMode="auto">
          <a:xfrm>
            <a:off x="4038600" y="5638800"/>
            <a:ext cx="34290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rPr>
              <a:t>Split Die</a:t>
            </a:r>
          </a:p>
        </p:txBody>
      </p:sp>
      <p:pic>
        <p:nvPicPr>
          <p:cNvPr id="45064" name="Picture 8" descr="PIC00013"/>
          <p:cNvPicPr>
            <a:picLocks noChangeAspect="1" noChangeArrowheads="1"/>
          </p:cNvPicPr>
          <p:nvPr>
            <p:ph sz="half" idx="2"/>
          </p:nvPr>
        </p:nvPicPr>
        <p:blipFill>
          <a:blip r:embed="rId2" cstate="print"/>
          <a:srcRect l="11250" t="18750" r="17500" b="25000"/>
          <a:stretch>
            <a:fillRect/>
          </a:stretch>
        </p:blipFill>
        <p:spPr>
          <a:xfrm>
            <a:off x="4876800" y="2187575"/>
            <a:ext cx="3810000" cy="3355975"/>
          </a:xfrm>
          <a:no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solidFill>
                  <a:schemeClr val="tx1"/>
                </a:solidFill>
              </a:rPr>
              <a:t>Tapping &amp; Threading Tools</a:t>
            </a:r>
          </a:p>
        </p:txBody>
      </p:sp>
      <p:sp>
        <p:nvSpPr>
          <p:cNvPr id="43011" name="Rectangle 3"/>
          <p:cNvSpPr>
            <a:spLocks noGrp="1" noChangeArrowheads="1"/>
          </p:cNvSpPr>
          <p:nvPr>
            <p:ph type="body" sz="half" idx="1"/>
          </p:nvPr>
        </p:nvSpPr>
        <p:spPr/>
        <p:txBody>
          <a:bodyPr/>
          <a:lstStyle/>
          <a:p>
            <a:pPr marL="609600" indent="-609600"/>
            <a:r>
              <a:rPr lang="en-US" sz="3200"/>
              <a:t>Die</a:t>
            </a:r>
          </a:p>
          <a:p>
            <a:pPr marL="990600" lvl="1" indent="-533400"/>
            <a:r>
              <a:rPr lang="en-US" sz="3100"/>
              <a:t>Class of fit on solid dies can not be changed</a:t>
            </a:r>
            <a:r>
              <a:rPr lang="en-US"/>
              <a:t>.	</a:t>
            </a:r>
          </a:p>
          <a:p>
            <a:pPr marL="609600" indent="-609600">
              <a:buFont typeface="Wingdings" pitchFamily="2" charset="2"/>
              <a:buNone/>
            </a:pPr>
            <a:r>
              <a:rPr lang="en-US"/>
              <a:t>	</a:t>
            </a:r>
          </a:p>
        </p:txBody>
      </p:sp>
      <p:sp>
        <p:nvSpPr>
          <p:cNvPr id="43015" name="Text Box 7"/>
          <p:cNvSpPr txBox="1">
            <a:spLocks noChangeArrowheads="1"/>
          </p:cNvSpPr>
          <p:nvPr/>
        </p:nvSpPr>
        <p:spPr bwMode="auto">
          <a:xfrm>
            <a:off x="4953000" y="5638800"/>
            <a:ext cx="2438400" cy="45720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latin typeface="Times New Roman" pitchFamily="18" charset="0"/>
              </a:rPr>
              <a:t>Solid Die</a:t>
            </a:r>
          </a:p>
        </p:txBody>
      </p:sp>
      <p:pic>
        <p:nvPicPr>
          <p:cNvPr id="43017" name="Picture 9" descr="PIC00010"/>
          <p:cNvPicPr>
            <a:picLocks noChangeAspect="1" noChangeArrowheads="1"/>
          </p:cNvPicPr>
          <p:nvPr>
            <p:ph sz="half" idx="2"/>
          </p:nvPr>
        </p:nvPicPr>
        <p:blipFill>
          <a:blip r:embed="rId2" cstate="print"/>
          <a:srcRect l="21875" t="19531" r="20000" b="5469"/>
          <a:stretch>
            <a:fillRect/>
          </a:stretch>
        </p:blipFill>
        <p:spPr>
          <a:xfrm>
            <a:off x="4872038" y="1831975"/>
            <a:ext cx="3598862" cy="4260850"/>
          </a:xfrm>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solidFill>
                  <a:schemeClr val="tx1"/>
                </a:solidFill>
              </a:rPr>
              <a:t>Tapping &amp; Threading Tools</a:t>
            </a:r>
          </a:p>
        </p:txBody>
      </p:sp>
      <p:sp>
        <p:nvSpPr>
          <p:cNvPr id="46083" name="Rectangle 3"/>
          <p:cNvSpPr>
            <a:spLocks noGrp="1" noChangeArrowheads="1"/>
          </p:cNvSpPr>
          <p:nvPr>
            <p:ph type="body" sz="half" idx="1"/>
          </p:nvPr>
        </p:nvSpPr>
        <p:spPr/>
        <p:txBody>
          <a:bodyPr/>
          <a:lstStyle/>
          <a:p>
            <a:pPr marL="609600" indent="-609600"/>
            <a:r>
              <a:rPr lang="en-US" sz="3200"/>
              <a:t>Die </a:t>
            </a:r>
          </a:p>
          <a:p>
            <a:pPr marL="990600" lvl="1" indent="-533400"/>
            <a:r>
              <a:rPr lang="en-US" sz="3100"/>
              <a:t>Adjustable Die</a:t>
            </a:r>
          </a:p>
          <a:p>
            <a:pPr marL="609600" indent="-609600">
              <a:buFont typeface="Wingdings" pitchFamily="2" charset="2"/>
              <a:buNone/>
            </a:pPr>
            <a:r>
              <a:rPr lang="en-US"/>
              <a:t>			</a:t>
            </a:r>
          </a:p>
          <a:p>
            <a:pPr marL="609600" indent="-609600">
              <a:buFont typeface="Wingdings" pitchFamily="2" charset="2"/>
              <a:buNone/>
            </a:pPr>
            <a:r>
              <a:rPr lang="en-US"/>
              <a:t>	</a:t>
            </a:r>
          </a:p>
        </p:txBody>
      </p:sp>
      <p:pic>
        <p:nvPicPr>
          <p:cNvPr id="46090" name="Picture 10" descr="msotw9_temp0"/>
          <p:cNvPicPr>
            <a:picLocks noChangeAspect="1" noChangeArrowheads="1"/>
          </p:cNvPicPr>
          <p:nvPr>
            <p:ph sz="half" idx="2"/>
          </p:nvPr>
        </p:nvPicPr>
        <p:blipFill>
          <a:blip r:embed="rId2" cstate="print"/>
          <a:srcRect l="26382" t="44525" r="25377" b="7300"/>
          <a:stretch>
            <a:fillRect/>
          </a:stretch>
        </p:blipFill>
        <p:spPr>
          <a:xfrm>
            <a:off x="5286375" y="1600200"/>
            <a:ext cx="2989263" cy="4530725"/>
          </a:xfrm>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solidFill>
                  <a:schemeClr val="tx1"/>
                </a:solidFill>
              </a:rPr>
              <a:t>Tapping &amp; Threading Tools</a:t>
            </a:r>
          </a:p>
        </p:txBody>
      </p:sp>
      <p:sp>
        <p:nvSpPr>
          <p:cNvPr id="49155" name="Rectangle 3"/>
          <p:cNvSpPr>
            <a:spLocks noGrp="1" noChangeArrowheads="1"/>
          </p:cNvSpPr>
          <p:nvPr>
            <p:ph type="body" sz="half" idx="1"/>
          </p:nvPr>
        </p:nvSpPr>
        <p:spPr/>
        <p:txBody>
          <a:bodyPr/>
          <a:lstStyle/>
          <a:p>
            <a:pPr marL="609600" indent="-609600"/>
            <a:r>
              <a:rPr lang="en-US" sz="3200"/>
              <a:t>Die</a:t>
            </a:r>
          </a:p>
          <a:p>
            <a:pPr marL="990600" lvl="1" indent="-533400"/>
            <a:r>
              <a:rPr lang="en-US" sz="3100"/>
              <a:t>Pipe Die</a:t>
            </a:r>
            <a:r>
              <a:rPr lang="en-US"/>
              <a:t>			</a:t>
            </a:r>
          </a:p>
          <a:p>
            <a:pPr marL="609600" indent="-609600">
              <a:buFont typeface="Wingdings" pitchFamily="2" charset="2"/>
              <a:buNone/>
            </a:pPr>
            <a:r>
              <a:rPr lang="en-US"/>
              <a:t>	</a:t>
            </a:r>
          </a:p>
        </p:txBody>
      </p:sp>
      <p:pic>
        <p:nvPicPr>
          <p:cNvPr id="49159" name="Picture 7" descr="PIC00009"/>
          <p:cNvPicPr>
            <a:picLocks noChangeAspect="1" noChangeArrowheads="1"/>
          </p:cNvPicPr>
          <p:nvPr>
            <p:ph sz="half" idx="2"/>
          </p:nvPr>
        </p:nvPicPr>
        <p:blipFill>
          <a:blip r:embed="rId2" cstate="print"/>
          <a:srcRect l="16875" t="28125" r="21249"/>
          <a:stretch>
            <a:fillRect/>
          </a:stretch>
        </p:blipFill>
        <p:spPr>
          <a:xfrm>
            <a:off x="4872038" y="1911350"/>
            <a:ext cx="3598862" cy="3717925"/>
          </a:xfrm>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solidFill>
                  <a:schemeClr val="tx1"/>
                </a:solidFill>
              </a:rPr>
              <a:t>Tapping &amp; Threading Tools</a:t>
            </a:r>
          </a:p>
        </p:txBody>
      </p:sp>
      <p:sp>
        <p:nvSpPr>
          <p:cNvPr id="47107" name="Rectangle 3"/>
          <p:cNvSpPr>
            <a:spLocks noGrp="1" noChangeArrowheads="1"/>
          </p:cNvSpPr>
          <p:nvPr>
            <p:ph type="body" sz="half" idx="1"/>
          </p:nvPr>
        </p:nvSpPr>
        <p:spPr/>
        <p:txBody>
          <a:bodyPr/>
          <a:lstStyle/>
          <a:p>
            <a:pPr marL="609600" indent="-609600"/>
            <a:r>
              <a:rPr lang="en-US" sz="3200"/>
              <a:t>Die</a:t>
            </a:r>
          </a:p>
          <a:p>
            <a:pPr marL="990600" lvl="1" indent="-533400"/>
            <a:r>
              <a:rPr lang="en-US" sz="3100"/>
              <a:t>Rethreading Die</a:t>
            </a:r>
          </a:p>
          <a:p>
            <a:pPr marL="609600" indent="-609600">
              <a:buFont typeface="Wingdings" pitchFamily="2" charset="2"/>
              <a:buNone/>
            </a:pPr>
            <a:endParaRPr lang="en-US" sz="3200"/>
          </a:p>
          <a:p>
            <a:pPr marL="609600" indent="-609600">
              <a:buFont typeface="Wingdings" pitchFamily="2" charset="2"/>
              <a:buNone/>
            </a:pPr>
            <a:r>
              <a:rPr lang="en-US"/>
              <a:t>			</a:t>
            </a:r>
          </a:p>
          <a:p>
            <a:pPr marL="609600" indent="-609600">
              <a:buFont typeface="Wingdings" pitchFamily="2" charset="2"/>
              <a:buNone/>
            </a:pPr>
            <a:r>
              <a:rPr lang="en-US"/>
              <a:t>	</a:t>
            </a:r>
          </a:p>
        </p:txBody>
      </p:sp>
      <p:pic>
        <p:nvPicPr>
          <p:cNvPr id="47111" name="Picture 7" descr="msotw9_temp0"/>
          <p:cNvPicPr>
            <a:picLocks noChangeAspect="1" noChangeArrowheads="1"/>
          </p:cNvPicPr>
          <p:nvPr>
            <p:ph sz="half" idx="2"/>
          </p:nvPr>
        </p:nvPicPr>
        <p:blipFill>
          <a:blip r:embed="rId2" cstate="print"/>
          <a:srcRect t="22079" r="72864" b="60402"/>
          <a:stretch>
            <a:fillRect/>
          </a:stretch>
        </p:blipFill>
        <p:spPr>
          <a:xfrm>
            <a:off x="5181600" y="1936750"/>
            <a:ext cx="3475038" cy="3463925"/>
          </a:xfrm>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solidFill>
                  <a:schemeClr val="tx1"/>
                </a:solidFill>
              </a:rPr>
              <a:t>Tapping &amp; Threading Tools</a:t>
            </a:r>
          </a:p>
        </p:txBody>
      </p:sp>
      <p:sp>
        <p:nvSpPr>
          <p:cNvPr id="50179" name="Rectangle 3"/>
          <p:cNvSpPr>
            <a:spLocks noGrp="1" noChangeArrowheads="1"/>
          </p:cNvSpPr>
          <p:nvPr>
            <p:ph type="body" sz="half" idx="1"/>
          </p:nvPr>
        </p:nvSpPr>
        <p:spPr/>
        <p:txBody>
          <a:bodyPr/>
          <a:lstStyle/>
          <a:p>
            <a:pPr marL="609600" indent="-609600"/>
            <a:r>
              <a:rPr lang="en-US" sz="3200"/>
              <a:t>Types of Taps:</a:t>
            </a:r>
          </a:p>
          <a:p>
            <a:pPr marL="990600" lvl="1" indent="-533400"/>
            <a:r>
              <a:rPr lang="en-US" sz="3100"/>
              <a:t>Tapered Tap</a:t>
            </a:r>
          </a:p>
          <a:p>
            <a:pPr marL="990600" lvl="1" indent="-533400"/>
            <a:r>
              <a:rPr lang="en-US" sz="3100"/>
              <a:t>Plug Tap</a:t>
            </a:r>
          </a:p>
          <a:p>
            <a:pPr marL="990600" lvl="1" indent="-533400"/>
            <a:r>
              <a:rPr lang="en-US" sz="3100"/>
              <a:t>Bottoming Tap</a:t>
            </a:r>
            <a:r>
              <a:rPr lang="en-US" sz="2000"/>
              <a:t>	</a:t>
            </a:r>
          </a:p>
          <a:p>
            <a:pPr marL="609600" indent="-609600">
              <a:buFont typeface="Wingdings" pitchFamily="2" charset="2"/>
              <a:buNone/>
            </a:pPr>
            <a:r>
              <a:rPr lang="en-US" sz="2000"/>
              <a:t>			</a:t>
            </a:r>
          </a:p>
          <a:p>
            <a:pPr marL="609600" indent="-609600">
              <a:buFont typeface="Wingdings" pitchFamily="2" charset="2"/>
              <a:buNone/>
            </a:pPr>
            <a:r>
              <a:rPr lang="en-US" sz="2000"/>
              <a:t>	</a:t>
            </a:r>
          </a:p>
        </p:txBody>
      </p:sp>
      <p:pic>
        <p:nvPicPr>
          <p:cNvPr id="50183" name="Picture 7" descr="PIC00011"/>
          <p:cNvPicPr>
            <a:picLocks noChangeAspect="1" noChangeArrowheads="1"/>
          </p:cNvPicPr>
          <p:nvPr>
            <p:ph sz="half" idx="2"/>
          </p:nvPr>
        </p:nvPicPr>
        <p:blipFill>
          <a:blip r:embed="rId2" cstate="print"/>
          <a:srcRect l="13126" r="11874"/>
          <a:stretch>
            <a:fillRect/>
          </a:stretch>
        </p:blipFill>
        <p:spPr>
          <a:xfrm>
            <a:off x="4876800" y="2187575"/>
            <a:ext cx="3810000" cy="3355975"/>
          </a:xfrm>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solidFill>
                  <a:schemeClr val="tx1"/>
                </a:solidFill>
              </a:rPr>
              <a:t>Tapping &amp; Threading Tools</a:t>
            </a:r>
          </a:p>
        </p:txBody>
      </p:sp>
      <p:sp>
        <p:nvSpPr>
          <p:cNvPr id="51203" name="Rectangle 3"/>
          <p:cNvSpPr>
            <a:spLocks noGrp="1" noChangeArrowheads="1"/>
          </p:cNvSpPr>
          <p:nvPr>
            <p:ph type="body" idx="1"/>
          </p:nvPr>
        </p:nvSpPr>
        <p:spPr>
          <a:xfrm>
            <a:off x="914400" y="1600200"/>
            <a:ext cx="7772400" cy="2182813"/>
          </a:xfrm>
        </p:spPr>
        <p:txBody>
          <a:bodyPr/>
          <a:lstStyle/>
          <a:p>
            <a:pPr marL="609600" indent="-609600"/>
            <a:r>
              <a:rPr lang="en-US" sz="3600"/>
              <a:t>Types of Taps:</a:t>
            </a:r>
          </a:p>
          <a:p>
            <a:pPr marL="990600" lvl="1" indent="-533400"/>
            <a:r>
              <a:rPr lang="en-US" sz="3500"/>
              <a:t>Tapered Tap</a:t>
            </a:r>
          </a:p>
          <a:p>
            <a:pPr marL="1371600" lvl="2" indent="-457200"/>
            <a:r>
              <a:rPr lang="en-US" sz="3200"/>
              <a:t>used when threading a blind hole</a:t>
            </a:r>
          </a:p>
        </p:txBody>
      </p:sp>
      <p:pic>
        <p:nvPicPr>
          <p:cNvPr id="51207" name="Picture 7" descr="PIC00004"/>
          <p:cNvPicPr>
            <a:picLocks noChangeAspect="1" noChangeArrowheads="1"/>
          </p:cNvPicPr>
          <p:nvPr>
            <p:ph sz="half" idx="4294967295"/>
          </p:nvPr>
        </p:nvPicPr>
        <p:blipFill>
          <a:blip r:embed="rId2" cstate="print"/>
          <a:srcRect t="30469" b="29688"/>
          <a:stretch>
            <a:fillRect/>
          </a:stretch>
        </p:blipFill>
        <p:spPr>
          <a:xfrm>
            <a:off x="1828800" y="4038600"/>
            <a:ext cx="5638800" cy="2535238"/>
          </a:xfrm>
          <a:noFill/>
          <a:ln/>
        </p:spPr>
      </p:pic>
      <p:sp>
        <p:nvSpPr>
          <p:cNvPr id="51205" name="Text Box 5"/>
          <p:cNvSpPr txBox="1">
            <a:spLocks noChangeArrowheads="1"/>
          </p:cNvSpPr>
          <p:nvPr/>
        </p:nvSpPr>
        <p:spPr bwMode="auto">
          <a:xfrm>
            <a:off x="2286000" y="6019800"/>
            <a:ext cx="2819400" cy="457200"/>
          </a:xfrm>
          <a:prstGeom prst="rect">
            <a:avLst/>
          </a:prstGeom>
          <a:noFill/>
          <a:ln w="9525">
            <a:noFill/>
            <a:miter lim="800000"/>
            <a:headEnd/>
            <a:tailEnd/>
          </a:ln>
          <a:effectLst/>
        </p:spPr>
        <p:txBody>
          <a:bodyPr>
            <a:spAutoFit/>
          </a:bodyPr>
          <a:lstStyle/>
          <a:p>
            <a:pPr>
              <a:spcBef>
                <a:spcPct val="50000"/>
              </a:spcBef>
            </a:pPr>
            <a:r>
              <a:rPr lang="en-US" sz="2400">
                <a:solidFill>
                  <a:srgbClr val="CC3300"/>
                </a:solidFill>
                <a:latin typeface="Times New Roman" pitchFamily="18" charset="0"/>
                <a:sym typeface="Wingdings" pitchFamily="2" charset="2"/>
              </a:rPr>
              <a:t></a:t>
            </a:r>
            <a:r>
              <a:rPr lang="en-US" sz="2400">
                <a:solidFill>
                  <a:srgbClr val="CC3300"/>
                </a:solidFill>
                <a:latin typeface="Times New Roman" pitchFamily="18" charset="0"/>
              </a:rPr>
              <a:t> 7 Tapered Threads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solidFill>
                  <a:schemeClr val="tx1"/>
                </a:solidFill>
              </a:rPr>
              <a:t>Tapping &amp; Threading Tools</a:t>
            </a:r>
          </a:p>
        </p:txBody>
      </p:sp>
      <p:sp>
        <p:nvSpPr>
          <p:cNvPr id="52227" name="Rectangle 3"/>
          <p:cNvSpPr>
            <a:spLocks noGrp="1" noChangeArrowheads="1"/>
          </p:cNvSpPr>
          <p:nvPr>
            <p:ph type="body" idx="1"/>
          </p:nvPr>
        </p:nvSpPr>
        <p:spPr>
          <a:xfrm>
            <a:off x="914400" y="1600200"/>
            <a:ext cx="7772400" cy="2182813"/>
          </a:xfrm>
        </p:spPr>
        <p:txBody>
          <a:bodyPr/>
          <a:lstStyle/>
          <a:p>
            <a:pPr marL="609600" indent="-609600"/>
            <a:r>
              <a:rPr lang="en-US" sz="3200"/>
              <a:t>Types of Taps:</a:t>
            </a:r>
          </a:p>
          <a:p>
            <a:pPr marL="990600" lvl="1" indent="-533400"/>
            <a:r>
              <a:rPr lang="en-US" sz="3000"/>
              <a:t>Plug Tap - used when threading a blind hole	</a:t>
            </a:r>
          </a:p>
        </p:txBody>
      </p:sp>
      <p:pic>
        <p:nvPicPr>
          <p:cNvPr id="52228" name="Picture 4" descr="PIC00005"/>
          <p:cNvPicPr>
            <a:picLocks noChangeAspect="1" noChangeArrowheads="1"/>
          </p:cNvPicPr>
          <p:nvPr/>
        </p:nvPicPr>
        <p:blipFill>
          <a:blip r:embed="rId2" cstate="print"/>
          <a:srcRect l="13126" t="30469" b="32031"/>
          <a:stretch>
            <a:fillRect/>
          </a:stretch>
        </p:blipFill>
        <p:spPr bwMode="auto">
          <a:xfrm>
            <a:off x="1447800" y="4114800"/>
            <a:ext cx="5969000" cy="2060575"/>
          </a:xfrm>
          <a:prstGeom prst="rect">
            <a:avLst/>
          </a:prstGeom>
          <a:noFill/>
        </p:spPr>
      </p:pic>
      <p:sp>
        <p:nvSpPr>
          <p:cNvPr id="52229" name="Text Box 5"/>
          <p:cNvSpPr txBox="1">
            <a:spLocks noChangeArrowheads="1"/>
          </p:cNvSpPr>
          <p:nvPr/>
        </p:nvSpPr>
        <p:spPr bwMode="auto">
          <a:xfrm>
            <a:off x="2057400" y="5562600"/>
            <a:ext cx="3200400" cy="457200"/>
          </a:xfrm>
          <a:prstGeom prst="rect">
            <a:avLst/>
          </a:prstGeom>
          <a:noFill/>
          <a:ln w="9525">
            <a:noFill/>
            <a:miter lim="800000"/>
            <a:headEnd/>
            <a:tailEnd/>
          </a:ln>
          <a:effectLst/>
        </p:spPr>
        <p:txBody>
          <a:bodyPr>
            <a:spAutoFit/>
          </a:bodyPr>
          <a:lstStyle/>
          <a:p>
            <a:pPr>
              <a:spcBef>
                <a:spcPct val="50000"/>
              </a:spcBef>
            </a:pPr>
            <a:r>
              <a:rPr lang="en-US" sz="2400">
                <a:solidFill>
                  <a:srgbClr val="CC3300"/>
                </a:solidFill>
                <a:latin typeface="Times New Roman" pitchFamily="18" charset="0"/>
                <a:sym typeface="Wingdings" pitchFamily="2" charset="2"/>
              </a:rPr>
              <a:t></a:t>
            </a:r>
            <a:r>
              <a:rPr lang="en-US" sz="2400">
                <a:solidFill>
                  <a:srgbClr val="CC3300"/>
                </a:solidFill>
                <a:latin typeface="Times New Roman" pitchFamily="18" charset="0"/>
              </a:rPr>
              <a:t> 4 Tapered Threads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solidFill>
                  <a:schemeClr val="tx1"/>
                </a:solidFill>
              </a:rPr>
              <a:t>Tapping &amp; Threading Tools</a:t>
            </a:r>
          </a:p>
        </p:txBody>
      </p:sp>
      <p:sp>
        <p:nvSpPr>
          <p:cNvPr id="53251" name="Rectangle 3"/>
          <p:cNvSpPr>
            <a:spLocks noGrp="1" noChangeArrowheads="1"/>
          </p:cNvSpPr>
          <p:nvPr>
            <p:ph type="body" idx="1"/>
          </p:nvPr>
        </p:nvSpPr>
        <p:spPr>
          <a:xfrm>
            <a:off x="914400" y="1600200"/>
            <a:ext cx="7772400" cy="1930400"/>
          </a:xfrm>
        </p:spPr>
        <p:txBody>
          <a:bodyPr/>
          <a:lstStyle/>
          <a:p>
            <a:pPr marL="609600" indent="-609600">
              <a:lnSpc>
                <a:spcPct val="90000"/>
              </a:lnSpc>
            </a:pPr>
            <a:r>
              <a:rPr lang="en-US" sz="3200"/>
              <a:t>Types of Taps:</a:t>
            </a:r>
          </a:p>
          <a:p>
            <a:pPr marL="990600" lvl="1" indent="-533400">
              <a:lnSpc>
                <a:spcPct val="90000"/>
              </a:lnSpc>
            </a:pPr>
            <a:r>
              <a:rPr lang="en-US" sz="3000"/>
              <a:t>Plug Tap</a:t>
            </a:r>
          </a:p>
          <a:p>
            <a:pPr marL="990600" lvl="1" indent="-533400">
              <a:lnSpc>
                <a:spcPct val="90000"/>
              </a:lnSpc>
            </a:pPr>
            <a:r>
              <a:rPr lang="en-US" sz="3000"/>
              <a:t>used when threading a blind hole</a:t>
            </a:r>
          </a:p>
        </p:txBody>
      </p:sp>
      <p:pic>
        <p:nvPicPr>
          <p:cNvPr id="53252" name="Picture 4" descr="PIC00006"/>
          <p:cNvPicPr>
            <a:picLocks noChangeAspect="1" noChangeArrowheads="1"/>
          </p:cNvPicPr>
          <p:nvPr/>
        </p:nvPicPr>
        <p:blipFill>
          <a:blip r:embed="rId2" cstate="print"/>
          <a:srcRect l="22501" t="35156" b="39063"/>
          <a:stretch>
            <a:fillRect/>
          </a:stretch>
        </p:blipFill>
        <p:spPr bwMode="auto">
          <a:xfrm>
            <a:off x="609600" y="3810000"/>
            <a:ext cx="7620000" cy="2027238"/>
          </a:xfrm>
          <a:prstGeom prst="rect">
            <a:avLst/>
          </a:prstGeom>
          <a:noFill/>
        </p:spPr>
      </p:pic>
      <p:sp>
        <p:nvSpPr>
          <p:cNvPr id="53255" name="Text Box 7"/>
          <p:cNvSpPr txBox="1">
            <a:spLocks noChangeArrowheads="1"/>
          </p:cNvSpPr>
          <p:nvPr/>
        </p:nvSpPr>
        <p:spPr bwMode="auto">
          <a:xfrm>
            <a:off x="1066800" y="5791200"/>
            <a:ext cx="7086600" cy="457200"/>
          </a:xfrm>
          <a:prstGeom prst="rect">
            <a:avLst/>
          </a:prstGeom>
          <a:noFill/>
          <a:ln w="9525">
            <a:noFill/>
            <a:miter lim="800000"/>
            <a:headEnd/>
            <a:tailEnd/>
          </a:ln>
          <a:effectLst/>
        </p:spPr>
        <p:txBody>
          <a:bodyPr>
            <a:spAutoFit/>
          </a:bodyPr>
          <a:lstStyle/>
          <a:p>
            <a:pPr eaLnBrk="0" hangingPunct="0">
              <a:spcBef>
                <a:spcPct val="50000"/>
              </a:spcBef>
            </a:pPr>
            <a:r>
              <a:rPr lang="en-US" sz="2400">
                <a:solidFill>
                  <a:srgbClr val="CC3300"/>
                </a:solidFill>
                <a:sym typeface="Wingdings" pitchFamily="2" charset="2"/>
              </a:rPr>
              <a:t></a:t>
            </a:r>
            <a:r>
              <a:rPr lang="en-US" sz="2400">
                <a:solidFill>
                  <a:srgbClr val="CC3300"/>
                </a:solidFill>
              </a:rPr>
              <a:t>  Full threads all the way to the bottom of the tap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solidFill>
                  <a:schemeClr val="tx1"/>
                </a:solidFill>
              </a:rPr>
              <a:t>Tapping &amp; Threading Tools</a:t>
            </a:r>
          </a:p>
        </p:txBody>
      </p:sp>
      <p:sp>
        <p:nvSpPr>
          <p:cNvPr id="54275" name="Rectangle 3"/>
          <p:cNvSpPr>
            <a:spLocks noGrp="1" noChangeArrowheads="1"/>
          </p:cNvSpPr>
          <p:nvPr>
            <p:ph type="body" idx="1"/>
          </p:nvPr>
        </p:nvSpPr>
        <p:spPr/>
        <p:txBody>
          <a:bodyPr/>
          <a:lstStyle/>
          <a:p>
            <a:pPr marL="609600" indent="-609600"/>
            <a:r>
              <a:rPr lang="en-US" sz="3200"/>
              <a:t>Types of Taps:</a:t>
            </a:r>
          </a:p>
          <a:p>
            <a:pPr marL="990600" lvl="1" indent="-533400"/>
            <a:r>
              <a:rPr lang="en-US" sz="3000"/>
              <a:t>Pipe Threading Tap</a:t>
            </a:r>
          </a:p>
          <a:p>
            <a:pPr marL="1371600" lvl="2" indent="-457200"/>
            <a:r>
              <a:rPr lang="en-US" sz="2800"/>
              <a:t>Can be identified by the NPT (National Pipe Thread) designation stamped on the tap or die.	</a:t>
            </a:r>
          </a:p>
          <a:p>
            <a:pPr marL="1371600" lvl="2" indent="-457200"/>
            <a:r>
              <a:rPr lang="en-US" sz="2800"/>
              <a:t>Pipe threads (NPT) are tapered ¾” per foot.</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solidFill>
                  <a:schemeClr val="tx1"/>
                </a:solidFill>
              </a:rPr>
              <a:t>Thread Uses</a:t>
            </a:r>
          </a:p>
        </p:txBody>
      </p:sp>
      <p:sp>
        <p:nvSpPr>
          <p:cNvPr id="10243" name="Rectangle 3"/>
          <p:cNvSpPr>
            <a:spLocks noGrp="1" noChangeArrowheads="1"/>
          </p:cNvSpPr>
          <p:nvPr>
            <p:ph type="body" idx="1"/>
          </p:nvPr>
        </p:nvSpPr>
        <p:spPr/>
        <p:txBody>
          <a:bodyPr/>
          <a:lstStyle/>
          <a:p>
            <a:pPr marL="609600" indent="-609600"/>
            <a:r>
              <a:rPr lang="en-US" sz="3200"/>
              <a:t>Screw Thread Forms:</a:t>
            </a:r>
          </a:p>
          <a:p>
            <a:pPr marL="990600" lvl="1" indent="-533400"/>
            <a:r>
              <a:rPr lang="en-US" sz="3000"/>
              <a:t>Unified Thread Form</a:t>
            </a:r>
          </a:p>
          <a:p>
            <a:pPr marL="1371600" lvl="2" indent="-457200"/>
            <a:r>
              <a:rPr lang="en-US" sz="2800"/>
              <a:t>60</a:t>
            </a:r>
            <a:r>
              <a:rPr lang="en-US" sz="2800">
                <a:cs typeface="Times New Roman" pitchFamily="18" charset="0"/>
              </a:rPr>
              <a:t>º between threads</a:t>
            </a:r>
          </a:p>
          <a:p>
            <a:pPr marL="1371600" lvl="2" indent="-457200"/>
            <a:r>
              <a:rPr lang="en-US" sz="2800">
                <a:cs typeface="Times New Roman" pitchFamily="18" charset="0"/>
              </a:rPr>
              <a:t>Crest and root have rounded corners</a:t>
            </a:r>
            <a:endParaRPr lang="en-US" sz="2800"/>
          </a:p>
        </p:txBody>
      </p:sp>
      <p:pic>
        <p:nvPicPr>
          <p:cNvPr id="10244" name="Picture 4" descr="msotw9_temp0"/>
          <p:cNvPicPr>
            <a:picLocks noChangeAspect="1" noChangeArrowheads="1"/>
          </p:cNvPicPr>
          <p:nvPr/>
        </p:nvPicPr>
        <p:blipFill>
          <a:blip r:embed="rId2" cstate="print"/>
          <a:srcRect l="6671" t="26054" r="60361" b="61630"/>
          <a:stretch>
            <a:fillRect/>
          </a:stretch>
        </p:blipFill>
        <p:spPr bwMode="auto">
          <a:xfrm>
            <a:off x="2362200" y="4343400"/>
            <a:ext cx="4267200" cy="2193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solidFill>
                  <a:schemeClr val="tx1"/>
                </a:solidFill>
              </a:rPr>
              <a:t>Tapping &amp; Threading Tools</a:t>
            </a:r>
          </a:p>
        </p:txBody>
      </p:sp>
      <p:sp>
        <p:nvSpPr>
          <p:cNvPr id="55299" name="Rectangle 3"/>
          <p:cNvSpPr>
            <a:spLocks noGrp="1" noChangeArrowheads="1"/>
          </p:cNvSpPr>
          <p:nvPr>
            <p:ph type="body" sz="half" idx="1"/>
          </p:nvPr>
        </p:nvSpPr>
        <p:spPr/>
        <p:txBody>
          <a:bodyPr/>
          <a:lstStyle/>
          <a:p>
            <a:pPr marL="609600" indent="-609600"/>
            <a:r>
              <a:rPr lang="en-US" sz="3200"/>
              <a:t>Tap Wrench</a:t>
            </a:r>
            <a:endParaRPr lang="en-US"/>
          </a:p>
        </p:txBody>
      </p:sp>
      <p:pic>
        <p:nvPicPr>
          <p:cNvPr id="55302" name="Picture 6" descr="PIC00007"/>
          <p:cNvPicPr>
            <a:picLocks noChangeAspect="1" noChangeArrowheads="1"/>
          </p:cNvPicPr>
          <p:nvPr>
            <p:ph sz="half" idx="2"/>
          </p:nvPr>
        </p:nvPicPr>
        <p:blipFill>
          <a:blip r:embed="rId2" cstate="print"/>
          <a:srcRect/>
          <a:stretch>
            <a:fillRect/>
          </a:stretch>
        </p:blipFill>
        <p:spPr>
          <a:xfrm>
            <a:off x="4876800" y="2187575"/>
            <a:ext cx="3810000" cy="3355975"/>
          </a:xfrm>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solidFill>
                  <a:schemeClr val="tx1"/>
                </a:solidFill>
              </a:rPr>
              <a:t>Tapping &amp; Threading Tools</a:t>
            </a:r>
          </a:p>
        </p:txBody>
      </p:sp>
      <p:sp>
        <p:nvSpPr>
          <p:cNvPr id="58371" name="Rectangle 3"/>
          <p:cNvSpPr>
            <a:spLocks noGrp="1" noChangeArrowheads="1"/>
          </p:cNvSpPr>
          <p:nvPr>
            <p:ph type="body" sz="half" idx="1"/>
          </p:nvPr>
        </p:nvSpPr>
        <p:spPr/>
        <p:txBody>
          <a:bodyPr/>
          <a:lstStyle/>
          <a:p>
            <a:pPr marL="609600" indent="-609600"/>
            <a:r>
              <a:rPr lang="en-US"/>
              <a:t>Tap Wrench</a:t>
            </a:r>
          </a:p>
          <a:p>
            <a:pPr marL="990600" lvl="1" indent="-533400"/>
            <a:r>
              <a:rPr lang="en-US"/>
              <a:t>T-handle tap wrench		</a:t>
            </a:r>
          </a:p>
          <a:p>
            <a:pPr marL="609600" indent="-609600">
              <a:buFont typeface="Wingdings" pitchFamily="2" charset="2"/>
              <a:buNone/>
            </a:pPr>
            <a:r>
              <a:rPr lang="en-US"/>
              <a:t>	</a:t>
            </a:r>
          </a:p>
        </p:txBody>
      </p:sp>
      <p:pic>
        <p:nvPicPr>
          <p:cNvPr id="58375" name="Picture 7" descr="PIC00008"/>
          <p:cNvPicPr>
            <a:picLocks noChangeAspect="1" noChangeArrowheads="1"/>
          </p:cNvPicPr>
          <p:nvPr>
            <p:ph sz="half" idx="2"/>
          </p:nvPr>
        </p:nvPicPr>
        <p:blipFill>
          <a:blip r:embed="rId2" cstate="print"/>
          <a:srcRect l="9375" t="32813" r="17500"/>
          <a:stretch>
            <a:fillRect/>
          </a:stretch>
        </p:blipFill>
        <p:spPr>
          <a:xfrm>
            <a:off x="4876800" y="2187575"/>
            <a:ext cx="3810000" cy="3355975"/>
          </a:xfrm>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solidFill>
                  <a:schemeClr val="tx1"/>
                </a:solidFill>
              </a:rPr>
              <a:t>Tapping &amp; Threading Tools</a:t>
            </a:r>
          </a:p>
        </p:txBody>
      </p:sp>
      <p:sp>
        <p:nvSpPr>
          <p:cNvPr id="56323" name="Rectangle 3"/>
          <p:cNvSpPr>
            <a:spLocks noGrp="1" noChangeArrowheads="1"/>
          </p:cNvSpPr>
          <p:nvPr>
            <p:ph type="body" sz="half" idx="1"/>
          </p:nvPr>
        </p:nvSpPr>
        <p:spPr/>
        <p:txBody>
          <a:bodyPr/>
          <a:lstStyle/>
          <a:p>
            <a:pPr marL="609600" indent="-609600"/>
            <a:r>
              <a:rPr lang="en-US" sz="3200"/>
              <a:t>Die stock</a:t>
            </a:r>
            <a:endParaRPr lang="en-US"/>
          </a:p>
        </p:txBody>
      </p:sp>
      <p:pic>
        <p:nvPicPr>
          <p:cNvPr id="56327" name="Picture 7" descr="PIC00001"/>
          <p:cNvPicPr>
            <a:picLocks noChangeAspect="1" noChangeArrowheads="1"/>
          </p:cNvPicPr>
          <p:nvPr>
            <p:ph sz="half" idx="2"/>
          </p:nvPr>
        </p:nvPicPr>
        <p:blipFill>
          <a:blip r:embed="rId2" cstate="print"/>
          <a:srcRect t="28125" b="32031"/>
          <a:stretch>
            <a:fillRect/>
          </a:stretch>
        </p:blipFill>
        <p:spPr>
          <a:xfrm>
            <a:off x="1706563" y="3381375"/>
            <a:ext cx="6835775" cy="2701925"/>
          </a:xfrm>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solidFill>
                  <a:schemeClr val="tx1"/>
                </a:solidFill>
              </a:rPr>
              <a:t>Tapping &amp; Threading Tools</a:t>
            </a:r>
          </a:p>
        </p:txBody>
      </p:sp>
      <p:sp>
        <p:nvSpPr>
          <p:cNvPr id="57347" name="Rectangle 3"/>
          <p:cNvSpPr>
            <a:spLocks noGrp="1" noChangeArrowheads="1"/>
          </p:cNvSpPr>
          <p:nvPr>
            <p:ph type="body" idx="1"/>
          </p:nvPr>
        </p:nvSpPr>
        <p:spPr/>
        <p:txBody>
          <a:bodyPr/>
          <a:lstStyle/>
          <a:p>
            <a:pPr marL="609600" indent="-609600"/>
            <a:r>
              <a:rPr lang="en-US" sz="3200"/>
              <a:t>Die stock</a:t>
            </a:r>
            <a:r>
              <a:rPr lang="en-US"/>
              <a:t> –</a:t>
            </a:r>
          </a:p>
          <a:p>
            <a:pPr marL="990600" lvl="1" indent="-533400"/>
            <a:r>
              <a:rPr lang="en-US" sz="3000"/>
              <a:t>Die stock with an adjustable guide</a:t>
            </a:r>
            <a:endParaRPr lang="en-US"/>
          </a:p>
        </p:txBody>
      </p:sp>
      <p:pic>
        <p:nvPicPr>
          <p:cNvPr id="57349" name="Picture 5" descr="PIC00014"/>
          <p:cNvPicPr>
            <a:picLocks noChangeAspect="1" noChangeArrowheads="1"/>
          </p:cNvPicPr>
          <p:nvPr/>
        </p:nvPicPr>
        <p:blipFill>
          <a:blip r:embed="rId2" cstate="print"/>
          <a:srcRect l="20000" t="33594" r="18124" b="54688"/>
          <a:stretch>
            <a:fillRect/>
          </a:stretch>
        </p:blipFill>
        <p:spPr bwMode="auto">
          <a:xfrm>
            <a:off x="228600" y="3657600"/>
            <a:ext cx="8610600" cy="1304925"/>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solidFill>
                  <a:schemeClr val="tx1"/>
                </a:solidFill>
              </a:rPr>
              <a:t>Tapping &amp; Threading Tools</a:t>
            </a:r>
          </a:p>
        </p:txBody>
      </p:sp>
      <p:sp>
        <p:nvSpPr>
          <p:cNvPr id="59395" name="Rectangle 3"/>
          <p:cNvSpPr>
            <a:spLocks noGrp="1" noChangeArrowheads="1"/>
          </p:cNvSpPr>
          <p:nvPr>
            <p:ph type="body" idx="1"/>
          </p:nvPr>
        </p:nvSpPr>
        <p:spPr>
          <a:xfrm>
            <a:off x="914400" y="1600200"/>
            <a:ext cx="7772400" cy="1762125"/>
          </a:xfrm>
        </p:spPr>
        <p:txBody>
          <a:bodyPr/>
          <a:lstStyle/>
          <a:p>
            <a:pPr marL="609600" indent="-609600">
              <a:lnSpc>
                <a:spcPct val="90000"/>
              </a:lnSpc>
            </a:pPr>
            <a:r>
              <a:rPr lang="en-US" sz="3200"/>
              <a:t>Screw Plate</a:t>
            </a:r>
          </a:p>
          <a:p>
            <a:pPr marL="990600" lvl="1" indent="-533400">
              <a:lnSpc>
                <a:spcPct val="90000"/>
              </a:lnSpc>
            </a:pPr>
            <a:r>
              <a:rPr lang="en-US" sz="3000"/>
              <a:t>An entire set of taps, dies, tap  wrenches and die stock</a:t>
            </a:r>
            <a:endParaRPr lang="en-US"/>
          </a:p>
        </p:txBody>
      </p:sp>
      <p:pic>
        <p:nvPicPr>
          <p:cNvPr id="59397" name="Picture 5" descr="PIC00014"/>
          <p:cNvPicPr>
            <a:picLocks noChangeAspect="1" noChangeArrowheads="1"/>
          </p:cNvPicPr>
          <p:nvPr/>
        </p:nvPicPr>
        <p:blipFill>
          <a:blip r:embed="rId2" cstate="print"/>
          <a:srcRect l="3751" t="25781" r="2499" b="15625"/>
          <a:stretch>
            <a:fillRect/>
          </a:stretch>
        </p:blipFill>
        <p:spPr bwMode="auto">
          <a:xfrm>
            <a:off x="1828800" y="3733800"/>
            <a:ext cx="5486400" cy="2962275"/>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solidFill>
                  <a:schemeClr val="tx1"/>
                </a:solidFill>
              </a:rPr>
              <a:t>Threading Safety</a:t>
            </a:r>
          </a:p>
        </p:txBody>
      </p:sp>
      <p:sp>
        <p:nvSpPr>
          <p:cNvPr id="60419" name="Rectangle 3"/>
          <p:cNvSpPr>
            <a:spLocks noGrp="1" noChangeArrowheads="1"/>
          </p:cNvSpPr>
          <p:nvPr>
            <p:ph type="body" idx="1"/>
          </p:nvPr>
        </p:nvSpPr>
        <p:spPr/>
        <p:txBody>
          <a:bodyPr/>
          <a:lstStyle/>
          <a:p>
            <a:pPr marL="609600" indent="-609600"/>
            <a:r>
              <a:rPr lang="en-US" sz="3200"/>
              <a:t>Wear industrial quality safety glasses when threading.  Flying metal bits from broken taps are  extremely dangerous.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solidFill>
                  <a:schemeClr val="tx1"/>
                </a:solidFill>
              </a:rPr>
              <a:t>Threading Safety</a:t>
            </a:r>
          </a:p>
        </p:txBody>
      </p:sp>
      <p:sp>
        <p:nvSpPr>
          <p:cNvPr id="64515" name="Rectangle 3"/>
          <p:cNvSpPr>
            <a:spLocks noGrp="1" noChangeArrowheads="1"/>
          </p:cNvSpPr>
          <p:nvPr>
            <p:ph type="body" idx="1"/>
          </p:nvPr>
        </p:nvSpPr>
        <p:spPr/>
        <p:txBody>
          <a:bodyPr/>
          <a:lstStyle/>
          <a:p>
            <a:pPr marL="609600" indent="-609600">
              <a:lnSpc>
                <a:spcPct val="90000"/>
              </a:lnSpc>
            </a:pPr>
            <a:r>
              <a:rPr lang="en-US" sz="3200"/>
              <a:t>Chips made by hand threading are extra sharp.  Use a brush or cloth to remove them from the bolt or pipe being threaded.  </a:t>
            </a:r>
          </a:p>
          <a:p>
            <a:pPr marL="609600" indent="-609600">
              <a:lnSpc>
                <a:spcPct val="90000"/>
              </a:lnSpc>
            </a:pPr>
            <a:r>
              <a:rPr lang="en-US" sz="3200"/>
              <a:t>Never use bare fingers/hands to remove thread chips.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solidFill>
                  <a:schemeClr val="tx1"/>
                </a:solidFill>
              </a:rPr>
              <a:t>Threading Safety</a:t>
            </a:r>
          </a:p>
        </p:txBody>
      </p:sp>
      <p:sp>
        <p:nvSpPr>
          <p:cNvPr id="61443" name="Rectangle 3"/>
          <p:cNvSpPr>
            <a:spLocks noGrp="1" noChangeArrowheads="1"/>
          </p:cNvSpPr>
          <p:nvPr>
            <p:ph type="body" idx="1"/>
          </p:nvPr>
        </p:nvSpPr>
        <p:spPr/>
        <p:txBody>
          <a:bodyPr/>
          <a:lstStyle/>
          <a:p>
            <a:pPr marL="609600" indent="-609600">
              <a:lnSpc>
                <a:spcPct val="90000"/>
              </a:lnSpc>
            </a:pPr>
            <a:r>
              <a:rPr lang="en-US" sz="3200"/>
              <a:t>If you are cleaning a tap or die with compressed air always wear safety glasses to protect your eyes.</a:t>
            </a:r>
          </a:p>
          <a:p>
            <a:pPr marL="609600" indent="-609600">
              <a:lnSpc>
                <a:spcPct val="90000"/>
              </a:lnSpc>
            </a:pPr>
            <a:r>
              <a:rPr lang="en-US" sz="3200"/>
              <a:t>Be sure not to blow chips toward others as you perform the cleaning operation.</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solidFill>
                  <a:schemeClr val="tx1"/>
                </a:solidFill>
              </a:rPr>
              <a:t>Threading Safety</a:t>
            </a:r>
          </a:p>
        </p:txBody>
      </p:sp>
      <p:sp>
        <p:nvSpPr>
          <p:cNvPr id="62467" name="Rectangle 3"/>
          <p:cNvSpPr>
            <a:spLocks noGrp="1" noChangeArrowheads="1"/>
          </p:cNvSpPr>
          <p:nvPr>
            <p:ph type="body" idx="1"/>
          </p:nvPr>
        </p:nvSpPr>
        <p:spPr/>
        <p:txBody>
          <a:bodyPr/>
          <a:lstStyle/>
          <a:p>
            <a:pPr marL="609600" indent="-609600">
              <a:lnSpc>
                <a:spcPct val="90000"/>
              </a:lnSpc>
            </a:pPr>
            <a:r>
              <a:rPr lang="en-US" sz="3200"/>
              <a:t>Wash hand thoroughly after using cutting fluids.</a:t>
            </a:r>
          </a:p>
          <a:p>
            <a:pPr marL="609600" indent="-609600">
              <a:lnSpc>
                <a:spcPct val="90000"/>
              </a:lnSpc>
            </a:pPr>
            <a:r>
              <a:rPr lang="en-US" sz="3200"/>
              <a:t>Some fluids cause skin rash that may develop into serious skin problems if left on the body for extended periods of time.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solidFill>
                  <a:schemeClr val="tx1"/>
                </a:solidFill>
              </a:rPr>
              <a:t>Threading Safety</a:t>
            </a:r>
          </a:p>
        </p:txBody>
      </p:sp>
      <p:sp>
        <p:nvSpPr>
          <p:cNvPr id="63491" name="Rectangle 3"/>
          <p:cNvSpPr>
            <a:spLocks noGrp="1" noChangeArrowheads="1"/>
          </p:cNvSpPr>
          <p:nvPr>
            <p:ph type="body" idx="1"/>
          </p:nvPr>
        </p:nvSpPr>
        <p:spPr/>
        <p:txBody>
          <a:bodyPr/>
          <a:lstStyle/>
          <a:p>
            <a:pPr marL="609600" indent="-609600">
              <a:lnSpc>
                <a:spcPct val="90000"/>
              </a:lnSpc>
            </a:pPr>
            <a:r>
              <a:rPr lang="en-US" sz="3200"/>
              <a:t>Broken taps have razor sharp edges; handle them as you would broken glass…i.e. with extreme care!</a:t>
            </a:r>
            <a:endParaRPr lang="en-US" sz="2400"/>
          </a:p>
          <a:p>
            <a:pPr marL="609600" indent="-609600">
              <a:lnSpc>
                <a:spcPct val="90000"/>
              </a:lnSpc>
              <a:buFont typeface="Wingdings" pitchFamily="2" charset="2"/>
              <a:buNone/>
            </a:pPr>
            <a:r>
              <a:rPr lang="en-US" sz="2400"/>
              <a:t>			</a:t>
            </a:r>
          </a:p>
          <a:p>
            <a:pPr marL="609600" indent="-609600">
              <a:lnSpc>
                <a:spcPct val="90000"/>
              </a:lnSpc>
              <a:buFont typeface="Wingdings" pitchFamily="2" charset="2"/>
              <a:buNone/>
            </a:pPr>
            <a:r>
              <a:rPr lang="en-US" sz="2400"/>
              <a:t>			</a:t>
            </a:r>
          </a:p>
          <a:p>
            <a:pPr marL="609600" indent="-609600">
              <a:lnSpc>
                <a:spcPct val="90000"/>
              </a:lnSpc>
              <a:buFont typeface="Wingdings" pitchFamily="2" charset="2"/>
              <a:buNone/>
            </a:pPr>
            <a:r>
              <a:rPr lang="en-US" sz="240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solidFill>
                  <a:schemeClr val="tx1"/>
                </a:solidFill>
              </a:rPr>
              <a:t>Thread Uses</a:t>
            </a:r>
          </a:p>
        </p:txBody>
      </p:sp>
      <p:sp>
        <p:nvSpPr>
          <p:cNvPr id="11267" name="Rectangle 3"/>
          <p:cNvSpPr>
            <a:spLocks noGrp="1" noChangeArrowheads="1"/>
          </p:cNvSpPr>
          <p:nvPr>
            <p:ph type="body" idx="1"/>
          </p:nvPr>
        </p:nvSpPr>
        <p:spPr/>
        <p:txBody>
          <a:bodyPr/>
          <a:lstStyle/>
          <a:p>
            <a:pPr marL="609600" indent="-609600"/>
            <a:r>
              <a:rPr lang="en-US" sz="3200"/>
              <a:t>Screw Thread Forms:</a:t>
            </a:r>
          </a:p>
          <a:p>
            <a:pPr marL="990600" lvl="1" indent="-533400"/>
            <a:r>
              <a:rPr lang="en-US" sz="3000"/>
              <a:t>American National Thread Form</a:t>
            </a:r>
          </a:p>
          <a:p>
            <a:pPr marL="990600" lvl="1" indent="-533400"/>
            <a:r>
              <a:rPr lang="en-US" sz="3000"/>
              <a:t>Unified</a:t>
            </a:r>
            <a:r>
              <a:rPr lang="en-US"/>
              <a:t> Thread Form</a:t>
            </a:r>
            <a:endParaRPr lang="en-US" sz="3000"/>
          </a:p>
        </p:txBody>
      </p:sp>
      <p:pic>
        <p:nvPicPr>
          <p:cNvPr id="11268" name="Picture 4" descr="msotw9_temp0"/>
          <p:cNvPicPr>
            <a:picLocks noChangeAspect="1" noChangeArrowheads="1"/>
          </p:cNvPicPr>
          <p:nvPr/>
        </p:nvPicPr>
        <p:blipFill>
          <a:blip r:embed="rId2" cstate="print"/>
          <a:srcRect l="17032" t="12372" r="50941" b="73946"/>
          <a:stretch>
            <a:fillRect/>
          </a:stretch>
        </p:blipFill>
        <p:spPr bwMode="auto">
          <a:xfrm>
            <a:off x="914400" y="3886200"/>
            <a:ext cx="3581400" cy="2106613"/>
          </a:xfrm>
          <a:prstGeom prst="rect">
            <a:avLst/>
          </a:prstGeom>
          <a:noFill/>
          <a:ln w="9525">
            <a:noFill/>
            <a:miter lim="800000"/>
            <a:headEnd/>
            <a:tailEnd/>
          </a:ln>
          <a:effectLst/>
        </p:spPr>
      </p:pic>
      <p:pic>
        <p:nvPicPr>
          <p:cNvPr id="11269" name="Picture 5" descr="msotw9_temp0"/>
          <p:cNvPicPr>
            <a:picLocks noChangeAspect="1" noChangeArrowheads="1"/>
          </p:cNvPicPr>
          <p:nvPr/>
        </p:nvPicPr>
        <p:blipFill>
          <a:blip r:embed="rId2" cstate="print"/>
          <a:srcRect l="6671" t="26054" r="62245" b="61630"/>
          <a:stretch>
            <a:fillRect/>
          </a:stretch>
        </p:blipFill>
        <p:spPr bwMode="auto">
          <a:xfrm>
            <a:off x="5410200" y="4267200"/>
            <a:ext cx="3200400" cy="1828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solidFill>
                  <a:schemeClr val="tx1"/>
                </a:solidFill>
              </a:rPr>
              <a:t>Thread Designations</a:t>
            </a:r>
          </a:p>
        </p:txBody>
      </p:sp>
      <p:sp>
        <p:nvSpPr>
          <p:cNvPr id="12291" name="Rectangle 3"/>
          <p:cNvSpPr>
            <a:spLocks noGrp="1" noChangeArrowheads="1"/>
          </p:cNvSpPr>
          <p:nvPr>
            <p:ph type="body" idx="1"/>
          </p:nvPr>
        </p:nvSpPr>
        <p:spPr/>
        <p:txBody>
          <a:bodyPr/>
          <a:lstStyle/>
          <a:p>
            <a:pPr marL="609600" indent="-609600">
              <a:lnSpc>
                <a:spcPct val="90000"/>
              </a:lnSpc>
            </a:pPr>
            <a:r>
              <a:rPr lang="en-US" sz="3200"/>
              <a:t>Inch Threads:</a:t>
            </a:r>
          </a:p>
          <a:p>
            <a:pPr marL="990600" lvl="1" indent="-533400">
              <a:lnSpc>
                <a:spcPct val="90000"/>
              </a:lnSpc>
            </a:pPr>
            <a:r>
              <a:rPr lang="en-US" sz="3000"/>
              <a:t>Thread diameter</a:t>
            </a:r>
          </a:p>
          <a:p>
            <a:pPr marL="990600" lvl="1" indent="-533400">
              <a:lnSpc>
                <a:spcPct val="90000"/>
              </a:lnSpc>
            </a:pPr>
            <a:r>
              <a:rPr lang="en-US" sz="3000"/>
              <a:t>No. of threads per inch</a:t>
            </a:r>
          </a:p>
          <a:p>
            <a:pPr marL="990600" lvl="1" indent="-533400">
              <a:lnSpc>
                <a:spcPct val="90000"/>
              </a:lnSpc>
            </a:pPr>
            <a:r>
              <a:rPr lang="en-US" sz="3000"/>
              <a:t>Thread Series</a:t>
            </a:r>
          </a:p>
          <a:p>
            <a:pPr marL="990600" lvl="1" indent="-533400">
              <a:lnSpc>
                <a:spcPct val="90000"/>
              </a:lnSpc>
            </a:pPr>
            <a:r>
              <a:rPr lang="en-US" sz="3000"/>
              <a:t>Class of fit</a:t>
            </a:r>
          </a:p>
          <a:p>
            <a:pPr marL="990600" lvl="1" indent="-533400">
              <a:lnSpc>
                <a:spcPct val="90000"/>
              </a:lnSpc>
            </a:pPr>
            <a:r>
              <a:rPr lang="en-US" sz="3000"/>
              <a:t>Internal or external thread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solidFill>
                  <a:schemeClr val="tx1"/>
                </a:solidFill>
              </a:rPr>
              <a:t>Thread Designations</a:t>
            </a:r>
          </a:p>
        </p:txBody>
      </p:sp>
      <p:sp>
        <p:nvSpPr>
          <p:cNvPr id="17411" name="Rectangle 3"/>
          <p:cNvSpPr>
            <a:spLocks noGrp="1" noChangeArrowheads="1"/>
          </p:cNvSpPr>
          <p:nvPr>
            <p:ph type="body" idx="1"/>
          </p:nvPr>
        </p:nvSpPr>
        <p:spPr/>
        <p:txBody>
          <a:bodyPr/>
          <a:lstStyle/>
          <a:p>
            <a:pPr marL="609600" indent="-609600"/>
            <a:r>
              <a:rPr lang="en-US" sz="3200"/>
              <a:t>Inch Threads:</a:t>
            </a:r>
          </a:p>
          <a:p>
            <a:pPr marL="990600" lvl="1" indent="-533400"/>
            <a:r>
              <a:rPr lang="en-US" sz="3000"/>
              <a:t>Thread diameter</a:t>
            </a:r>
          </a:p>
          <a:p>
            <a:pPr marL="1371600" lvl="2" indent="-457200"/>
            <a:r>
              <a:rPr lang="en-US" sz="2800"/>
              <a:t>Example:  ¼ - 20 UNC – 2 A</a:t>
            </a:r>
          </a:p>
          <a:p>
            <a:pPr marL="609600" indent="-609600">
              <a:buFont typeface="Wingdings" pitchFamily="2" charset="2"/>
              <a:buNone/>
            </a:pPr>
            <a:endParaRPr lang="en-US" sz="3200"/>
          </a:p>
        </p:txBody>
      </p:sp>
      <p:sp>
        <p:nvSpPr>
          <p:cNvPr id="17412" name="Text Box 4"/>
          <p:cNvSpPr txBox="1">
            <a:spLocks noChangeArrowheads="1"/>
          </p:cNvSpPr>
          <p:nvPr/>
        </p:nvSpPr>
        <p:spPr bwMode="auto">
          <a:xfrm>
            <a:off x="3962400" y="4419600"/>
            <a:ext cx="2362200" cy="366713"/>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Times New Roman" pitchFamily="18" charset="0"/>
                <a:sym typeface="Wingdings" pitchFamily="2" charset="2"/>
              </a:rPr>
              <a:t></a:t>
            </a:r>
            <a:r>
              <a:rPr lang="en-US">
                <a:solidFill>
                  <a:schemeClr val="bg1"/>
                </a:solidFill>
                <a:latin typeface="Times New Roman" pitchFamily="18" charset="0"/>
              </a:rPr>
              <a:t> Thread Diameter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solidFill>
                  <a:schemeClr val="tx1"/>
                </a:solidFill>
              </a:rPr>
              <a:t>Thread Designations</a:t>
            </a:r>
          </a:p>
        </p:txBody>
      </p:sp>
      <p:sp>
        <p:nvSpPr>
          <p:cNvPr id="13315" name="Rectangle 3"/>
          <p:cNvSpPr>
            <a:spLocks noGrp="1" noChangeArrowheads="1"/>
          </p:cNvSpPr>
          <p:nvPr>
            <p:ph type="body" idx="1"/>
          </p:nvPr>
        </p:nvSpPr>
        <p:spPr/>
        <p:txBody>
          <a:bodyPr/>
          <a:lstStyle/>
          <a:p>
            <a:pPr marL="609600" indent="-609600">
              <a:lnSpc>
                <a:spcPct val="90000"/>
              </a:lnSpc>
            </a:pPr>
            <a:r>
              <a:rPr lang="en-US" sz="3200"/>
              <a:t>Inch Threads:</a:t>
            </a:r>
          </a:p>
          <a:p>
            <a:pPr marL="990600" lvl="1" indent="-533400">
              <a:lnSpc>
                <a:spcPct val="90000"/>
              </a:lnSpc>
            </a:pPr>
            <a:r>
              <a:rPr lang="en-US" sz="3000"/>
              <a:t>Thread diameter</a:t>
            </a:r>
          </a:p>
          <a:p>
            <a:pPr marL="990600" lvl="1" indent="-533400">
              <a:lnSpc>
                <a:spcPct val="90000"/>
              </a:lnSpc>
            </a:pPr>
            <a:r>
              <a:rPr lang="en-US" sz="3000"/>
              <a:t>No. of threads per inch</a:t>
            </a:r>
          </a:p>
          <a:p>
            <a:pPr marL="1371600" lvl="2" indent="-457200">
              <a:lnSpc>
                <a:spcPct val="90000"/>
              </a:lnSpc>
            </a:pPr>
            <a:r>
              <a:rPr lang="en-US" sz="2800"/>
              <a:t>Example:  ¼ - 20 UNC – 2 A</a:t>
            </a:r>
          </a:p>
          <a:p>
            <a:pPr marL="609600" indent="-609600">
              <a:lnSpc>
                <a:spcPct val="90000"/>
              </a:lnSpc>
              <a:buFont typeface="Wingdings" pitchFamily="2" charset="2"/>
              <a:buNone/>
            </a:pPr>
            <a:endParaRPr lang="en-US" sz="3200"/>
          </a:p>
          <a:p>
            <a:pPr marL="609600" indent="-609600">
              <a:lnSpc>
                <a:spcPct val="90000"/>
              </a:lnSpc>
              <a:buFont typeface="Wingdings" pitchFamily="2" charset="2"/>
              <a:buNone/>
            </a:pPr>
            <a:endParaRPr lang="en-US" b="1"/>
          </a:p>
          <a:p>
            <a:pPr marL="609600" indent="-609600">
              <a:lnSpc>
                <a:spcPct val="90000"/>
              </a:lnSpc>
              <a:buFont typeface="Wingdings" pitchFamily="2" charset="2"/>
              <a:buNone/>
            </a:pPr>
            <a:r>
              <a:rPr lang="en-US" b="1"/>
              <a:t>	</a:t>
            </a:r>
          </a:p>
        </p:txBody>
      </p:sp>
      <p:sp>
        <p:nvSpPr>
          <p:cNvPr id="13316" name="Text Box 4"/>
          <p:cNvSpPr txBox="1">
            <a:spLocks noChangeArrowheads="1"/>
          </p:cNvSpPr>
          <p:nvPr/>
        </p:nvSpPr>
        <p:spPr bwMode="auto">
          <a:xfrm>
            <a:off x="4419600" y="4267200"/>
            <a:ext cx="2057400" cy="366713"/>
          </a:xfrm>
          <a:prstGeom prst="rect">
            <a:avLst/>
          </a:prstGeom>
          <a:noFill/>
          <a:ln w="9525">
            <a:noFill/>
            <a:miter lim="800000"/>
            <a:headEnd/>
            <a:tailEnd/>
          </a:ln>
          <a:effectLst/>
        </p:spPr>
        <p:txBody>
          <a:bodyPr>
            <a:spAutoFit/>
          </a:bodyPr>
          <a:lstStyle/>
          <a:p>
            <a:pPr>
              <a:spcBef>
                <a:spcPct val="50000"/>
              </a:spcBef>
            </a:pPr>
            <a:r>
              <a:rPr lang="en-US">
                <a:solidFill>
                  <a:schemeClr val="bg1"/>
                </a:solidFill>
                <a:latin typeface="Times New Roman" pitchFamily="18" charset="0"/>
                <a:sym typeface="Wingdings" pitchFamily="2" charset="2"/>
              </a:rPr>
              <a:t></a:t>
            </a:r>
            <a:r>
              <a:rPr lang="en-US">
                <a:solidFill>
                  <a:schemeClr val="bg1"/>
                </a:solidFill>
                <a:latin typeface="Times New Roman" pitchFamily="18" charset="0"/>
              </a:rPr>
              <a:t>Threads Per Inch</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959</TotalTime>
  <Words>1363</Words>
  <Application>Microsoft Office PowerPoint</Application>
  <PresentationFormat>On-screen Show (4:3)</PresentationFormat>
  <Paragraphs>320</Paragraphs>
  <Slides>59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59</vt:i4>
      </vt:variant>
    </vt:vector>
  </HeadingPairs>
  <TitlesOfParts>
    <vt:vector size="63" baseType="lpstr">
      <vt:lpstr>Times New Roman</vt:lpstr>
      <vt:lpstr>Arial</vt:lpstr>
      <vt:lpstr>Wingdings</vt:lpstr>
      <vt:lpstr>Layers</vt:lpstr>
      <vt:lpstr>Tapping &amp; Threading</vt:lpstr>
      <vt:lpstr>Objectives</vt:lpstr>
      <vt:lpstr>Thread Uses</vt:lpstr>
      <vt:lpstr>Thread Uses</vt:lpstr>
      <vt:lpstr>Thread Uses</vt:lpstr>
      <vt:lpstr>Thread Uses</vt:lpstr>
      <vt:lpstr>Thread Designations</vt:lpstr>
      <vt:lpstr>Thread Designations</vt:lpstr>
      <vt:lpstr>Thread Designations</vt:lpstr>
      <vt:lpstr>Thread Designations</vt:lpstr>
      <vt:lpstr>Thread Designations</vt:lpstr>
      <vt:lpstr>Thread Designations</vt:lpstr>
      <vt:lpstr>Thread Designations</vt:lpstr>
      <vt:lpstr>Thread Designations</vt:lpstr>
      <vt:lpstr>Thread Designations</vt:lpstr>
      <vt:lpstr>Thread Designations</vt:lpstr>
      <vt:lpstr>Thread Designations</vt:lpstr>
      <vt:lpstr>Types of Threads</vt:lpstr>
      <vt:lpstr>Types of Threads</vt:lpstr>
      <vt:lpstr>Types of Threads</vt:lpstr>
      <vt:lpstr>Screw Thread Terminology</vt:lpstr>
      <vt:lpstr>Screw Thread Terminology</vt:lpstr>
      <vt:lpstr>Screw Thread Terminology</vt:lpstr>
      <vt:lpstr>Screw Thread Terminology</vt:lpstr>
      <vt:lpstr>Screw Thread Terminology</vt:lpstr>
      <vt:lpstr>Screw Thread Terminology</vt:lpstr>
      <vt:lpstr>Screw Thread Terminology</vt:lpstr>
      <vt:lpstr>Screw Thread Terminology</vt:lpstr>
      <vt:lpstr>Screw Thread Terminology</vt:lpstr>
      <vt:lpstr>Screw Thread Terminology</vt:lpstr>
      <vt:lpstr>Screw Thread Terminology</vt:lpstr>
      <vt:lpstr>Interpreting the Tap &amp; Drill Chart</vt:lpstr>
      <vt:lpstr>Interpreting the Tap &amp; Drill Chart</vt:lpstr>
      <vt:lpstr>Interpreting the Tap &amp; Drill Chart</vt:lpstr>
      <vt:lpstr>Interpreting the Tap &amp; Drill Chart</vt:lpstr>
      <vt:lpstr>Interpreting the Tap &amp; Drill Chart</vt:lpstr>
      <vt:lpstr>Interpreting the Tap &amp; Drill Chart</vt:lpstr>
      <vt:lpstr>Interpreting the Tap &amp; Drill Chart</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Tapping &amp; Threading Tools</vt:lpstr>
      <vt:lpstr>Threading Safety</vt:lpstr>
      <vt:lpstr>Threading Safety</vt:lpstr>
      <vt:lpstr>Threading Safety</vt:lpstr>
      <vt:lpstr>Threading Safety</vt:lpstr>
      <vt:lpstr>Threading Safety</vt:lpstr>
    </vt:vector>
  </TitlesOfParts>
  <Company>Virginia 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Tapping &amp; Threading</dc:title>
  <dc:creator>Educational Technologies</dc:creator>
  <cp:lastModifiedBy>user</cp:lastModifiedBy>
  <cp:revision>14</cp:revision>
  <dcterms:created xsi:type="dcterms:W3CDTF">2001-09-19T18:04:48Z</dcterms:created>
  <dcterms:modified xsi:type="dcterms:W3CDTF">2009-11-18T15:30:54Z</dcterms:modified>
</cp:coreProperties>
</file>