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38" autoAdjust="0"/>
  </p:normalViewPr>
  <p:slideViewPr>
    <p:cSldViewPr>
      <p:cViewPr>
        <p:scale>
          <a:sx n="73" d="100"/>
          <a:sy n="73" d="100"/>
        </p:scale>
        <p:origin x="-106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297F308-259F-484A-9DA2-A97C6B7E20A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0B54C25-0BAB-4494-B6C3-CDDF37678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C453CB-F832-43B9-A2CB-AFD1D77A0C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B5E10-C5CA-4633-9BE8-A21559AF6950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95F5C-40FF-43EB-8D95-BA51F2243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03AD2-ED85-4409-8CFD-3EFA9CE5B3A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B370B-C162-4888-9F93-332502E61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133E5-DEB2-4501-AD27-60FAD7C48F7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15DD-32BE-4235-A76E-AA88D5A86E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642B3-84DE-489E-A326-AEC24838CA8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1B152-CA52-4EFD-B6B6-765DC8D26A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03F18-5B1B-4560-9FBA-34E88A435AD3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A434-CFCC-4358-8117-FAC4034C9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20B86-3053-425F-A053-2EE5B14485CF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1E3DE-D7E5-4659-8EC6-EDD0792EC4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6DA01-84AC-42D0-9C12-0AEB0E0B184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A7497-DE87-476F-A73A-B65ED32D2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FA041-63EB-4E7A-8F2B-C2C0B3B9500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C9DC4-80FA-47F4-A45D-B783D77734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410C7-1368-4B85-ABAD-C9F4008EDBE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4E8C8-56B8-48B0-871A-3312BD120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674D5-1C99-469C-96D6-DA7F41ECA49A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7C846-84E4-4F08-82AD-57AC25ECB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25336-93F1-4A84-97B4-5C7BBA81C26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CDC1E-0998-4B2D-8F48-9B5E1F1EE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 smtClean="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2994D05-66A5-4114-AA5E-12A731DDBA09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 smtClean="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687385E-9F58-45CA-BAA9-E6C881D8E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1" r:id="rId2"/>
    <p:sldLayoutId id="2147483758" r:id="rId3"/>
    <p:sldLayoutId id="2147483752" r:id="rId4"/>
    <p:sldLayoutId id="2147483759" r:id="rId5"/>
    <p:sldLayoutId id="2147483753" r:id="rId6"/>
    <p:sldLayoutId id="2147483754" r:id="rId7"/>
    <p:sldLayoutId id="2147483760" r:id="rId8"/>
    <p:sldLayoutId id="2147483761" r:id="rId9"/>
    <p:sldLayoutId id="2147483755" r:id="rId10"/>
    <p:sldLayoutId id="214748375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228600"/>
            <a:ext cx="6480048" cy="230124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Anatomy And Digestive Systems of Livestock</a:t>
            </a:r>
            <a:endParaRPr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4876800" y="5257800"/>
            <a:ext cx="4267200" cy="11430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100" smtClean="0"/>
              <a:t>Kate Hawkins</a:t>
            </a:r>
          </a:p>
          <a:p>
            <a:pPr>
              <a:spcBef>
                <a:spcPct val="0"/>
              </a:spcBef>
            </a:pPr>
            <a:r>
              <a:rPr lang="en-US" sz="1100" smtClean="0"/>
              <a:t>Curriculum Specialist</a:t>
            </a:r>
          </a:p>
          <a:p>
            <a:pPr>
              <a:spcBef>
                <a:spcPct val="0"/>
              </a:spcBef>
            </a:pPr>
            <a:r>
              <a:rPr lang="en-US" sz="1100" smtClean="0"/>
              <a:t>Virginia Tech</a:t>
            </a:r>
          </a:p>
          <a:p>
            <a:pPr>
              <a:spcBef>
                <a:spcPct val="0"/>
              </a:spcBef>
            </a:pPr>
            <a:r>
              <a:rPr lang="en-US" sz="1100" smtClean="0"/>
              <a:t>Agricultural and Extension Education</a:t>
            </a:r>
          </a:p>
        </p:txBody>
      </p:sp>
      <p:pic>
        <p:nvPicPr>
          <p:cNvPr id="7172" name="Picture 4" descr="swinedigestivenolabel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19400"/>
            <a:ext cx="41656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poultrydigestiverdiagramnolabels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057400"/>
            <a:ext cx="335280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5"/>
          <p:cNvSpPr txBox="1">
            <a:spLocks noChangeArrowheads="1"/>
          </p:cNvSpPr>
          <p:nvPr/>
        </p:nvSpPr>
        <p:spPr bwMode="auto">
          <a:xfrm>
            <a:off x="990600" y="6488113"/>
            <a:ext cx="45720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/>
              <a:t>Photos courtesy of PhotoExpress.com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Ruminant- Four compartments to their stomachs, able to digest large amounts of roughages. Ruminating (chew cud) is part of their digestive process</a:t>
            </a:r>
          </a:p>
          <a:p>
            <a:pPr lvl="1"/>
            <a:r>
              <a:rPr lang="en-US" smtClean="0"/>
              <a:t>Cows, sheep, goats</a:t>
            </a:r>
          </a:p>
          <a:p>
            <a:r>
              <a:rPr lang="en-US" smtClean="0"/>
              <a:t>Non-ruminant- One compartment their stomach</a:t>
            </a:r>
          </a:p>
          <a:p>
            <a:pPr lvl="1"/>
            <a:r>
              <a:rPr lang="en-US" smtClean="0"/>
              <a:t>Horses, pigs, poultry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54000"/>
            <a:ext cx="8686800" cy="1143000"/>
          </a:xfrm>
        </p:spPr>
        <p:txBody>
          <a:bodyPr>
            <a:normAutofit fontScale="90000"/>
          </a:bodyPr>
          <a:lstStyle/>
          <a:p>
            <a:pPr marL="54864"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Common parts of 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Mouth- grasp food, chew and add saliva to start to break it down</a:t>
            </a:r>
          </a:p>
          <a:p>
            <a:r>
              <a:rPr lang="en-US" smtClean="0"/>
              <a:t>Esophagus- muscular tube that connects the mouth and the stomach</a:t>
            </a:r>
          </a:p>
          <a:p>
            <a:r>
              <a:rPr lang="en-US" smtClean="0"/>
              <a:t>Small Intestine- long tube, connects stomach and large intestine. Nutrients absorbed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"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Common part of 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Large Intestine (Cecum, Colon, Rectum), water absorption, roughages broken down in cecum (horses)</a:t>
            </a: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Non-Ruminant 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9459" name="Content Placeholder 3" descr="swinedigestivedia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4825" y="1600200"/>
            <a:ext cx="7372350" cy="4525963"/>
          </a:xfrm>
          <a:solidFill>
            <a:schemeClr val="bg1"/>
          </a:solidFill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0" y="5562600"/>
            <a:ext cx="1143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Mouth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24000" y="4267200"/>
            <a:ext cx="1447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Esophagus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95600" y="4800600"/>
            <a:ext cx="1219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Stomach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14800" y="2667000"/>
            <a:ext cx="2057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Small Intestine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29200" y="48006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Cecum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00800" y="5410200"/>
            <a:ext cx="1752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Large Intestine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00800" y="25908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Colon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86600" y="3657600"/>
            <a:ext cx="1219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Rectum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Horses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Horses are monogastics that can digest roughages</a:t>
            </a:r>
          </a:p>
          <a:p>
            <a:r>
              <a:rPr lang="en-US" smtClean="0"/>
              <a:t>Cecum in the horse contains bacteria and microbes that break down the roughages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886200"/>
            <a:ext cx="5051425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13" descr="poultrydigestiverdiagram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295400"/>
            <a:ext cx="6248400" cy="52498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Poultry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9200" y="2133600"/>
            <a:ext cx="914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Beak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0" y="2438400"/>
            <a:ext cx="1371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Esophagus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76800" y="35052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Gizzard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9200" y="3657600"/>
            <a:ext cx="8382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Crop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5638800"/>
            <a:ext cx="1828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Small Intestine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10400" y="4495800"/>
            <a:ext cx="9906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Cecae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10400" y="60960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Cloaca</a:t>
            </a:r>
          </a:p>
        </p:txBody>
      </p:sp>
      <p:sp>
        <p:nvSpPr>
          <p:cNvPr id="24587" name="TextBox 14"/>
          <p:cNvSpPr txBox="1">
            <a:spLocks noChangeArrowheads="1"/>
          </p:cNvSpPr>
          <p:nvPr/>
        </p:nvSpPr>
        <p:spPr bwMode="auto">
          <a:xfrm>
            <a:off x="228600" y="4419600"/>
            <a:ext cx="1981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Proventriculus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458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Ruminant digestive system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22531" name="Content Placeholder 3" descr="ruminantsystemdi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295400"/>
            <a:ext cx="7089775" cy="5319713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43800" y="29718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Mouth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05600" y="3962400"/>
            <a:ext cx="13716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Esophagus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91200" y="4800600"/>
            <a:ext cx="12954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Reticulum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47800" y="19050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Rumen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1981200"/>
            <a:ext cx="1295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Omasum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71800" y="4800600"/>
            <a:ext cx="1600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Abomasum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" y="3200400"/>
            <a:ext cx="1981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Small Intestine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Ruminant 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Ruminant animals can eat large amounts of roughages</a:t>
            </a:r>
          </a:p>
          <a:p>
            <a:r>
              <a:rPr lang="en-US" smtClean="0"/>
              <a:t>Rumen- Largest part of stomach.  Stores food to be regurgitated (chewing cud). Large amount of bacteria to break down roughages</a:t>
            </a:r>
          </a:p>
          <a:p>
            <a:r>
              <a:rPr lang="en-US" smtClean="0"/>
              <a:t>Reticulum- 2</a:t>
            </a:r>
            <a:r>
              <a:rPr lang="en-US" baseline="30000" smtClean="0"/>
              <a:t>nd</a:t>
            </a:r>
            <a:r>
              <a:rPr lang="en-US" smtClean="0"/>
              <a:t> place food goes. Can catch foreign objects, further breakdown of roughages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Ruminant digestive systems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Omasum- 3</a:t>
            </a:r>
            <a:r>
              <a:rPr lang="en-US" baseline="30000" smtClean="0"/>
              <a:t>rd</a:t>
            </a:r>
            <a:r>
              <a:rPr lang="en-US" smtClean="0"/>
              <a:t> place food goes. Absorbs some water</a:t>
            </a:r>
          </a:p>
          <a:p>
            <a:r>
              <a:rPr lang="en-US" smtClean="0"/>
              <a:t>Abomasum- “true stomach”, digestive juices added to break down food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Anatomy-Horse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 Horse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9219" name="Content Placeholder 28" descr="Horsepart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977900"/>
            <a:ext cx="6781800" cy="5691188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90600" y="36576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Muzzle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62400" y="990600"/>
            <a:ext cx="1066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Mane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53000" y="14478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Withers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5791200" y="17526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Rockwell" pitchFamily="18" charset="0"/>
            </a:endParaRPr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5867400" y="1752600"/>
            <a:ext cx="106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Back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781800" y="1447800"/>
            <a:ext cx="1143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Tail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467600" y="62484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Hock</a:t>
            </a:r>
          </a:p>
        </p:txBody>
      </p:sp>
      <p:sp>
        <p:nvSpPr>
          <p:cNvPr id="9227" name="TextBox 14"/>
          <p:cNvSpPr txBox="1">
            <a:spLocks noChangeArrowheads="1"/>
          </p:cNvSpPr>
          <p:nvPr/>
        </p:nvSpPr>
        <p:spPr bwMode="auto">
          <a:xfrm>
            <a:off x="1981200" y="5791200"/>
            <a:ext cx="91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Hoof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71600" y="4724400"/>
            <a:ext cx="762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Knee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86200" y="41910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Gaskin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6800" y="54102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Pastern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10000" y="4724400"/>
            <a:ext cx="1143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Cannon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91000" y="6248400"/>
            <a:ext cx="1066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Fetlock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67400" y="6488113"/>
            <a:ext cx="13716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Coronet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219200" y="61722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Hoof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Anatomy-Sheep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889000"/>
          </a:xfrm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Anatomy-Sheep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1267" name="Content Placeholder 5" descr="sheepanatomyblank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143000"/>
            <a:ext cx="5867400" cy="5151438"/>
          </a:xfrm>
        </p:spPr>
      </p:pic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5029200" y="1219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Poll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10400" y="26670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Muzzle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62800" y="3733800"/>
            <a:ext cx="12192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Shoulder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77000" y="4343400"/>
            <a:ext cx="12192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Brisket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858000" y="5867400"/>
            <a:ext cx="9144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Hoof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90600" y="4038600"/>
            <a:ext cx="838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Hock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66800" y="3276600"/>
            <a:ext cx="6096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Leg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24000" y="2057400"/>
            <a:ext cx="762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Dock</a:t>
            </a:r>
          </a:p>
        </p:txBody>
      </p:sp>
      <p:sp>
        <p:nvSpPr>
          <p:cNvPr id="11276" name="TextBox 14"/>
          <p:cNvSpPr txBox="1">
            <a:spLocks noChangeArrowheads="1"/>
          </p:cNvSpPr>
          <p:nvPr/>
        </p:nvSpPr>
        <p:spPr bwMode="auto">
          <a:xfrm>
            <a:off x="2667000" y="20574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Loin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19400" y="1981200"/>
            <a:ext cx="12192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Loin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05400" y="1219200"/>
            <a:ext cx="609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/>
                </a:solidFill>
              </a:rPr>
              <a:t>External Anatomy-Cattle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>
            <a:normAutofit fontScale="90000"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Anatomy-Cattle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3315" name="Content Placeholder 14" descr="cowpar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295400"/>
            <a:ext cx="7110413" cy="5334000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772400" y="35052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Muzzle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91200" y="1143000"/>
            <a:ext cx="1295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Shoulder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48400" y="3505200"/>
            <a:ext cx="914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Brisket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62400" y="3657600"/>
            <a:ext cx="914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Ribs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3400" y="4343400"/>
            <a:ext cx="914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Hock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2438400"/>
            <a:ext cx="1524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Round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86200" y="12192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Loin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90800" y="55626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Teat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810000" y="47244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Udder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467600" cy="11430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Anatomy-Swine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External Anatomy- Swine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5363" name="Content Placeholder 3" descr="swinediagram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600200"/>
            <a:ext cx="8245475" cy="4575175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077200" y="38862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Snout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76800" y="1828800"/>
            <a:ext cx="1524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Shoulder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72200" y="4648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Jowl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0" y="15240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Loin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9000" y="5486400"/>
            <a:ext cx="990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Belly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14400" y="5486400"/>
            <a:ext cx="914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Hoof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66800" y="4267200"/>
            <a:ext cx="8382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Hock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90600" y="3200400"/>
            <a:ext cx="685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Rockwell" pitchFamily="18" charset="0"/>
              </a:rPr>
              <a:t>Ham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2298</TotalTime>
  <Words>317</Words>
  <Application>Microsoft Office PowerPoint</Application>
  <PresentationFormat>On-screen Show (4:3)</PresentationFormat>
  <Paragraphs>104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Franklin Gothic Book</vt:lpstr>
      <vt:lpstr>Wingdings 2</vt:lpstr>
      <vt:lpstr>Calibri</vt:lpstr>
      <vt:lpstr>Rockwell</vt:lpstr>
      <vt:lpstr>Technic</vt:lpstr>
      <vt:lpstr>Anatomy And Digestive Systems of Livestock</vt:lpstr>
      <vt:lpstr>External Anatomy-Horse</vt:lpstr>
      <vt:lpstr>External Anatomy- Horse</vt:lpstr>
      <vt:lpstr>External Anatomy-Sheep</vt:lpstr>
      <vt:lpstr>External Anatomy-Sheep</vt:lpstr>
      <vt:lpstr>External Anatomy-Cattle</vt:lpstr>
      <vt:lpstr> External Anatomy-Cattle</vt:lpstr>
      <vt:lpstr>External Anatomy-Swine</vt:lpstr>
      <vt:lpstr>External Anatomy- Swine</vt:lpstr>
      <vt:lpstr>Digestive Systems</vt:lpstr>
      <vt:lpstr>Common parts of digestive systems</vt:lpstr>
      <vt:lpstr>Common part of digestive systems</vt:lpstr>
      <vt:lpstr>Non-Ruminant Digestive Systems</vt:lpstr>
      <vt:lpstr>Horses</vt:lpstr>
      <vt:lpstr>Poultry</vt:lpstr>
      <vt:lpstr>Ruminant digestive system</vt:lpstr>
      <vt:lpstr>Ruminant digestive systems</vt:lpstr>
      <vt:lpstr>Ruminant digestive systems</vt:lpstr>
    </vt:vector>
  </TitlesOfParts>
  <Company>Virginia 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And Digestive Systems of Livestock</dc:title>
  <dc:creator>AHNR-IT</dc:creator>
  <cp:lastModifiedBy>user</cp:lastModifiedBy>
  <cp:revision>15</cp:revision>
  <dcterms:created xsi:type="dcterms:W3CDTF">2009-12-08T20:55:02Z</dcterms:created>
  <dcterms:modified xsi:type="dcterms:W3CDTF">2011-12-08T17:15:32Z</dcterms:modified>
</cp:coreProperties>
</file>