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handoutMasterIdLst>
    <p:handoutMasterId r:id="rId18"/>
  </p:handoutMasterIdLst>
  <p:sldIdLst>
    <p:sldId id="256" r:id="rId2"/>
    <p:sldId id="264" r:id="rId3"/>
    <p:sldId id="265" r:id="rId4"/>
    <p:sldId id="269" r:id="rId5"/>
    <p:sldId id="271" r:id="rId6"/>
    <p:sldId id="270" r:id="rId7"/>
    <p:sldId id="257" r:id="rId8"/>
    <p:sldId id="258" r:id="rId9"/>
    <p:sldId id="259" r:id="rId10"/>
    <p:sldId id="260" r:id="rId11"/>
    <p:sldId id="261" r:id="rId12"/>
    <p:sldId id="262" r:id="rId13"/>
    <p:sldId id="266" r:id="rId14"/>
    <p:sldId id="267" r:id="rId15"/>
    <p:sldId id="268" r:id="rId16"/>
    <p:sldId id="263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>
        <p:scale>
          <a:sx n="71" d="100"/>
          <a:sy n="71" d="100"/>
        </p:scale>
        <p:origin x="-9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FE3773D7-6F30-4AF3-8B82-65C65AA0FDC5}" type="datetimeFigureOut">
              <a:rPr lang="en-US" smtClean="0"/>
              <a:t>4/3/2014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886E8B48-8EDC-473A-AA5D-F80F8E753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02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3B769D9-9F5F-4A69-9CEB-C6B1587AB7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4ADF-BB0F-47E8-BA96-CBFCBC2076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DA1BE-0081-48FB-A0E7-72B12D30A8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A3EC-E2D0-4E59-AEF3-C24EAE4F3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07AC-C5E5-45A7-A6CA-5E07931EAF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EA1E-F217-4EF5-9101-51181EFD40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7211-3DCA-4DB5-B1D2-0BFB53B3C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9ABFA-F47A-488C-A4FA-A53DAA0C41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FB47F-02E8-4529-B016-5F2D1326EC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FD47F-76C1-4958-B3B2-857A8D3EB0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BF59-BA6E-49B2-A2E2-C08D5CD5EF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A923EBE-C0E5-4FE7-AE6B-737162901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Immigration History &amp; Process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Fun times.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INA also places limits on how many immigrants can enter from each country </a:t>
            </a:r>
          </a:p>
          <a:p>
            <a:r>
              <a:rPr lang="en-US"/>
              <a:t>Only 7% of total immigrants can come from one country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Refugee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Based upon inability to return to home country b/c of a “well-founded fear of persecution” due to their race, membership in a social group, political opinion, religion, or national origin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Preference/priority given to certain people based on degree of risk, country’s relationship to US etc.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Only 80,000 a year (after 9/11, number fell drastically)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Number is also limited by country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Ex: </a:t>
            </a:r>
            <a:r>
              <a:rPr lang="en-US" sz="2400" dirty="0"/>
              <a:t>only 15,000 of that 80,000 can come from Africa 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Asylum=Ppl already in the US who were persecuted or fear persecution upon their return </a:t>
            </a:r>
          </a:p>
          <a:p>
            <a:r>
              <a:rPr lang="en-US"/>
              <a:t>They must petition within one year of arriving in the U.S. </a:t>
            </a:r>
          </a:p>
          <a:p>
            <a:r>
              <a:rPr lang="en-US"/>
              <a:t>No limit on numbers of ppl granted asylum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Chicago Statistics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/>
              <a:t>Chicago has one of richest immigration histories--7th in the nation</a:t>
            </a:r>
          </a:p>
          <a:p>
            <a:pPr lvl="1"/>
            <a:r>
              <a:rPr lang="en-US" sz="2400"/>
              <a:t>In 1870, 50% of population was made of immigrants</a:t>
            </a:r>
          </a:p>
          <a:p>
            <a:r>
              <a:rPr lang="en-US" sz="2800"/>
              <a:t>From 1880-1920, most immigrants were from Ireland and Germany, with Russian Jews, Slavs and Italians behind</a:t>
            </a:r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Chicago 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 2010 Cesus, 1/5 of population was forgein born</a:t>
            </a:r>
          </a:p>
          <a:p>
            <a:pPr lvl="1">
              <a:lnSpc>
                <a:spcPct val="90000"/>
              </a:lnSpc>
            </a:pPr>
            <a:r>
              <a:rPr lang="en-US"/>
              <a:t>25% from Asia</a:t>
            </a:r>
          </a:p>
          <a:p>
            <a:pPr lvl="1">
              <a:lnSpc>
                <a:spcPct val="90000"/>
              </a:lnSpc>
            </a:pPr>
            <a:r>
              <a:rPr lang="en-US"/>
              <a:t>23% Europe </a:t>
            </a:r>
          </a:p>
          <a:p>
            <a:pPr lvl="1">
              <a:lnSpc>
                <a:spcPct val="90000"/>
              </a:lnSpc>
            </a:pPr>
            <a:r>
              <a:rPr lang="en-US"/>
              <a:t>40% from Latin America</a:t>
            </a:r>
          </a:p>
          <a:p>
            <a:pPr>
              <a:lnSpc>
                <a:spcPct val="90000"/>
              </a:lnSpc>
            </a:pPr>
            <a:r>
              <a:rPr lang="en-US"/>
              <a:t>Top two countries of origin are </a:t>
            </a:r>
          </a:p>
          <a:p>
            <a:pPr lvl="1">
              <a:lnSpc>
                <a:spcPct val="90000"/>
              </a:lnSpc>
            </a:pPr>
            <a:r>
              <a:rPr lang="en-US"/>
              <a:t>Mexico</a:t>
            </a:r>
          </a:p>
          <a:p>
            <a:pPr lvl="1">
              <a:lnSpc>
                <a:spcPct val="90000"/>
              </a:lnSpc>
            </a:pPr>
            <a:r>
              <a:rPr lang="en-US"/>
              <a:t>Poland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U.S.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Of the total immigrant population, the majority entered before 1990</a:t>
            </a:r>
          </a:p>
          <a:p>
            <a:r>
              <a:rPr lang="en-US"/>
              <a:t>Only 20% have entered since 2000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 Citizenship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 order to apply for citizenship, one must have be an LPR (lawful permanent resident) for 5 years</a:t>
            </a:r>
          </a:p>
          <a:p>
            <a:pPr lvl="1">
              <a:lnSpc>
                <a:spcPct val="90000"/>
              </a:lnSpc>
            </a:pPr>
            <a:r>
              <a:rPr lang="en-US"/>
              <a:t>This means they have a green card</a:t>
            </a:r>
          </a:p>
          <a:p>
            <a:pPr>
              <a:lnSpc>
                <a:spcPct val="90000"/>
              </a:lnSpc>
            </a:pPr>
            <a:r>
              <a:rPr lang="en-US"/>
              <a:t>Must be 18 years old</a:t>
            </a:r>
          </a:p>
          <a:p>
            <a:pPr>
              <a:lnSpc>
                <a:spcPct val="90000"/>
              </a:lnSpc>
            </a:pPr>
            <a:r>
              <a:rPr lang="en-US"/>
              <a:t>Must past a US History and English exam</a:t>
            </a:r>
          </a:p>
          <a:p>
            <a:pPr>
              <a:lnSpc>
                <a:spcPct val="90000"/>
              </a:lnSpc>
            </a:pPr>
            <a:r>
              <a:rPr lang="en-US"/>
              <a:t>Must have “good moral character”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History of Immigration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Historically, there have been waves of people entering our country b/c we </a:t>
            </a:r>
            <a:r>
              <a:rPr lang="en-US" u="sng" dirty="0" smtClean="0"/>
              <a:t>needed</a:t>
            </a:r>
            <a:r>
              <a:rPr lang="en-US" dirty="0" smtClean="0"/>
              <a:t> workers (cheap labor)</a:t>
            </a:r>
          </a:p>
          <a:p>
            <a:pPr lvl="1"/>
            <a:r>
              <a:rPr lang="en-US" dirty="0" smtClean="0"/>
              <a:t>1882: Chinese laborers</a:t>
            </a:r>
          </a:p>
          <a:p>
            <a:pPr lvl="1"/>
            <a:r>
              <a:rPr lang="en-US" dirty="0" smtClean="0"/>
              <a:t>1917: Mexican laborers</a:t>
            </a:r>
          </a:p>
          <a:p>
            <a:pPr lvl="1"/>
            <a:r>
              <a:rPr lang="en-US" dirty="0" smtClean="0"/>
              <a:t>1943: We had 5 million temporary workers</a:t>
            </a:r>
          </a:p>
          <a:p>
            <a:r>
              <a:rPr lang="en-US" dirty="0" smtClean="0"/>
              <a:t>Our country encouraged these </a:t>
            </a:r>
            <a:r>
              <a:rPr lang="en-US" dirty="0" err="1" smtClean="0"/>
              <a:t>ppl</a:t>
            </a:r>
            <a:r>
              <a:rPr lang="en-US" dirty="0" smtClean="0"/>
              <a:t> to come, and even gave incentives for them to be here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gov’t felt they didn’t need the workers anymore (after years of allowing people to stay here “illegally”)</a:t>
            </a:r>
          </a:p>
          <a:p>
            <a:r>
              <a:rPr lang="en-US" dirty="0" smtClean="0"/>
              <a:t>1954—Gov’t started “Operation Wetback” and deported over 4 million Hispanics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772400" cy="4267200"/>
          </a:xfrm>
        </p:spPr>
        <p:txBody>
          <a:bodyPr/>
          <a:lstStyle/>
          <a:p>
            <a:r>
              <a:rPr lang="en-US" dirty="0" smtClean="0"/>
              <a:t>Even after this deportation, millions “illegal” immigrants still here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B/c there was no easy way to address this issue, President Reagan issued </a:t>
            </a:r>
            <a:r>
              <a:rPr lang="en-US" i="1" dirty="0" smtClean="0"/>
              <a:t>amnesty</a:t>
            </a:r>
            <a:r>
              <a:rPr lang="en-US" dirty="0" smtClean="0"/>
              <a:t> for all “illegal” immigrants in 1986</a:t>
            </a:r>
          </a:p>
        </p:txBody>
      </p:sp>
    </p:spTree>
    <p:extLst>
      <p:ext uri="{BB962C8B-B14F-4D97-AF65-F5344CB8AC3E}">
        <p14:creationId xmlns:p14="http://schemas.microsoft.com/office/powerpoint/2010/main" val="392335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Amnesty offered citizenship for those here</a:t>
            </a:r>
          </a:p>
          <a:p>
            <a:r>
              <a:rPr lang="en-US" dirty="0" smtClean="0"/>
              <a:t>No longer turn a blind eye to those coming here illegally</a:t>
            </a:r>
          </a:p>
          <a:p>
            <a:r>
              <a:rPr lang="en-US" dirty="0" smtClean="0"/>
              <a:t>Essentially said the gov’t had to start </a:t>
            </a:r>
            <a:r>
              <a:rPr lang="en-US" u="sng" dirty="0" smtClean="0"/>
              <a:t>enforcing</a:t>
            </a:r>
            <a:r>
              <a:rPr lang="en-US" dirty="0" smtClean="0"/>
              <a:t> its policy and work so that people used the proper process to come here legally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01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1986, there were 4 million people here “illegally;” there are now roughly 12 million </a:t>
            </a:r>
          </a:p>
          <a:p>
            <a:r>
              <a:rPr lang="en-US" dirty="0" smtClean="0"/>
              <a:t>Obviously, the goal of this process wasn’t reached</a:t>
            </a:r>
          </a:p>
          <a:p>
            <a:r>
              <a:rPr lang="en-US" dirty="0" smtClean="0"/>
              <a:t>Administrations after, incl. the Bush admin, have declared our immigration system broken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85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/>
              <a:t>The Immigration and Naturalization Act (INA) allows an annual worldwide limit of 675,000 permanent immigrants</a:t>
            </a:r>
          </a:p>
          <a:p>
            <a:pPr marL="609600" indent="-609600"/>
            <a:r>
              <a:rPr lang="en-US"/>
              <a:t>Based on three areas: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Reunification of Family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Allow workers with beneficial skills into US economy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Protecting Refugees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Family Based Immigration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Allows US citizens to bring in certain family members</a:t>
            </a:r>
          </a:p>
          <a:p>
            <a:r>
              <a:rPr lang="en-US" sz="2800"/>
              <a:t>480,000 family based visas given out a year</a:t>
            </a:r>
          </a:p>
          <a:p>
            <a:r>
              <a:rPr lang="en-US" sz="2800"/>
              <a:t>Enter either as “immediate relative” or through “family preference system”</a:t>
            </a:r>
          </a:p>
          <a:p>
            <a:endParaRPr lang="en-US" sz="2800"/>
          </a:p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Work Based Visas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Either permanent or temporary</a:t>
            </a:r>
          </a:p>
          <a:p>
            <a:r>
              <a:rPr lang="en-US"/>
              <a:t>Over 20 types of work visa categories</a:t>
            </a:r>
          </a:p>
          <a:p>
            <a:r>
              <a:rPr lang="en-US"/>
              <a:t>Permanent visas are capped at 140,000 per year, and by type of job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598</Words>
  <Application>Microsoft Office PowerPoint</Application>
  <PresentationFormat>On-screen Show (4:3)</PresentationFormat>
  <Paragraphs>64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Austin</vt:lpstr>
      <vt:lpstr>Immigration History &amp; Process</vt:lpstr>
      <vt:lpstr>History of Immigration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Family Based Immigration</vt:lpstr>
      <vt:lpstr>Work Based Visas</vt:lpstr>
      <vt:lpstr>PowerPoint Presentation</vt:lpstr>
      <vt:lpstr>Refugee</vt:lpstr>
      <vt:lpstr>PowerPoint Presentation</vt:lpstr>
      <vt:lpstr>Chicago Statistics</vt:lpstr>
      <vt:lpstr>Chicago con’t</vt:lpstr>
      <vt:lpstr>In the U.S.</vt:lpstr>
      <vt:lpstr>US Citizenship</vt:lpstr>
    </vt:vector>
  </TitlesOfParts>
  <Company>Stephanie Schwarz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Schwarz</dc:creator>
  <cp:lastModifiedBy>Saint Viator</cp:lastModifiedBy>
  <cp:revision>13</cp:revision>
  <cp:lastPrinted>2014-04-03T15:52:18Z</cp:lastPrinted>
  <dcterms:created xsi:type="dcterms:W3CDTF">2012-04-09T00:18:02Z</dcterms:created>
  <dcterms:modified xsi:type="dcterms:W3CDTF">2014-04-03T15:52:21Z</dcterms:modified>
</cp:coreProperties>
</file>