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8"/>
  </p:handoutMasterIdLst>
  <p:sldIdLst>
    <p:sldId id="272" r:id="rId2"/>
    <p:sldId id="273" r:id="rId3"/>
    <p:sldId id="274" r:id="rId4"/>
    <p:sldId id="276" r:id="rId5"/>
    <p:sldId id="275" r:id="rId6"/>
    <p:sldId id="277" r:id="rId7"/>
    <p:sldId id="278" r:id="rId8"/>
    <p:sldId id="256" r:id="rId9"/>
    <p:sldId id="257" r:id="rId10"/>
    <p:sldId id="258" r:id="rId11"/>
    <p:sldId id="259" r:id="rId12"/>
    <p:sldId id="263" r:id="rId13"/>
    <p:sldId id="264" r:id="rId14"/>
    <p:sldId id="265" r:id="rId15"/>
    <p:sldId id="266" r:id="rId16"/>
    <p:sldId id="267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16"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2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8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D6AB7880-F49B-48B1-9D23-CEF302A885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62084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149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12433AF-DA6D-4CFC-9B6C-DACF71934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A88522-9D82-4906-AA49-782A16D87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5D5AB6-CFB1-4ED1-97B0-6EEE33D4CB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E65797-EB92-4C9A-9813-54DE024E1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922CF4-8C74-4090-AA98-A37F55B45C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822CD1-625F-4599-BFA3-0F88A23FB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815A9-23B6-4FA6-9D66-B2F12530D8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0B1A0B-4EB8-41B4-8152-FBE786FFF9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3D3136-69BE-43D3-9FDF-A814B4C22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C88617-2B5A-4CBF-B258-B79C3DBB4A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127C86-F949-4570-B8DB-1978C6C82F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5A0C49-B5E9-41B0-9143-8B6BBC0E85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5123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124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3F55F73C-9639-47B3-8500-252B791A85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4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1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1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1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12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5" grpId="0"/>
      <p:bldP spid="5126" grpId="0" build="p">
        <p:tmplLst>
          <p:tmpl lvl="1">
            <p:tnLst>
              <p:par>
                <p:cTn presetID="23" presetClass="entr" presetSubtype="16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12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12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12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12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3" presetClass="entr" presetSubtype="16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12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5126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5126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Intolerance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 smtClean="0"/>
              <a:t>Unacceptance of differences:  refusing to accept people who are different or live differently, for example, people of different races or </a:t>
            </a:r>
            <a:r>
              <a:rPr lang="en-US" dirty="0" smtClean="0"/>
              <a:t>religions</a:t>
            </a:r>
            <a:endParaRPr lang="en-US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Homophobia –</a:t>
            </a:r>
            <a:br>
              <a:rPr lang="en-US" sz="4000" smtClean="0"/>
            </a:br>
            <a:r>
              <a:rPr lang="en-US" sz="4000" smtClean="0"/>
              <a:t>based on actions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800" smtClean="0"/>
              <a:t>Actively work towards defining homosexuals as a minority group which should be deprived of fundamental human rights which are enjoyed by other groups:</a:t>
            </a:r>
          </a:p>
          <a:p>
            <a:pPr eaLnBrk="1" hangingPunct="1">
              <a:buFontTx/>
              <a:buChar char="•"/>
              <a:defRPr/>
            </a:pPr>
            <a:r>
              <a:rPr lang="en-US" sz="2800" smtClean="0"/>
              <a:t>The right to marry</a:t>
            </a:r>
          </a:p>
          <a:p>
            <a:pPr eaLnBrk="1" hangingPunct="1">
              <a:buFontTx/>
              <a:buChar char="•"/>
              <a:defRPr/>
            </a:pPr>
            <a:r>
              <a:rPr lang="en-US" sz="2800" smtClean="0"/>
              <a:t>Job security – to not be fired because of sexual orientation</a:t>
            </a:r>
          </a:p>
          <a:p>
            <a:pPr eaLnBrk="1" hangingPunct="1">
              <a:buFontTx/>
              <a:buChar char="•"/>
              <a:defRPr/>
            </a:pPr>
            <a:r>
              <a:rPr lang="en-US" sz="2800" smtClean="0"/>
              <a:t>Being free of discrimination in housing</a:t>
            </a:r>
          </a:p>
          <a:p>
            <a:pPr eaLnBrk="1" hangingPunct="1">
              <a:buFontTx/>
              <a:buChar char="•"/>
              <a:defRPr/>
            </a:pPr>
            <a:r>
              <a:rPr lang="en-US" sz="2800" smtClean="0"/>
              <a:t>Being included as a protected group in hate-crime legislation</a:t>
            </a:r>
          </a:p>
          <a:p>
            <a:pPr eaLnBrk="1" hangingPunct="1">
              <a:buFontTx/>
              <a:buChar char="•"/>
              <a:defRPr/>
            </a:pPr>
            <a:r>
              <a:rPr lang="en-US" sz="2800" smtClean="0"/>
              <a:t>adoption rights, etc.</a:t>
            </a:r>
          </a:p>
          <a:p>
            <a:pPr eaLnBrk="1" hangingPunct="1">
              <a:buFontTx/>
              <a:buChar char="•"/>
              <a:defRPr/>
            </a:pPr>
            <a:endParaRPr 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Homophobia –</a:t>
            </a:r>
            <a:br>
              <a:rPr lang="en-US" sz="4000" smtClean="0"/>
            </a:br>
            <a:r>
              <a:rPr lang="en-US" sz="4000" smtClean="0"/>
              <a:t>based on belief and feeling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2800" smtClean="0"/>
              <a:t>Attempt to love the homosexual even while condemning homosexual activity as a sin that they feel is hated by God.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2800" smtClean="0"/>
              <a:t>Hate or dislike of all persons with a homosexual orientation, even those who choose to remain celibate.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2800" smtClean="0"/>
              <a:t>A belief that persons with a homosexual orientation are sub-human and can be physically attacked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2800" smtClean="0"/>
              <a:t>Have an irrational fear of gays and lesbians.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smtClean="0"/>
              <a:t>It would be best to have a different word to describe each of the above because loving the person but not the act is certainly different than the other three.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19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The effect of homophobia </a:t>
            </a:r>
            <a:br>
              <a:rPr lang="en-US" sz="4000" smtClean="0"/>
            </a:br>
            <a:r>
              <a:rPr lang="en-US" sz="4000" smtClean="0"/>
              <a:t>on young people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en-US" sz="2800" smtClean="0"/>
              <a:t>According to US  Health and Human Services: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2800" smtClean="0"/>
              <a:t>gay teens are more likely to attempt suicide and are more often successful than their peers.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2800" smtClean="0"/>
              <a:t>¼ of gay teens are forced to leave home over their sexual identities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2800" smtClean="0"/>
              <a:t>½ engage in prostitution risking HIV infection.</a:t>
            </a:r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endParaRPr lang="en-US" sz="2800" smtClean="0"/>
          </a:p>
          <a:p>
            <a:pPr eaLnBrk="1" hangingPunct="1">
              <a:lnSpc>
                <a:spcPct val="80000"/>
              </a:lnSpc>
              <a:buFontTx/>
              <a:buChar char="•"/>
              <a:defRPr/>
            </a:pPr>
            <a:r>
              <a:rPr lang="en-US" sz="2800" smtClean="0"/>
              <a:t>homophobia is responsible for the current deaths of young gays.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433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3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Laws against homosexual behavior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buFontTx/>
              <a:buChar char="•"/>
              <a:defRPr/>
            </a:pPr>
            <a:r>
              <a:rPr lang="en-US" sz="2800" smtClean="0"/>
              <a:t>Prior to 2003 there were various state laws concerning sodomy.  4 states outlaw sodomy for homosexuals only</a:t>
            </a:r>
          </a:p>
          <a:p>
            <a:pPr eaLnBrk="1" hangingPunct="1">
              <a:buFontTx/>
              <a:buChar char="•"/>
              <a:defRPr/>
            </a:pPr>
            <a:r>
              <a:rPr lang="en-US" sz="2800" smtClean="0"/>
              <a:t>In general the laws were not enforced.</a:t>
            </a:r>
          </a:p>
          <a:p>
            <a:pPr eaLnBrk="1" hangingPunct="1">
              <a:buFontTx/>
              <a:buChar char="•"/>
              <a:defRPr/>
            </a:pPr>
            <a:r>
              <a:rPr lang="en-US" sz="2800" smtClean="0"/>
              <a:t>Illinois was the 1</a:t>
            </a:r>
            <a:r>
              <a:rPr lang="en-US" sz="2800" baseline="30000" smtClean="0"/>
              <a:t>st</a:t>
            </a:r>
            <a:r>
              <a:rPr lang="en-US" sz="2800" smtClean="0"/>
              <a:t> state to repeal anti-sodomy laws in 1961.</a:t>
            </a:r>
          </a:p>
          <a:p>
            <a:pPr eaLnBrk="1" hangingPunct="1">
              <a:buFontTx/>
              <a:buChar char="•"/>
              <a:defRPr/>
            </a:pPr>
            <a:r>
              <a:rPr lang="en-US" sz="2800" smtClean="0"/>
              <a:t>The U. S. Supreme Court overturned the Texas sodomy law in 2003.  A result was that all anti sodomy laws were thus illegal.  </a:t>
            </a:r>
          </a:p>
          <a:p>
            <a:pPr eaLnBrk="1" hangingPunct="1">
              <a:buFontTx/>
              <a:buChar char="•"/>
              <a:defRPr/>
            </a:pPr>
            <a:r>
              <a:rPr lang="en-US" sz="2800" smtClean="0"/>
              <a:t>All states are now severely restricted in criminalizing private, consensual sexual activity by adults.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What do public opinion polls show?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en-US" smtClean="0"/>
          </a:p>
          <a:p>
            <a:pPr eaLnBrk="1" hangingPunct="1">
              <a:buFontTx/>
              <a:buChar char="•"/>
              <a:defRPr/>
            </a:pPr>
            <a:r>
              <a:rPr lang="en-US" smtClean="0"/>
              <a:t>52% of US adults found homosexual lifestyle acceptable in 1994 poll (up from 35% in 1978)</a:t>
            </a:r>
          </a:p>
          <a:p>
            <a:pPr eaLnBrk="1" hangingPunct="1">
              <a:buFontTx/>
              <a:buChar char="•"/>
              <a:defRPr/>
            </a:pPr>
            <a:endParaRPr lang="en-US" smtClean="0"/>
          </a:p>
          <a:p>
            <a:pPr eaLnBrk="1" hangingPunct="1">
              <a:buFontTx/>
              <a:buChar char="•"/>
              <a:defRPr/>
            </a:pPr>
            <a:r>
              <a:rPr lang="en-US" smtClean="0"/>
              <a:t>Polls must be looked at very carefully because responses vary based on how questions are asked.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3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The </a:t>
            </a:r>
            <a:r>
              <a:rPr lang="en-US" sz="4000" i="1" u="sng" smtClean="0"/>
              <a:t>least</a:t>
            </a:r>
            <a:r>
              <a:rPr lang="en-US" sz="4000" smtClean="0"/>
              <a:t> homophobic persons</a:t>
            </a:r>
            <a:br>
              <a:rPr lang="en-US" sz="4000" smtClean="0"/>
            </a:br>
            <a:r>
              <a:rPr lang="en-US" sz="4000" smtClean="0"/>
              <a:t>seem to be: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mtClean="0"/>
              <a:t>Politically liberal</a:t>
            </a: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endParaRPr lang="en-US" smtClean="0"/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mtClean="0"/>
              <a:t>Young</a:t>
            </a: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endParaRPr lang="en-US" smtClean="0"/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mtClean="0"/>
              <a:t>Highly educated</a:t>
            </a: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endParaRPr lang="en-US" smtClean="0"/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mtClean="0"/>
              <a:t>Female</a:t>
            </a: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endParaRPr lang="en-US" smtClean="0"/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mtClean="0"/>
              <a:t>Knew a gay of lesbian person. (the most important consideration)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74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4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Common arguments against homosexuals and bisexuals.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600200"/>
            <a:ext cx="9144000" cy="5257800"/>
          </a:xfrm>
        </p:spPr>
        <p:txBody>
          <a:bodyPr/>
          <a:lstStyle/>
          <a:p>
            <a:pPr eaLnBrk="1" hangingPunct="1">
              <a:buFontTx/>
              <a:buChar char="•"/>
              <a:defRPr/>
            </a:pPr>
            <a:r>
              <a:rPr lang="en-US" smtClean="0"/>
              <a:t>Homosexuality is unnatural</a:t>
            </a:r>
          </a:p>
          <a:p>
            <a:pPr eaLnBrk="1" hangingPunct="1">
              <a:buFontTx/>
              <a:buChar char="•"/>
              <a:defRPr/>
            </a:pPr>
            <a:endParaRPr lang="en-US" smtClean="0"/>
          </a:p>
          <a:p>
            <a:pPr eaLnBrk="1" hangingPunct="1">
              <a:buFontTx/>
              <a:buChar char="•"/>
              <a:defRPr/>
            </a:pPr>
            <a:r>
              <a:rPr lang="en-US" smtClean="0"/>
              <a:t>Homosexuality is an attack on the family.</a:t>
            </a:r>
          </a:p>
          <a:p>
            <a:pPr eaLnBrk="1" hangingPunct="1">
              <a:buFontTx/>
              <a:buChar char="•"/>
              <a:defRPr/>
            </a:pPr>
            <a:endParaRPr lang="en-US" smtClean="0"/>
          </a:p>
          <a:p>
            <a:pPr eaLnBrk="1" hangingPunct="1">
              <a:buFontTx/>
              <a:buChar char="•"/>
              <a:defRPr/>
            </a:pPr>
            <a:r>
              <a:rPr lang="en-US" smtClean="0"/>
              <a:t>The Bible condemns homosexuality</a:t>
            </a:r>
          </a:p>
          <a:p>
            <a:pPr eaLnBrk="1" hangingPunct="1">
              <a:buFontTx/>
              <a:buChar char="•"/>
              <a:defRPr/>
            </a:pPr>
            <a:endParaRPr lang="en-US" smtClean="0"/>
          </a:p>
          <a:p>
            <a:pPr eaLnBrk="1" hangingPunct="1">
              <a:buFontTx/>
              <a:buChar char="•"/>
              <a:defRPr/>
            </a:pPr>
            <a:r>
              <a:rPr lang="en-US" smtClean="0"/>
              <a:t>Homosexuals recruit young people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4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84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4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Is toleration enough?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sz="2800" dirty="0" smtClean="0"/>
              <a:t>NO!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dirty="0" smtClean="0"/>
          </a:p>
          <a:p>
            <a:pPr eaLnBrk="1" hangingPunct="1">
              <a:buFontTx/>
              <a:buChar char="•"/>
              <a:defRPr/>
            </a:pPr>
            <a:r>
              <a:rPr lang="en-US" sz="2800" dirty="0" smtClean="0"/>
              <a:t>It should not be enough </a:t>
            </a:r>
            <a:r>
              <a:rPr lang="en-US" sz="2800" dirty="0" smtClean="0"/>
              <a:t>to just </a:t>
            </a:r>
            <a:r>
              <a:rPr lang="en-US" sz="2800" i="1" dirty="0" smtClean="0"/>
              <a:t>tolerate </a:t>
            </a:r>
            <a:r>
              <a:rPr lang="en-US" sz="2800" dirty="0" smtClean="0"/>
              <a:t>those who are </a:t>
            </a:r>
            <a:r>
              <a:rPr lang="en-US" sz="2800" dirty="0" smtClean="0"/>
              <a:t>different</a:t>
            </a:r>
            <a:endParaRPr lang="en-US" sz="2800" dirty="0" smtClean="0"/>
          </a:p>
          <a:p>
            <a:pPr eaLnBrk="1" hangingPunct="1">
              <a:buFontTx/>
              <a:buChar char="•"/>
              <a:defRPr/>
            </a:pPr>
            <a:endParaRPr lang="en-US" sz="2800" dirty="0" smtClean="0"/>
          </a:p>
          <a:p>
            <a:pPr eaLnBrk="1" hangingPunct="1">
              <a:buFontTx/>
              <a:buChar char="•"/>
              <a:defRPr/>
            </a:pPr>
            <a:r>
              <a:rPr lang="en-US" sz="2800" dirty="0" smtClean="0"/>
              <a:t>Toleration is the </a:t>
            </a:r>
            <a:r>
              <a:rPr lang="en-US" sz="2800" u="sng" dirty="0" smtClean="0"/>
              <a:t>lowest</a:t>
            </a:r>
            <a:r>
              <a:rPr lang="en-US" sz="2800" dirty="0" smtClean="0"/>
              <a:t> step on a staircase</a:t>
            </a:r>
          </a:p>
          <a:p>
            <a:pPr eaLnBrk="1" hangingPunct="1">
              <a:buFontTx/>
              <a:buChar char="•"/>
              <a:defRPr/>
            </a:pPr>
            <a:endParaRPr lang="en-US" sz="2800" dirty="0" smtClean="0"/>
          </a:p>
          <a:p>
            <a:pPr eaLnBrk="1" hangingPunct="1">
              <a:buFontTx/>
              <a:buChar char="•"/>
              <a:defRPr/>
            </a:pPr>
            <a:r>
              <a:rPr lang="en-US" sz="2800" dirty="0" smtClean="0"/>
              <a:t>Each level up the staircase is a </a:t>
            </a:r>
            <a:r>
              <a:rPr lang="en-US" sz="2800" u="sng" dirty="0" smtClean="0"/>
              <a:t>worthwhile </a:t>
            </a:r>
            <a:r>
              <a:rPr lang="en-US" sz="2800" dirty="0" smtClean="0"/>
              <a:t>change in personal </a:t>
            </a:r>
            <a:r>
              <a:rPr lang="en-US" sz="2800" dirty="0" smtClean="0"/>
              <a:t>attitude</a:t>
            </a:r>
            <a:endParaRPr lang="en-US" sz="2800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31" name="Text Box 35"/>
          <p:cNvSpPr txBox="1">
            <a:spLocks noChangeArrowheads="1"/>
          </p:cNvSpPr>
          <p:nvPr/>
        </p:nvSpPr>
        <p:spPr bwMode="auto">
          <a:xfrm>
            <a:off x="0" y="5970588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Tolerate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		Allow other groups equal rights; 				allow them to exist</a:t>
            </a:r>
          </a:p>
        </p:txBody>
      </p:sp>
      <p:sp>
        <p:nvSpPr>
          <p:cNvPr id="29733" name="Text Box 37"/>
          <p:cNvSpPr txBox="1">
            <a:spLocks noChangeArrowheads="1"/>
          </p:cNvSpPr>
          <p:nvPr/>
        </p:nvSpPr>
        <p:spPr bwMode="auto">
          <a:xfrm>
            <a:off x="0" y="48768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Acknowledge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	Recognize a groups existence as a part </a:t>
            </a:r>
          </a:p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			of the mosaic of our country</a:t>
            </a:r>
          </a:p>
        </p:txBody>
      </p:sp>
      <p:sp>
        <p:nvSpPr>
          <p:cNvPr id="29750" name="Text Box 54"/>
          <p:cNvSpPr txBox="1">
            <a:spLocks noChangeArrowheads="1"/>
          </p:cNvSpPr>
          <p:nvPr/>
        </p:nvSpPr>
        <p:spPr bwMode="auto">
          <a:xfrm>
            <a:off x="0" y="39893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Examine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		Superficial study of other groups</a:t>
            </a:r>
          </a:p>
        </p:txBody>
      </p:sp>
      <p:sp>
        <p:nvSpPr>
          <p:cNvPr id="29752" name="Text Box 56"/>
          <p:cNvSpPr txBox="1">
            <a:spLocks noChangeArrowheads="1"/>
          </p:cNvSpPr>
          <p:nvPr/>
        </p:nvSpPr>
        <p:spPr bwMode="auto">
          <a:xfrm>
            <a:off x="0" y="31242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Respect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		Recognize groups contribution to 				society</a:t>
            </a:r>
          </a:p>
        </p:txBody>
      </p:sp>
      <p:sp>
        <p:nvSpPr>
          <p:cNvPr id="29754" name="Text Box 58"/>
          <p:cNvSpPr txBox="1">
            <a:spLocks noChangeArrowheads="1"/>
          </p:cNvSpPr>
          <p:nvPr/>
        </p:nvSpPr>
        <p:spPr bwMode="auto">
          <a:xfrm>
            <a:off x="0" y="1981200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 dirty="0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Learn</a:t>
            </a:r>
            <a:r>
              <a:rPr lang="en-US" sz="2400" b="1" dirty="0">
                <a:effectLst>
                  <a:outerShdw blurRad="38100" dist="38100" dir="2700000" algn="tl">
                    <a:srgbClr val="000000"/>
                  </a:outerShdw>
                </a:effectLst>
              </a:rPr>
              <a:t>			Deep learning of other groups beliefs 			and practices.  Respectful </a:t>
            </a:r>
            <a:r>
              <a:rPr lang="en-US" sz="2400" b="1" dirty="0" smtClean="0">
                <a:effectLst>
                  <a:outerShdw blurRad="38100" dist="38100" dir="2700000" algn="tl">
                    <a:srgbClr val="000000"/>
                  </a:outerShdw>
                </a:effectLst>
              </a:rPr>
              <a:t>dialogue.</a:t>
            </a:r>
            <a:endParaRPr lang="en-US" sz="2400" b="1" dirty="0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9756" name="Text Box 60"/>
          <p:cNvSpPr txBox="1">
            <a:spLocks noChangeArrowheads="1"/>
          </p:cNvSpPr>
          <p:nvPr/>
        </p:nvSpPr>
        <p:spPr bwMode="auto">
          <a:xfrm>
            <a:off x="0" y="941388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Value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			Appreciate similarities and differences </a:t>
            </a:r>
          </a:p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			between other groups and your own</a:t>
            </a:r>
          </a:p>
        </p:txBody>
      </p:sp>
      <p:sp>
        <p:nvSpPr>
          <p:cNvPr id="29757" name="Text Box 61"/>
          <p:cNvSpPr txBox="1">
            <a:spLocks noChangeArrowheads="1"/>
          </p:cNvSpPr>
          <p:nvPr/>
        </p:nvSpPr>
        <p:spPr bwMode="auto">
          <a:xfrm>
            <a:off x="0" y="-49213"/>
            <a:ext cx="9144000" cy="822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Celebrate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		Enjoy the diversity that other groups </a:t>
            </a:r>
          </a:p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			contribute 	to society</a:t>
            </a:r>
          </a:p>
        </p:txBody>
      </p:sp>
      <p:sp>
        <p:nvSpPr>
          <p:cNvPr id="29766" name="AutoShape 70"/>
          <p:cNvSpPr>
            <a:spLocks noChangeArrowheads="1"/>
          </p:cNvSpPr>
          <p:nvPr/>
        </p:nvSpPr>
        <p:spPr bwMode="auto">
          <a:xfrm>
            <a:off x="533400" y="5410200"/>
            <a:ext cx="381000" cy="595313"/>
          </a:xfrm>
          <a:prstGeom prst="upArrow">
            <a:avLst>
              <a:gd name="adj1" fmla="val 50000"/>
              <a:gd name="adj2" fmla="val 390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9767" name="AutoShape 71"/>
          <p:cNvSpPr>
            <a:spLocks noChangeArrowheads="1"/>
          </p:cNvSpPr>
          <p:nvPr/>
        </p:nvSpPr>
        <p:spPr bwMode="auto">
          <a:xfrm>
            <a:off x="533400" y="4419600"/>
            <a:ext cx="381000" cy="595313"/>
          </a:xfrm>
          <a:prstGeom prst="upArrow">
            <a:avLst>
              <a:gd name="adj1" fmla="val 50000"/>
              <a:gd name="adj2" fmla="val 390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9768" name="AutoShape 72"/>
          <p:cNvSpPr>
            <a:spLocks noChangeArrowheads="1"/>
          </p:cNvSpPr>
          <p:nvPr/>
        </p:nvSpPr>
        <p:spPr bwMode="auto">
          <a:xfrm>
            <a:off x="533400" y="3505200"/>
            <a:ext cx="381000" cy="595313"/>
          </a:xfrm>
          <a:prstGeom prst="upArrow">
            <a:avLst>
              <a:gd name="adj1" fmla="val 50000"/>
              <a:gd name="adj2" fmla="val 390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9769" name="AutoShape 73"/>
          <p:cNvSpPr>
            <a:spLocks noChangeArrowheads="1"/>
          </p:cNvSpPr>
          <p:nvPr/>
        </p:nvSpPr>
        <p:spPr bwMode="auto">
          <a:xfrm>
            <a:off x="533400" y="2514600"/>
            <a:ext cx="381000" cy="595313"/>
          </a:xfrm>
          <a:prstGeom prst="upArrow">
            <a:avLst>
              <a:gd name="adj1" fmla="val 50000"/>
              <a:gd name="adj2" fmla="val 390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9770" name="AutoShape 74"/>
          <p:cNvSpPr>
            <a:spLocks noChangeArrowheads="1"/>
          </p:cNvSpPr>
          <p:nvPr/>
        </p:nvSpPr>
        <p:spPr bwMode="auto">
          <a:xfrm>
            <a:off x="533400" y="1447800"/>
            <a:ext cx="381000" cy="595313"/>
          </a:xfrm>
          <a:prstGeom prst="upArrow">
            <a:avLst>
              <a:gd name="adj1" fmla="val 50000"/>
              <a:gd name="adj2" fmla="val 390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29771" name="AutoShape 75"/>
          <p:cNvSpPr>
            <a:spLocks noChangeArrowheads="1"/>
          </p:cNvSpPr>
          <p:nvPr/>
        </p:nvSpPr>
        <p:spPr bwMode="auto">
          <a:xfrm>
            <a:off x="533400" y="381000"/>
            <a:ext cx="381000" cy="595313"/>
          </a:xfrm>
          <a:prstGeom prst="upArrow">
            <a:avLst>
              <a:gd name="adj1" fmla="val 50000"/>
              <a:gd name="adj2" fmla="val 3906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9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9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9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9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97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7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9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97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97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9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9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9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9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97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97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9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97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97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9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31" grpId="0"/>
      <p:bldP spid="29733" grpId="0"/>
      <p:bldP spid="29750" grpId="0"/>
      <p:bldP spid="29752" grpId="0"/>
      <p:bldP spid="29754" grpId="0"/>
      <p:bldP spid="29756" grpId="0"/>
      <p:bldP spid="29757" grpId="0"/>
      <p:bldP spid="29766" grpId="0" animBg="1"/>
      <p:bldP spid="29767" grpId="0" animBg="1"/>
      <p:bldP spid="29768" grpId="0" animBg="1"/>
      <p:bldP spid="29769" grpId="0" animBg="1"/>
      <p:bldP spid="29770" grpId="0" animBg="1"/>
      <p:bldP spid="2977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dirty="0" smtClean="0"/>
              <a:t>Toleration is the lowest acceptable starting point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Unfortunately not everyone is even at that </a:t>
            </a:r>
            <a:r>
              <a:rPr lang="en-US" dirty="0" smtClean="0"/>
              <a:t>point</a:t>
            </a: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r>
              <a:rPr lang="en-US" dirty="0" smtClean="0"/>
              <a:t>Below toleration are steps that lead to mass murder and genocide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0" y="6035675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Holocaust 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		Mass murder, genocide, extermination 			of a whole group</a:t>
            </a:r>
          </a:p>
        </p:txBody>
      </p:sp>
      <p:sp>
        <p:nvSpPr>
          <p:cNvPr id="32771" name="Text Box 3"/>
          <p:cNvSpPr txBox="1">
            <a:spLocks noChangeArrowheads="1"/>
          </p:cNvSpPr>
          <p:nvPr/>
        </p:nvSpPr>
        <p:spPr bwMode="auto">
          <a:xfrm>
            <a:off x="0" y="5029200"/>
            <a:ext cx="91440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Murder		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Lynching, murder, shooting, attempted 			murder</a:t>
            </a:r>
          </a:p>
          <a:p>
            <a:pPr>
              <a:defRPr/>
            </a:pP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			</a:t>
            </a:r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0" y="41148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Dehumanize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	Perceive members of group as being 			sub-human</a:t>
            </a: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0" y="3124200"/>
            <a:ext cx="9144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Oppress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		Active repression; deny employment	</a:t>
            </a: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0" y="1981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Restrict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		Restrict the civil rights of a group</a:t>
            </a: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0" y="94138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Reject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		Deny a group status</a:t>
            </a: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0" y="-49213"/>
            <a:ext cx="9144000" cy="822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2400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Tolerate</a:t>
            </a:r>
            <a:r>
              <a:rPr lang="en-US" sz="2400" b="1">
                <a:effectLst>
                  <a:outerShdw blurRad="38100" dist="38100" dir="2700000" algn="tl">
                    <a:srgbClr val="000000"/>
                  </a:outerShdw>
                </a:effectLst>
              </a:rPr>
              <a:t>		Allow other groups equal rights; 				allow them to exist</a:t>
            </a:r>
          </a:p>
        </p:txBody>
      </p:sp>
      <p:sp>
        <p:nvSpPr>
          <p:cNvPr id="32784" name="AutoShape 16"/>
          <p:cNvSpPr>
            <a:spLocks noChangeArrowheads="1"/>
          </p:cNvSpPr>
          <p:nvPr/>
        </p:nvSpPr>
        <p:spPr bwMode="auto">
          <a:xfrm>
            <a:off x="457200" y="381000"/>
            <a:ext cx="381000" cy="685800"/>
          </a:xfrm>
          <a:prstGeom prst="downArrow">
            <a:avLst>
              <a:gd name="adj1" fmla="val 50000"/>
              <a:gd name="adj2" fmla="val 4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32785" name="AutoShape 17"/>
          <p:cNvSpPr>
            <a:spLocks noChangeArrowheads="1"/>
          </p:cNvSpPr>
          <p:nvPr/>
        </p:nvSpPr>
        <p:spPr bwMode="auto">
          <a:xfrm>
            <a:off x="457200" y="1371600"/>
            <a:ext cx="381000" cy="685800"/>
          </a:xfrm>
          <a:prstGeom prst="downArrow">
            <a:avLst>
              <a:gd name="adj1" fmla="val 50000"/>
              <a:gd name="adj2" fmla="val 4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32786" name="AutoShape 18"/>
          <p:cNvSpPr>
            <a:spLocks noChangeArrowheads="1"/>
          </p:cNvSpPr>
          <p:nvPr/>
        </p:nvSpPr>
        <p:spPr bwMode="auto">
          <a:xfrm>
            <a:off x="457200" y="2514600"/>
            <a:ext cx="381000" cy="685800"/>
          </a:xfrm>
          <a:prstGeom prst="downArrow">
            <a:avLst>
              <a:gd name="adj1" fmla="val 50000"/>
              <a:gd name="adj2" fmla="val 4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32787" name="AutoShape 19"/>
          <p:cNvSpPr>
            <a:spLocks noChangeArrowheads="1"/>
          </p:cNvSpPr>
          <p:nvPr/>
        </p:nvSpPr>
        <p:spPr bwMode="auto">
          <a:xfrm>
            <a:off x="457200" y="3581400"/>
            <a:ext cx="381000" cy="685800"/>
          </a:xfrm>
          <a:prstGeom prst="downArrow">
            <a:avLst>
              <a:gd name="adj1" fmla="val 50000"/>
              <a:gd name="adj2" fmla="val 4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32789" name="AutoShape 21"/>
          <p:cNvSpPr>
            <a:spLocks noChangeArrowheads="1"/>
          </p:cNvSpPr>
          <p:nvPr/>
        </p:nvSpPr>
        <p:spPr bwMode="auto">
          <a:xfrm>
            <a:off x="457200" y="5486400"/>
            <a:ext cx="381000" cy="685800"/>
          </a:xfrm>
          <a:prstGeom prst="downArrow">
            <a:avLst>
              <a:gd name="adj1" fmla="val 50000"/>
              <a:gd name="adj2" fmla="val 4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  <p:sp>
        <p:nvSpPr>
          <p:cNvPr id="32790" name="AutoShape 22"/>
          <p:cNvSpPr>
            <a:spLocks noChangeArrowheads="1"/>
          </p:cNvSpPr>
          <p:nvPr/>
        </p:nvSpPr>
        <p:spPr bwMode="auto">
          <a:xfrm>
            <a:off x="457200" y="4495800"/>
            <a:ext cx="381000" cy="685800"/>
          </a:xfrm>
          <a:prstGeom prst="downArrow">
            <a:avLst>
              <a:gd name="adj1" fmla="val 50000"/>
              <a:gd name="adj2" fmla="val 4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27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27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327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27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32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2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71" grpId="0"/>
      <p:bldP spid="32772" grpId="0"/>
      <p:bldP spid="32773" grpId="0"/>
      <p:bldP spid="32774" grpId="0"/>
      <p:bldP spid="32775" grpId="0"/>
      <p:bldP spid="32776" grpId="0"/>
      <p:bldP spid="32784" grpId="0" animBg="1"/>
      <p:bldP spid="32785" grpId="0" animBg="1"/>
      <p:bldP spid="32786" grpId="0" animBg="1"/>
      <p:bldP spid="32787" grpId="0" animBg="1"/>
      <p:bldP spid="32789" grpId="0" animBg="1"/>
      <p:bldP spid="3279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The goal is not tolerance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Be able to respect and </a:t>
            </a:r>
            <a:r>
              <a:rPr lang="en-US" sz="2800" u="sng" dirty="0" smtClean="0"/>
              <a:t>celebrate</a:t>
            </a:r>
            <a:r>
              <a:rPr lang="en-US" sz="2800" dirty="0" smtClean="0"/>
              <a:t> the differences between groups that are different from us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dirty="0" smtClean="0"/>
              <a:t>Acknowledge that ALL are created in the image of </a:t>
            </a:r>
            <a:r>
              <a:rPr lang="en-US" sz="2800" dirty="0" smtClean="0"/>
              <a:t>God</a:t>
            </a:r>
            <a:endParaRPr lang="en-US" sz="28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en-US" sz="2800" dirty="0" smtClean="0"/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2800" dirty="0" smtClean="0"/>
              <a:t>We have/will look at the issues of homophobia, racism and immigration as examples where intolerance is rampant in our society.  What else?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4" name="Rectangle 4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About Homophobia</a:t>
            </a:r>
          </a:p>
        </p:txBody>
      </p:sp>
      <p:sp>
        <p:nvSpPr>
          <p:cNvPr id="35845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  <a:p>
            <a:pPr eaLnBrk="1" hangingPunct="1">
              <a:defRPr/>
            </a:pPr>
            <a:r>
              <a:rPr lang="en-US" smtClean="0"/>
              <a:t>What does it cost?</a:t>
            </a:r>
          </a:p>
          <a:p>
            <a:pPr eaLnBrk="1" hangingPunct="1">
              <a:defRPr/>
            </a:pPr>
            <a:r>
              <a:rPr lang="en-US" smtClean="0"/>
              <a:t>What fuels it?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Meanings of the words:</a:t>
            </a:r>
            <a:br>
              <a:rPr lang="en-US" sz="4000" smtClean="0"/>
            </a:br>
            <a:r>
              <a:rPr lang="en-US" sz="4000" smtClean="0"/>
              <a:t>homophobe &amp; homophobia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US" sz="2800" smtClean="0"/>
              <a:t>Dictionary definition of homophobia:</a:t>
            </a: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2800" i="1" smtClean="0"/>
              <a:t>a general fear of homosexuals and homosexual behavior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en-US" sz="2800" i="1" smtClean="0"/>
              <a:t>Various meanings</a:t>
            </a: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2800" i="1" smtClean="0"/>
              <a:t>Hatred of homosexuality</a:t>
            </a: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2800" i="1" smtClean="0"/>
              <a:t>Hatred of homosexuals</a:t>
            </a: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2800" i="1" smtClean="0"/>
              <a:t>Fear of gays and lesbians</a:t>
            </a: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2800" i="1" smtClean="0"/>
              <a:t>A desire to discriminate against homosexuals</a:t>
            </a:r>
          </a:p>
          <a:p>
            <a:pPr eaLnBrk="1" hangingPunct="1">
              <a:lnSpc>
                <a:spcPct val="90000"/>
              </a:lnSpc>
              <a:buFontTx/>
              <a:buChar char="•"/>
              <a:defRPr/>
            </a:pPr>
            <a:r>
              <a:rPr lang="en-US" sz="2800" i="1" smtClean="0"/>
              <a:t>An attempt to discriminate against homosexuals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/>
              <a:t>Terms have dual meanings –</a:t>
            </a:r>
            <a:br>
              <a:rPr lang="en-US" sz="4000" smtClean="0"/>
            </a:br>
            <a:r>
              <a:rPr lang="en-US" sz="4000" smtClean="0"/>
              <a:t>one relating to feelings and another relating to actions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905000"/>
            <a:ext cx="9144000" cy="4953000"/>
          </a:xfrm>
        </p:spPr>
        <p:txBody>
          <a:bodyPr/>
          <a:lstStyle/>
          <a:p>
            <a:pPr eaLnBrk="1" hangingPunct="1">
              <a:defRPr/>
            </a:pPr>
            <a:r>
              <a:rPr lang="en-US" sz="2800" smtClean="0"/>
              <a:t>Racism means hatred of, </a:t>
            </a:r>
            <a:r>
              <a:rPr lang="en-US" sz="2800" i="1" smtClean="0"/>
              <a:t>or</a:t>
            </a:r>
            <a:r>
              <a:rPr lang="en-US" sz="2800" smtClean="0"/>
              <a:t> discrimination against, persons of a specific race, usually a minority</a:t>
            </a:r>
          </a:p>
          <a:p>
            <a:pPr eaLnBrk="1" hangingPunct="1">
              <a:defRPr/>
            </a:pPr>
            <a:r>
              <a:rPr lang="en-US" sz="2800" smtClean="0"/>
              <a:t>Sexism means hatred of </a:t>
            </a:r>
            <a:r>
              <a:rPr lang="en-US" sz="2800" i="1" smtClean="0"/>
              <a:t>or </a:t>
            </a:r>
            <a:r>
              <a:rPr lang="en-US" sz="2800" smtClean="0"/>
              <a:t>discrimination against persons of a specific gender, usually female</a:t>
            </a:r>
          </a:p>
          <a:p>
            <a:pPr eaLnBrk="1" hangingPunct="1">
              <a:defRPr/>
            </a:pPr>
            <a:r>
              <a:rPr lang="en-US" sz="2800" smtClean="0"/>
              <a:t>Xenophobia means hatred of </a:t>
            </a:r>
            <a:r>
              <a:rPr lang="en-US" sz="2800" i="1" smtClean="0"/>
              <a:t>or</a:t>
            </a:r>
            <a:r>
              <a:rPr lang="en-US" sz="2800" smtClean="0"/>
              <a:t> discrimination against persons of another nationality, usually a minority</a:t>
            </a:r>
          </a:p>
          <a:p>
            <a:pPr eaLnBrk="1" hangingPunct="1">
              <a:defRPr/>
            </a:pPr>
            <a:endParaRPr lang="en-US" sz="2800" smtClean="0"/>
          </a:p>
          <a:p>
            <a:pPr eaLnBrk="1" hangingPunct="1">
              <a:buFont typeface="Wingdings" pitchFamily="2" charset="2"/>
              <a:buNone/>
              <a:defRPr/>
            </a:pPr>
            <a:r>
              <a:rPr lang="en-US" sz="2800" smtClean="0"/>
              <a:t>Sometimes the words are used to refer to a feeling.  Other times, the same word is used to refer to an action.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  <p:bldP spid="7171" grpId="0" build="p"/>
    </p:bldLst>
  </p:timing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1177</TotalTime>
  <Words>687</Words>
  <Application>Microsoft Office PowerPoint</Application>
  <PresentationFormat>On-screen Show (4:3)</PresentationFormat>
  <Paragraphs>111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Slit</vt:lpstr>
      <vt:lpstr>Intolerance</vt:lpstr>
      <vt:lpstr>Is toleration enough?</vt:lpstr>
      <vt:lpstr>PowerPoint Presentation</vt:lpstr>
      <vt:lpstr>Toleration is the lowest acceptable starting point</vt:lpstr>
      <vt:lpstr>PowerPoint Presentation</vt:lpstr>
      <vt:lpstr>The goal is not tolerance</vt:lpstr>
      <vt:lpstr>About Homophobia</vt:lpstr>
      <vt:lpstr>Meanings of the words: homophobe &amp; homophobia</vt:lpstr>
      <vt:lpstr>Terms have dual meanings – one relating to feelings and another relating to actions</vt:lpstr>
      <vt:lpstr>Homophobia – based on actions</vt:lpstr>
      <vt:lpstr>Homophobia – based on belief and feeling</vt:lpstr>
      <vt:lpstr>The effect of homophobia  on young people</vt:lpstr>
      <vt:lpstr>Laws against homosexual behavior</vt:lpstr>
      <vt:lpstr>What do public opinion polls show?</vt:lpstr>
      <vt:lpstr>The least homophobic persons seem to be:</vt:lpstr>
      <vt:lpstr>Common arguments against homosexuals and bisexuals.</vt:lpstr>
    </vt:vector>
  </TitlesOfParts>
  <Company>St. Viator High School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Meanings of the words: homophobe &amp; homophobia</dc:title>
  <dc:creator>Rob Robertson</dc:creator>
  <cp:lastModifiedBy>Saint Viator</cp:lastModifiedBy>
  <cp:revision>24</cp:revision>
  <cp:lastPrinted>2014-03-31T12:34:03Z</cp:lastPrinted>
  <dcterms:created xsi:type="dcterms:W3CDTF">2003-03-11T02:23:24Z</dcterms:created>
  <dcterms:modified xsi:type="dcterms:W3CDTF">2014-03-31T12:40:20Z</dcterms:modified>
</cp:coreProperties>
</file>