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handoutMasterIdLst>
    <p:handoutMasterId r:id="rId57"/>
  </p:handoutMasterIdLst>
  <p:sldIdLst>
    <p:sldId id="256" r:id="rId2"/>
    <p:sldId id="305" r:id="rId3"/>
    <p:sldId id="275" r:id="rId4"/>
    <p:sldId id="276" r:id="rId5"/>
    <p:sldId id="257" r:id="rId6"/>
    <p:sldId id="265" r:id="rId7"/>
    <p:sldId id="266" r:id="rId8"/>
    <p:sldId id="303" r:id="rId9"/>
    <p:sldId id="300" r:id="rId10"/>
    <p:sldId id="311" r:id="rId11"/>
    <p:sldId id="258" r:id="rId12"/>
    <p:sldId id="313" r:id="rId13"/>
    <p:sldId id="312" r:id="rId14"/>
    <p:sldId id="309" r:id="rId15"/>
    <p:sldId id="297" r:id="rId16"/>
    <p:sldId id="259" r:id="rId17"/>
    <p:sldId id="260" r:id="rId18"/>
    <p:sldId id="298" r:id="rId19"/>
    <p:sldId id="261" r:id="rId20"/>
    <p:sldId id="299" r:id="rId21"/>
    <p:sldId id="271" r:id="rId22"/>
    <p:sldId id="270" r:id="rId23"/>
    <p:sldId id="304" r:id="rId24"/>
    <p:sldId id="308" r:id="rId25"/>
    <p:sldId id="290" r:id="rId26"/>
    <p:sldId id="310" r:id="rId27"/>
    <p:sldId id="289" r:id="rId28"/>
    <p:sldId id="306" r:id="rId29"/>
    <p:sldId id="291" r:id="rId30"/>
    <p:sldId id="293" r:id="rId31"/>
    <p:sldId id="292" r:id="rId32"/>
    <p:sldId id="314" r:id="rId33"/>
    <p:sldId id="315" r:id="rId34"/>
    <p:sldId id="323" r:id="rId35"/>
    <p:sldId id="326" r:id="rId36"/>
    <p:sldId id="316" r:id="rId37"/>
    <p:sldId id="317" r:id="rId38"/>
    <p:sldId id="318" r:id="rId39"/>
    <p:sldId id="319" r:id="rId40"/>
    <p:sldId id="327" r:id="rId41"/>
    <p:sldId id="320" r:id="rId42"/>
    <p:sldId id="325" r:id="rId43"/>
    <p:sldId id="321" r:id="rId44"/>
    <p:sldId id="328" r:id="rId45"/>
    <p:sldId id="322" r:id="rId46"/>
    <p:sldId id="324" r:id="rId47"/>
    <p:sldId id="329" r:id="rId48"/>
    <p:sldId id="295" r:id="rId49"/>
    <p:sldId id="286" r:id="rId50"/>
    <p:sldId id="294" r:id="rId51"/>
    <p:sldId id="296" r:id="rId52"/>
    <p:sldId id="330" r:id="rId53"/>
    <p:sldId id="273" r:id="rId54"/>
    <p:sldId id="301" r:id="rId55"/>
    <p:sldId id="302" r:id="rId56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3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defTabSz="93941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100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algn="r" defTabSz="93941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003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defTabSz="93941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100" y="8893003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algn="r" defTabSz="93941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571CAFB-89EB-481E-BC32-B56B85351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B76BC3-3884-490C-8BBE-6AF3B592D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91D9-923A-45D3-9EAC-7098F188E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FD33-A96F-4B91-9AEC-91D181B54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88AB-1E72-45BB-AC53-43F1EA01E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6301-779D-41E2-B7C8-26A41B3B1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2131A-6067-4CC2-AB66-5D2504E8D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6F38F0-AC4A-4CD6-B96A-2ACE15071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15C43D-99C4-4B51-A549-458D023B0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010AC3-3EBE-4B33-AB0D-2BD33CBBA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D0D4DF-69CA-4237-8BB8-31BD8F2A0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4A0D-0599-4AB4-A0C9-F3D06FA60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FBFD34-77D9-4611-AAF1-A0EAF690E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D56535-4A64-4549-A07B-D7ECF2091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3EC2DF5-2F60-4BB4-9B15-22897431A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0" r:id="rId2"/>
    <p:sldLayoutId id="2147484077" r:id="rId3"/>
    <p:sldLayoutId id="2147484078" r:id="rId4"/>
    <p:sldLayoutId id="2147484079" r:id="rId5"/>
    <p:sldLayoutId id="2147484080" r:id="rId6"/>
    <p:sldLayoutId id="2147484071" r:id="rId7"/>
    <p:sldLayoutId id="2147484081" r:id="rId8"/>
    <p:sldLayoutId id="2147484082" r:id="rId9"/>
    <p:sldLayoutId id="2147484072" r:id="rId10"/>
    <p:sldLayoutId id="2147484073" r:id="rId11"/>
    <p:sldLayoutId id="2147484074" r:id="rId12"/>
    <p:sldLayoutId id="21474840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tolaf.edu/people/giannini/flashanimat/transport/channel.sw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hyperlink" Target="http://highered.mcgraw-hill.com/sites/0072495855/student_view0/chapter2/animation__how_facilitated_diffusion_work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http://highered.mcgraw-hill.com/sites/0072495855/student_view0/chapter2/animation__how_the_sodium_potassium_pump_work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.umn.edu/~sdowning/Membranes/signalinganim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austincc.edu/biocr/1406/labm/ex5/prelab_5_1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hyperlink" Target="http://www.wisc-online.com/objects/index_tj.asp?objid=AP190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hyperlink" Target="http://highered.mcgraw-hill.com/sites/0072495855/student_view0/chapter2/animation__how_diffusion_work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highered.mcgraw-hill.com/sites/0072495855/student_view0/chapter2/animation__how_osmosis_works.html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leavingbio.net/Amoeba/Amoeba.htm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maxanim.com/physiology/Endocytosis%20and%20Exocytosis/ee4.sw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liquidbio.pbworks.com/f/exocytosis.gi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usanahalpine.com/anim/Life/memb.htm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usanahalpine.com/anim/Life/memb.htm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wmf"/><Relationship Id="rId2" Type="http://schemas.openxmlformats.org/officeDocument/2006/relationships/hyperlink" Target="http://www.d.umn.edu/~sdowning/Membranes/proteinmobilityanim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.umn.edu/~sdowning/Membranes/phospholipidlateralmovanim.html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d.umn.edu/~sdowning/Membranes/phospholipidrotationalani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PLASMA MEMBRANE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227A8F"/>
                </a:solidFill>
              </a:rPr>
              <a:t>CONTROLLING HOW MOLECULES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227A8F"/>
                </a:solidFill>
              </a:rPr>
              <a:t>MOVE INTO AND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227A8F"/>
                </a:solidFill>
              </a:rPr>
              <a:t>OUT OF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happens when the cell needs molecules such as ions that have a charge?</a:t>
            </a:r>
          </a:p>
          <a:p>
            <a:pPr eaLnBrk="1" hangingPunct="1"/>
            <a:r>
              <a:rPr lang="en-US" smtClean="0"/>
              <a:t>The phospholipid tails reject them; so the cell needs another avenue for entrance.</a:t>
            </a:r>
          </a:p>
          <a:p>
            <a:pPr eaLnBrk="1" hangingPunct="1"/>
            <a:r>
              <a:rPr lang="en-US" smtClean="0"/>
              <a:t>One type of protein in the cell membrane is the ion channel</a:t>
            </a:r>
          </a:p>
          <a:p>
            <a:pPr eaLnBrk="1" hangingPunct="1"/>
            <a:r>
              <a:rPr lang="en-US" smtClean="0"/>
              <a:t>These allow specific ions to enter the cell as needed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Ion Channel Proteins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39624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v"/>
            </a:pPr>
            <a:r>
              <a:rPr lang="en-US" sz="4000" smtClean="0"/>
              <a:t>PROVIDE PASSAGE FOR CERTAIN HYDROPHILIC SUBSTANCES (IONS; CHARGED MOLECULES)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4000" smtClean="0"/>
              <a:t>THIS IS PASSIVE TRANSPORT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sz="400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ION CHANNEL PROTEINS</a:t>
            </a:r>
            <a:br>
              <a:rPr lang="en-US" sz="5400" dirty="0" smtClean="0">
                <a:solidFill>
                  <a:schemeClr val="accent1"/>
                </a:solidFill>
              </a:rPr>
            </a:br>
            <a:endParaRPr lang="en-US" sz="5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channels are always open</a:t>
            </a:r>
          </a:p>
          <a:p>
            <a:pPr eaLnBrk="1" hangingPunct="1"/>
            <a:r>
              <a:rPr lang="en-US" smtClean="0"/>
              <a:t>Others are “gated”</a:t>
            </a:r>
          </a:p>
          <a:p>
            <a:pPr lvl="1" eaLnBrk="1" hangingPunct="1"/>
            <a:r>
              <a:rPr lang="en-US" smtClean="0"/>
              <a:t>Gated channels respond to stimuli such as cell stretching, binding of molecules to the cell membrane or change in electrical charge</a:t>
            </a:r>
          </a:p>
          <a:p>
            <a:pPr eaLnBrk="1" hangingPunct="1"/>
            <a:r>
              <a:rPr lang="en-US" smtClean="0"/>
              <a:t>The inside of the cell is more negative than the outside</a:t>
            </a:r>
          </a:p>
          <a:p>
            <a:pPr lvl="1" eaLnBrk="1" hangingPunct="1"/>
            <a:r>
              <a:rPr lang="en-US" smtClean="0"/>
              <a:t>This causes positive ions to diffuse into the cell and negative ions to diffuse out</a:t>
            </a:r>
          </a:p>
          <a:p>
            <a:pPr lvl="1" eaLnBrk="1" hangingPunct="1"/>
            <a:r>
              <a:rPr lang="en-US" smtClean="0"/>
              <a:t>This movement is very important in nerve cells.</a:t>
            </a:r>
          </a:p>
          <a:p>
            <a:pPr lvl="1" eaLnBrk="1" hangingPunct="1"/>
            <a:r>
              <a:rPr lang="en-US" sz="1400" smtClean="0">
                <a:solidFill>
                  <a:srgbClr val="FF0000"/>
                </a:solidFill>
              </a:rPr>
              <a:t>Click on image.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Ion Channel Proteins	</a:t>
            </a:r>
            <a:endParaRPr lang="en-US" dirty="0"/>
          </a:p>
        </p:txBody>
      </p:sp>
      <p:pic>
        <p:nvPicPr>
          <p:cNvPr id="46084" name="Picture 4" descr="C:\Documents and Settings\STEINMILLERD\Local Settings\Temporary Internet Files\Content.IE5\IHX7KW8M\MPj04428780000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715000"/>
            <a:ext cx="13716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cell needs amino acids and sugars such as glucose for metabolism</a:t>
            </a:r>
          </a:p>
          <a:p>
            <a:pPr eaLnBrk="1" hangingPunct="1"/>
            <a:r>
              <a:rPr lang="en-US" sz="3200" smtClean="0"/>
              <a:t>These molecules are polar; therefore…</a:t>
            </a:r>
          </a:p>
          <a:p>
            <a:pPr eaLnBrk="1" hangingPunct="1"/>
            <a:r>
              <a:rPr lang="en-US" sz="3200" smtClean="0"/>
              <a:t>They must also move through channel proteins that cross the phospholipid barrier</a:t>
            </a:r>
          </a:p>
          <a:p>
            <a:pPr eaLnBrk="1" hangingPunct="1"/>
            <a:r>
              <a:rPr lang="en-US" sz="3200" smtClean="0"/>
              <a:t>This is another example of facilitated diffusion</a:t>
            </a:r>
          </a:p>
          <a:p>
            <a:pPr eaLnBrk="1" hangingPunct="1"/>
            <a:r>
              <a:rPr lang="en-US" sz="1200" smtClean="0">
                <a:solidFill>
                  <a:srgbClr val="FF0000"/>
                </a:solidFill>
              </a:rPr>
              <a:t>Click on image.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Channel Proteins</a:t>
            </a:r>
            <a:endParaRPr lang="en-US" dirty="0"/>
          </a:p>
        </p:txBody>
      </p:sp>
      <p:pic>
        <p:nvPicPr>
          <p:cNvPr id="47108" name="Picture 6" descr="MCBD20088_0000[1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181600"/>
            <a:ext cx="1214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Even though water is polar, it can move through the cell membrane.</a:t>
            </a:r>
          </a:p>
          <a:p>
            <a:pPr eaLnBrk="1" hangingPunct="1"/>
            <a:r>
              <a:rPr lang="en-US" sz="3600" smtClean="0"/>
              <a:t>Special channel proteins called </a:t>
            </a:r>
            <a:r>
              <a:rPr lang="en-US" sz="3600" b="1" smtClean="0">
                <a:solidFill>
                  <a:schemeClr val="accent1"/>
                </a:solidFill>
              </a:rPr>
              <a:t>aquaporins</a:t>
            </a:r>
            <a:r>
              <a:rPr lang="en-US" sz="3600" smtClean="0"/>
              <a:t> allow water to move through the cell in large quantities.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Aquaporins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Tahoma" charset="0"/>
              <a:buChar char="–"/>
            </a:pPr>
            <a:r>
              <a:rPr lang="en-US" sz="3200" dirty="0" smtClean="0"/>
              <a:t>CARRIER PROTEINS THAT MOVE MOLECULES ALONG THEIR CONCENTRATION GRADIENT</a:t>
            </a:r>
          </a:p>
          <a:p>
            <a:pPr lvl="1" eaLnBrk="1" hangingPunct="1">
              <a:buFont typeface="Tahoma" charset="0"/>
              <a:buChar char="–"/>
            </a:pPr>
            <a:r>
              <a:rPr lang="en-US" sz="3200" dirty="0" smtClean="0"/>
              <a:t>PASSIVE TRANSPORT FOR SMALL, POLAR MOLECULES (e.g. GLUCOSE)</a:t>
            </a:r>
          </a:p>
          <a:p>
            <a:pPr lvl="1" eaLnBrk="1" hangingPunct="1">
              <a:buFont typeface="Tahoma" charset="0"/>
              <a:buChar char="–"/>
            </a:pPr>
            <a:r>
              <a:rPr lang="en-US" sz="3200" dirty="0" smtClean="0"/>
              <a:t>MOLECULES MUST BE ABLE TO FIT THROUGH THE PROTEINS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TRANSPORT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v"/>
            </a:pPr>
            <a:r>
              <a:rPr lang="en-US" sz="4400" smtClean="0"/>
              <a:t>CARRIER PROTEINS THAT USE ACTIVE TRANSPORT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4400" smtClean="0"/>
              <a:t>   FOR SUCH IONS AS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4400" smtClean="0"/>
              <a:t>   K</a:t>
            </a:r>
            <a:r>
              <a:rPr lang="en-US" sz="4400" baseline="30000" smtClean="0"/>
              <a:t>+</a:t>
            </a:r>
            <a:r>
              <a:rPr lang="en-US" sz="4400" smtClean="0"/>
              <a:t> AND Na</a:t>
            </a:r>
            <a:r>
              <a:rPr lang="en-US" sz="4400" baseline="30000" smtClean="0"/>
              <a:t>+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1200" smtClean="0"/>
              <a:t>                                                                                             Click on the gas pump.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4400" baseline="30000" smtClean="0"/>
          </a:p>
          <a:p>
            <a:pPr lvl="1" eaLnBrk="1" hangingPunct="1">
              <a:buFont typeface="Wingdings" pitchFamily="2" charset="2"/>
              <a:buNone/>
            </a:pPr>
            <a:endParaRPr lang="en-US" sz="1200" baseline="30000" smtClean="0"/>
          </a:p>
          <a:p>
            <a:pPr eaLnBrk="1" hangingPunct="1">
              <a:buFontTx/>
              <a:buNone/>
            </a:pPr>
            <a:endParaRPr lang="en-US" sz="4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PUMPS</a:t>
            </a:r>
          </a:p>
        </p:txBody>
      </p:sp>
      <p:pic>
        <p:nvPicPr>
          <p:cNvPr id="51204" name="Picture 8" descr="C:\Documents and Settings\STEINMILLERD\Local Settings\Temporary Internet Files\Content.IE5\HTFISJI3\MCj04134900000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100" y="4419600"/>
            <a:ext cx="1739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v"/>
            </a:pPr>
            <a:r>
              <a:rPr lang="en-US" sz="3700" smtClean="0"/>
              <a:t>BIND WITH CHEMICAL    MESSENGERS SUCH AS HORMONES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3700" smtClean="0"/>
              <a:t>RELAY MESSAGES BETWEEN THE INSIDE AND THE OUTSIDE OF THE CELL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1200" smtClean="0"/>
              <a:t>Click on the picture.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RECEPTOR PROTEINS</a:t>
            </a:r>
          </a:p>
        </p:txBody>
      </p:sp>
      <p:pic>
        <p:nvPicPr>
          <p:cNvPr id="55300" name="Picture 5" descr="C:\Documents and Settings\STEINMILLERD\Local Settings\Temporary Internet Files\Content.IE5\IHX7KW8M\MPj04310090000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19200"/>
            <a:ext cx="1125538" cy="159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May make the cell more permeable to certain ions</a:t>
            </a:r>
          </a:p>
          <a:p>
            <a:pPr eaLnBrk="1" hangingPunct="1"/>
            <a:r>
              <a:rPr lang="en-US" sz="4400" smtClean="0"/>
              <a:t>May connect to other membrane proteins to open their “gates” </a:t>
            </a:r>
            <a:r>
              <a:rPr lang="en-US" sz="2000" smtClean="0"/>
              <a:t>(See next slide.)</a:t>
            </a:r>
          </a:p>
          <a:p>
            <a:pPr eaLnBrk="1" hangingPunct="1"/>
            <a:r>
              <a:rPr lang="en-US" sz="4400" smtClean="0"/>
              <a:t>May initiate enzyme action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/>
                </a:solidFill>
              </a:rPr>
              <a:t>Chemical Messengers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v"/>
            </a:pPr>
            <a:r>
              <a:rPr lang="en-US" sz="4400" smtClean="0"/>
              <a:t>CATALYZE CERTAIN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4400" smtClean="0"/>
              <a:t>   REACTIONS JUST LIKE 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4400" smtClean="0"/>
              <a:t>   ENZYMES FOUND INSIDE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4400" smtClean="0"/>
              <a:t>   THE CELL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440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ENZYMATIC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CELL’S ENVIRONMENT IS CONSTANTLY CHANGING</a:t>
            </a:r>
          </a:p>
          <a:p>
            <a:pPr eaLnBrk="1" hangingPunct="1"/>
            <a:r>
              <a:rPr lang="en-US" sz="3600" smtClean="0"/>
              <a:t>THE CELL MEMBRANE MUST REACT TO THOSE CHANGES IN ORDER TO MAINTAIN CHEMICAL BALANCE BETWEEN ITSELF AND ITS ENVIRONMENT.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HOMEOSTASIS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MARKER PROTEINS</a:t>
            </a:r>
          </a:p>
          <a:p>
            <a:pPr lvl="1" eaLnBrk="1" hangingPunct="1">
              <a:buFont typeface="Tahoma" charset="0"/>
              <a:buChar char="–"/>
            </a:pPr>
            <a:r>
              <a:rPr lang="en-US" sz="3200" smtClean="0"/>
              <a:t>HAVE SUGAR CHAINS AS “ANTENNAE”</a:t>
            </a:r>
          </a:p>
          <a:p>
            <a:pPr lvl="1" eaLnBrk="1" hangingPunct="1">
              <a:buFont typeface="Tahoma" charset="0"/>
              <a:buChar char="–"/>
            </a:pPr>
            <a:r>
              <a:rPr lang="en-US" sz="3200" smtClean="0"/>
              <a:t>IDENTIFY THE TYPE OF CELL</a:t>
            </a:r>
          </a:p>
          <a:p>
            <a:pPr lvl="1" eaLnBrk="1" hangingPunct="1">
              <a:buFont typeface="Tahoma" charset="0"/>
              <a:buChar char="–"/>
            </a:pPr>
            <a:r>
              <a:rPr lang="en-US" sz="3200" smtClean="0"/>
              <a:t>USED FOR CELL-TO-CELL RECOGNITION</a:t>
            </a:r>
          </a:p>
          <a:p>
            <a:pPr lvl="2" eaLnBrk="1" hangingPunct="1"/>
            <a:r>
              <a:rPr lang="en-US" sz="3200" smtClean="0"/>
              <a:t>THE IMMUNE SYSTEM MAY ATTACK CELLS THAT HAVE THE WRONG MARKERS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GLYCOPROTEINS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/>
              <a:t>THESE ARE NOT PROTEINS; HOWEVER THEY DO THE SAME JOB AS THE GLYCOPROTEINS.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/>
              <a:t>ADDITIONAL COMPONENT FOR CELL RECOGNITION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/>
              <a:t>SUGAR CHAINS ARE ATTACHED TO PHOSPHOLIPIDS INSTEAD OF PROTEINS.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GLYCOLIPIDS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REACTS WITH POLAR HEADS OF PHOSPHOLIPIDS</a:t>
            </a:r>
          </a:p>
          <a:p>
            <a:pPr eaLnBrk="1" hangingPunct="1"/>
            <a:r>
              <a:rPr lang="en-US" smtClean="0"/>
              <a:t>ACT AS SPACERS BETWEEN NONPOLAR TAILS</a:t>
            </a:r>
          </a:p>
          <a:p>
            <a:pPr eaLnBrk="1" hangingPunct="1"/>
            <a:r>
              <a:rPr lang="en-US" smtClean="0"/>
              <a:t>STABILIZE MEMBRANES AT BOTH LOW AND HIGH TEMPERATURES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</a:rPr>
              <a:t>CHOLESTEROL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Verdana" pitchFamily="34" charset="0"/>
              <a:buNone/>
            </a:pPr>
            <a:r>
              <a:rPr lang="en-US" sz="2800" smtClean="0"/>
              <a:t>Molecules tend to move from areas where they are concentrated (crowded together) to areas where they are less concentrated.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2800" smtClean="0"/>
              <a:t>Imagine the balls on a pool table when someone “breaks” them and they bounce and ricochet.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2800" smtClean="0"/>
              <a:t>Imagine also how that movement diminishes when there are fewer balls on the table.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HOW MOLECULES MOVE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97488"/>
            <a:ext cx="1828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Like the pool balls, molecules move from areas of higher concentration to areas of lower concentration.</a:t>
            </a:r>
          </a:p>
          <a:p>
            <a:pPr eaLnBrk="1" hangingPunct="1"/>
            <a:r>
              <a:rPr lang="en-US" smtClean="0"/>
              <a:t>This is described as moving “down” the concentration gradient.</a:t>
            </a:r>
          </a:p>
          <a:p>
            <a:pPr eaLnBrk="1" hangingPunct="1"/>
            <a:r>
              <a:rPr lang="en-US" smtClean="0"/>
              <a:t>It’s like riding a skateboard down a ramp.</a:t>
            </a:r>
          </a:p>
          <a:p>
            <a:pPr eaLnBrk="1" hangingPunct="1"/>
            <a:r>
              <a:rPr lang="en-US" smtClean="0"/>
              <a:t>No energy is required on your part.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HOW MOLECULES MOVE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76800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Concentration Gradient</a:t>
            </a:r>
          </a:p>
        </p:txBody>
      </p:sp>
      <p:pic>
        <p:nvPicPr>
          <p:cNvPr id="20484" name="Picture 5" descr="diff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64008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/>
              <a:t>Remember that, unlike shooting pool or riding a skateboard, the cell membrane is designed to control the movement of molecules into or out of the cell.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/>
              <a:t>In other words, the membrane is </a:t>
            </a:r>
            <a:r>
              <a:rPr lang="en-US" sz="4000" b="1" dirty="0" smtClean="0">
                <a:solidFill>
                  <a:schemeClr val="accent2"/>
                </a:solidFill>
              </a:rPr>
              <a:t>selectively permeable</a:t>
            </a:r>
            <a:r>
              <a:rPr lang="en-US" sz="40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/>
              <a:t>It selects molecules according to their size, charge, and polarity.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MOVEMENT ACROSS THE CELL MEMBRANE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THERE ARE SEVERAL WAYS TO MOVE MOLECULES ACROSS THE CELL MEMBRANE.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rgbClr val="C00000"/>
                </a:solidFill>
              </a:rPr>
              <a:t>PASSIVE</a:t>
            </a:r>
            <a:r>
              <a:rPr lang="en-US" sz="3600" smtClean="0"/>
              <a:t> TRANSPORT DOES </a:t>
            </a:r>
            <a:r>
              <a:rPr lang="en-US" sz="3600" b="1" u="sng" smtClean="0">
                <a:solidFill>
                  <a:srgbClr val="C00000"/>
                </a:solidFill>
              </a:rPr>
              <a:t>NOT</a:t>
            </a:r>
            <a:r>
              <a:rPr lang="en-US" sz="3600" smtClean="0"/>
              <a:t> REQUIRE THE CELL TO SPEND ANY OF ITS OWN ATP (ENERGY) TO MOVE MOLECULES INTO OR OUT OF THE CELL.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PASSIVE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have probably poured a soft drink powder such as Kool-Aid into a glass.</a:t>
            </a:r>
          </a:p>
          <a:p>
            <a:pPr eaLnBrk="1" hangingPunct="1"/>
            <a:r>
              <a:rPr lang="en-US" smtClean="0"/>
              <a:t>The molecules move through the water without any help from you.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PASSIVE TRANSPORT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3414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Diffusion</a:t>
            </a:r>
            <a:r>
              <a:rPr lang="en-US" dirty="0" smtClean="0"/>
              <a:t> is a type of passive transport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Molecules move from crowded to less crowded areas.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Does not require the cell to spend ATP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Only works with small molecules that are hydrophobic (nonpolar) such as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CO</a:t>
            </a:r>
            <a:r>
              <a:rPr lang="en-US" sz="2800" baseline="-25000" dirty="0" smtClean="0"/>
              <a:t>2</a:t>
            </a:r>
          </a:p>
        </p:txBody>
      </p:sp>
      <p:pic>
        <p:nvPicPr>
          <p:cNvPr id="24580" name="Picture 6" descr="MCj02505490000[1]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447800"/>
            <a:ext cx="2254250" cy="1919288"/>
          </a:xfrm>
        </p:spPr>
      </p:pic>
      <p:pic>
        <p:nvPicPr>
          <p:cNvPr id="24581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814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CELL MEMBRANE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480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Osmosis</a:t>
            </a:r>
            <a:r>
              <a:rPr lang="en-US" dirty="0" smtClean="0"/>
              <a:t> is a second type of passive transport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Osmosis is the movement of </a:t>
            </a:r>
            <a:r>
              <a:rPr lang="en-US" sz="2800" b="1" smtClean="0"/>
              <a:t>water</a:t>
            </a:r>
            <a:r>
              <a:rPr lang="en-US" sz="2800" smtClean="0"/>
              <a:t> molecules </a:t>
            </a:r>
            <a:r>
              <a:rPr lang="en-US" sz="2800" smtClean="0">
                <a:solidFill>
                  <a:srgbClr val="C00000"/>
                </a:solidFill>
              </a:rPr>
              <a:t>across a membrane </a:t>
            </a:r>
            <a:r>
              <a:rPr lang="en-US" sz="2800" smtClean="0"/>
              <a:t>from an area of high concentration to an area of low concentration.</a:t>
            </a:r>
          </a:p>
        </p:txBody>
      </p:sp>
      <p:pic>
        <p:nvPicPr>
          <p:cNvPr id="25604" name="Picture 7" descr="MPj04035980000[1]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5900" y="1905000"/>
            <a:ext cx="27432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Molecules move from crowded to less crowded areas</a:t>
            </a:r>
          </a:p>
          <a:p>
            <a:pPr eaLnBrk="1" hangingPunct="1"/>
            <a:r>
              <a:rPr lang="en-US" sz="2600" dirty="0" smtClean="0"/>
              <a:t>No ATP is spent</a:t>
            </a:r>
          </a:p>
          <a:p>
            <a:pPr eaLnBrk="1" hangingPunct="1"/>
            <a:r>
              <a:rPr lang="en-US" sz="2600" dirty="0" smtClean="0"/>
              <a:t>Because the phospholipids will  not allow passage of some molecules, they must find another way in and out.</a:t>
            </a:r>
          </a:p>
          <a:p>
            <a:pPr eaLnBrk="1" hangingPunct="1"/>
            <a:r>
              <a:rPr lang="en-US" sz="2600" dirty="0" smtClean="0"/>
              <a:t>Ion channels and other transport proteins move substances by facilitated diffusion.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Facilitated diffusion </a:t>
            </a:r>
            <a:r>
              <a:rPr lang="en-US" dirty="0" smtClean="0"/>
              <a:t>is a third type of passive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Water is the solvent for most solutions found in and around cells.</a:t>
            </a:r>
          </a:p>
          <a:p>
            <a:pPr eaLnBrk="1" hangingPunct="1"/>
            <a:r>
              <a:rPr lang="en-US" sz="3200" smtClean="0"/>
              <a:t>“Free water” refers to the molecules of water that are not doing work in a solution.</a:t>
            </a:r>
          </a:p>
          <a:p>
            <a:pPr lvl="1" eaLnBrk="1" hangingPunct="1"/>
            <a:r>
              <a:rPr lang="en-US" sz="2800" smtClean="0"/>
              <a:t>In other words, they are not surrounding any of the solute particles.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Solutions and the Cell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Salt in Solution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905000"/>
            <a:ext cx="6597650" cy="3643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When the concentration of solutes outside the cell and inside the cell are equal, the solution is described as </a:t>
            </a:r>
            <a:r>
              <a:rPr lang="en-US" sz="3600" b="1" smtClean="0">
                <a:solidFill>
                  <a:schemeClr val="accent2"/>
                </a:solidFill>
              </a:rPr>
              <a:t>isotonic</a:t>
            </a:r>
            <a:r>
              <a:rPr lang="en-US" sz="3600" smtClean="0"/>
              <a:t>.</a:t>
            </a:r>
          </a:p>
          <a:p>
            <a:pPr eaLnBrk="1" hangingPunct="1"/>
            <a:r>
              <a:rPr lang="en-US" sz="3600" smtClean="0"/>
              <a:t>In isotonic solutions, the net movement of water into and out of the cell is zero.</a:t>
            </a:r>
          </a:p>
          <a:p>
            <a:pPr eaLnBrk="1" hangingPunct="1"/>
            <a:r>
              <a:rPr lang="en-US" sz="3600" smtClean="0"/>
              <a:t>The cell remains unchanged.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</a:rPr>
              <a:t>Equilibrium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</a:rPr>
              <a:t>Isotonic Solutions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295400"/>
            <a:ext cx="6019800" cy="4887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Solutions that have a higher solute concentration than the cell are called </a:t>
            </a:r>
            <a:r>
              <a:rPr lang="en-US" b="1" smtClean="0">
                <a:solidFill>
                  <a:schemeClr val="accent2"/>
                </a:solidFill>
              </a:rPr>
              <a:t>hypertonic solutions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Hypertonic solutions cause the cell to lose water because…</a:t>
            </a:r>
          </a:p>
          <a:p>
            <a:pPr lvl="1" eaLnBrk="1" hangingPunct="1"/>
            <a:r>
              <a:rPr lang="en-US" smtClean="0"/>
              <a:t>If the solution has a higher concentration of solute, it also has a lower concentration of water than the cell.</a:t>
            </a:r>
          </a:p>
          <a:p>
            <a:pPr lvl="1" eaLnBrk="1" hangingPunct="1"/>
            <a:r>
              <a:rPr lang="en-US" smtClean="0"/>
              <a:t>Since solutes cannot always leave the cell, water will leave the cell to try to establish equilibrium.</a:t>
            </a:r>
          </a:p>
          <a:p>
            <a:pPr lvl="1" eaLnBrk="1" hangingPunct="1"/>
            <a:r>
              <a:rPr lang="en-US" smtClean="0"/>
              <a:t>This can be fatal to the cell!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Water Moves Out of the Cell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Hypertonic Solutions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676400"/>
            <a:ext cx="4486275" cy="3787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3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72062"/>
          </a:xfrm>
        </p:spPr>
        <p:txBody>
          <a:bodyPr/>
          <a:lstStyle/>
          <a:p>
            <a:pPr eaLnBrk="1" hangingPunct="1"/>
            <a:r>
              <a:rPr lang="en-US" smtClean="0"/>
              <a:t>Red blood cells will shrivel in a hypertonic solution.</a:t>
            </a:r>
          </a:p>
          <a:p>
            <a:pPr eaLnBrk="1" hangingPunct="1"/>
            <a:r>
              <a:rPr lang="en-US" smtClean="0"/>
              <a:t>This is known as </a:t>
            </a:r>
            <a:r>
              <a:rPr lang="en-US" b="1" smtClean="0">
                <a:solidFill>
                  <a:srgbClr val="FF0000"/>
                </a:solidFill>
              </a:rPr>
              <a:t>crenation</a:t>
            </a:r>
            <a:r>
              <a:rPr lang="en-US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Hypertonic Solutions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775" y="2971800"/>
            <a:ext cx="5737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cells have a cell wall, but their cell membrane will shrink in a hypertonic solution causing a condition known as </a:t>
            </a:r>
            <a:r>
              <a:rPr lang="en-US" b="1" smtClean="0">
                <a:solidFill>
                  <a:schemeClr val="accent2"/>
                </a:solidFill>
              </a:rPr>
              <a:t>plasmolysis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Hypertonic Solutions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00400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memb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52600"/>
            <a:ext cx="7391400" cy="4114800"/>
          </a:xfrm>
          <a:noFill/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PHOSPHOLIPID BILAYER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Normal Elodea vs. Elodea in Hypertonic Solution</a:t>
            </a:r>
            <a:endParaRPr lang="en-US" dirty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600200"/>
            <a:ext cx="4079875" cy="4114800"/>
          </a:xfrm>
          <a:noFill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Solutions that have a lower solute concentration than the cell are called </a:t>
            </a:r>
            <a:r>
              <a:rPr lang="en-US" b="1" smtClean="0">
                <a:solidFill>
                  <a:schemeClr val="accent2"/>
                </a:solidFill>
              </a:rPr>
              <a:t>hypotonic solutions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Hypotonic solutions cause the cell to gain water from the environment because…</a:t>
            </a:r>
          </a:p>
          <a:p>
            <a:pPr lvl="1" eaLnBrk="1" hangingPunct="1"/>
            <a:r>
              <a:rPr lang="en-US" smtClean="0"/>
              <a:t>If the solution has a lower concentration of solute, it also has a higher concentration of water than the cell.</a:t>
            </a:r>
          </a:p>
          <a:p>
            <a:pPr lvl="1" eaLnBrk="1" hangingPunct="1"/>
            <a:r>
              <a:rPr lang="en-US" smtClean="0"/>
              <a:t>Since solutes cannot always enter the cell, water will enter the cell to try to establish equilibrium.</a:t>
            </a:r>
          </a:p>
          <a:p>
            <a:pPr lvl="1" eaLnBrk="1" hangingPunct="1"/>
            <a:r>
              <a:rPr lang="en-US" smtClean="0"/>
              <a:t>This can be fatal to </a:t>
            </a:r>
            <a:r>
              <a:rPr lang="en-US" u="sng" smtClean="0"/>
              <a:t>animal</a:t>
            </a:r>
            <a:r>
              <a:rPr lang="en-US" smtClean="0"/>
              <a:t> cells!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Water Moves into the Cell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Hypotonic Solutions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600200"/>
            <a:ext cx="5029200" cy="4254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Hypotonic Solutions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 blood cells can explode when placed into a hypotonic solution.</a:t>
            </a:r>
          </a:p>
          <a:p>
            <a:pPr eaLnBrk="1" hangingPunct="1"/>
            <a:r>
              <a:rPr lang="en-US" smtClean="0"/>
              <a:t>This cell explosion is known as </a:t>
            </a:r>
            <a:r>
              <a:rPr lang="en-US" b="1" smtClean="0">
                <a:solidFill>
                  <a:srgbClr val="FF0000"/>
                </a:solidFill>
              </a:rPr>
              <a:t>cytolysis</a:t>
            </a:r>
            <a:r>
              <a:rPr lang="en-US" smtClean="0"/>
              <a:t>.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956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Normal Red Blood Cells vs.</a:t>
            </a:r>
            <a:br>
              <a:rPr lang="en-US" dirty="0" smtClean="0"/>
            </a:br>
            <a:r>
              <a:rPr lang="en-US" dirty="0" smtClean="0"/>
              <a:t>Red Blood Cells in Hypotonic Solution</a:t>
            </a:r>
            <a:endParaRPr lang="en-US" dirty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752600"/>
            <a:ext cx="4110038" cy="4343400"/>
          </a:xfrm>
          <a:noFill/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762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cell walls prevent plant cells from bursting; the water just increases </a:t>
            </a:r>
            <a:r>
              <a:rPr lang="en-US" b="1" u="sng" smtClean="0">
                <a:solidFill>
                  <a:srgbClr val="00B050"/>
                </a:solidFill>
              </a:rPr>
              <a:t>turgor</a:t>
            </a:r>
            <a:r>
              <a:rPr lang="en-US" smtClean="0"/>
              <a:t> pressure in the vacuole of the cell.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Hypotonic Solutions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25763"/>
            <a:ext cx="54102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Comparing Cells in Solutions</a:t>
            </a:r>
            <a:endParaRPr lang="en-US" dirty="0"/>
          </a:p>
        </p:txBody>
      </p:sp>
      <p:pic>
        <p:nvPicPr>
          <p:cNvPr id="409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95400"/>
            <a:ext cx="821055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</a:rPr>
              <a:t>Because the solute cannot move across the membrane, the water does!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828800"/>
            <a:ext cx="6553200" cy="4603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Requires ATP expenditure</a:t>
            </a:r>
          </a:p>
          <a:p>
            <a:pPr eaLnBrk="1" hangingPunct="1"/>
            <a:r>
              <a:rPr lang="en-US" sz="2800" smtClean="0"/>
              <a:t>Occurs when:</a:t>
            </a:r>
          </a:p>
          <a:p>
            <a:pPr lvl="1" eaLnBrk="1" hangingPunct="1">
              <a:buFont typeface="Tahoma" charset="0"/>
              <a:buNone/>
            </a:pPr>
            <a:r>
              <a:rPr lang="en-US" smtClean="0"/>
              <a:t>1. </a:t>
            </a:r>
            <a:r>
              <a:rPr lang="en-US" sz="2400" smtClean="0"/>
              <a:t>Molecules are moved </a:t>
            </a:r>
            <a:r>
              <a:rPr lang="en-US" sz="2400" smtClean="0">
                <a:solidFill>
                  <a:schemeClr val="accent2"/>
                </a:solidFill>
              </a:rPr>
              <a:t>against concentration   gradient</a:t>
            </a:r>
            <a:r>
              <a:rPr lang="en-US" sz="2400" smtClean="0">
                <a:solidFill>
                  <a:schemeClr val="accent1"/>
                </a:solidFill>
              </a:rPr>
              <a:t> </a:t>
            </a:r>
            <a:r>
              <a:rPr lang="en-US" sz="2400" smtClean="0"/>
              <a:t>(from low to high concentrations)</a:t>
            </a:r>
          </a:p>
          <a:p>
            <a:pPr lvl="2" eaLnBrk="1" hangingPunct="1"/>
            <a:r>
              <a:rPr lang="en-US" sz="2400" smtClean="0"/>
              <a:t>The Na+/K+ pump is an example of this.</a:t>
            </a:r>
          </a:p>
          <a:p>
            <a:pPr lvl="1" eaLnBrk="1" hangingPunct="1">
              <a:buFont typeface="Tahoma" charset="0"/>
              <a:buNone/>
            </a:pPr>
            <a:r>
              <a:rPr lang="en-US" sz="2400" smtClean="0"/>
              <a:t>2. Molecules or particles are </a:t>
            </a:r>
            <a:r>
              <a:rPr lang="en-US" sz="2400" smtClean="0">
                <a:solidFill>
                  <a:schemeClr val="accent2"/>
                </a:solidFill>
              </a:rPr>
              <a:t>too large </a:t>
            </a:r>
            <a:r>
              <a:rPr lang="en-US" sz="2400" smtClean="0"/>
              <a:t>to fit through transport proteins or pumps</a:t>
            </a:r>
          </a:p>
          <a:p>
            <a:pPr lvl="1" eaLnBrk="1" hangingPunct="1">
              <a:buFont typeface="Tahoma" charset="0"/>
              <a:buChar char="–"/>
            </a:pPr>
            <a:r>
              <a:rPr lang="en-US" sz="2400" smtClean="0"/>
              <a:t>	includes </a:t>
            </a:r>
            <a:r>
              <a:rPr lang="en-US" sz="2400" smtClean="0">
                <a:solidFill>
                  <a:schemeClr val="accent2"/>
                </a:solidFill>
              </a:rPr>
              <a:t>endocytosis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accent2"/>
                </a:solidFill>
              </a:rPr>
              <a:t>exocytosis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ACTIVE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Tahoma" charset="0"/>
              <a:buChar char="–"/>
            </a:pPr>
            <a:r>
              <a:rPr lang="en-US" sz="3600" smtClean="0"/>
              <a:t>ENDOCYTOSIS is any movement of large molecules </a:t>
            </a:r>
            <a:r>
              <a:rPr lang="en-US" sz="3600" smtClean="0">
                <a:solidFill>
                  <a:schemeClr val="accent2"/>
                </a:solidFill>
              </a:rPr>
              <a:t>into</a:t>
            </a:r>
            <a:r>
              <a:rPr lang="en-US" sz="3600" smtClean="0"/>
              <a:t> the cell that </a:t>
            </a:r>
            <a:r>
              <a:rPr lang="en-US" sz="3600" smtClean="0">
                <a:solidFill>
                  <a:schemeClr val="accent2"/>
                </a:solidFill>
              </a:rPr>
              <a:t>requires the expenditure of the cell’s ATP</a:t>
            </a:r>
          </a:p>
          <a:p>
            <a:pPr lvl="1" eaLnBrk="1" hangingPunct="1">
              <a:buFont typeface="Tahoma" charset="0"/>
              <a:buChar char="–"/>
            </a:pPr>
            <a:r>
              <a:rPr lang="en-US" sz="3200" smtClean="0"/>
              <a:t>There are two types of endocytosis:</a:t>
            </a:r>
          </a:p>
          <a:p>
            <a:pPr lvl="2" eaLnBrk="1" hangingPunct="1"/>
            <a:r>
              <a:rPr lang="en-US" sz="3200" smtClean="0"/>
              <a:t>PHAGOCYTOSIS</a:t>
            </a:r>
          </a:p>
          <a:p>
            <a:pPr lvl="2" eaLnBrk="1" hangingPunct="1"/>
            <a:r>
              <a:rPr lang="en-US" sz="3200" smtClean="0"/>
              <a:t>PINOCYTOSIS</a:t>
            </a:r>
          </a:p>
          <a:p>
            <a:pPr lvl="2" eaLnBrk="1" hangingPunct="1">
              <a:buFontTx/>
              <a:buNone/>
            </a:pPr>
            <a:endParaRPr lang="en-US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ACTIVE TRANSPORT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800" dirty="0" smtClean="0"/>
              <a:t>PHOSPHOLIPIDS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MEMBRANE PROTEINS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GLYCOLIPIDS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chemeClr val="accent2"/>
                </a:solidFill>
                <a:hlinkClick r:id="rId2"/>
              </a:rPr>
              <a:t>Phagocytosis</a:t>
            </a:r>
            <a:r>
              <a:rPr lang="en-US" sz="3600" dirty="0" smtClean="0">
                <a:hlinkClick r:id="rId2"/>
              </a:rPr>
              <a:t> </a:t>
            </a:r>
            <a:r>
              <a:rPr lang="en-US" sz="3600" dirty="0" smtClean="0"/>
              <a:t>(“cell eating”) when the molecules are large enough to be seen with a light microscope; and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chemeClr val="accent2"/>
                </a:solidFill>
              </a:rPr>
              <a:t>Pinocytosis</a:t>
            </a:r>
            <a:r>
              <a:rPr lang="en-US" sz="3600" dirty="0" smtClean="0"/>
              <a:t> (“cell drinking”) when the molecules being brought into the cell can be seen only with an electron microscope</a:t>
            </a:r>
          </a:p>
          <a:p>
            <a:pPr eaLnBrk="1" hangingPunct="1">
              <a:lnSpc>
                <a:spcPct val="90000"/>
              </a:lnSpc>
            </a:pPr>
            <a:endParaRPr lang="en-US" sz="3600" dirty="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Active Transport: Endocytosis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large molecules are pushed </a:t>
            </a:r>
            <a:r>
              <a:rPr lang="en-US" smtClean="0">
                <a:solidFill>
                  <a:schemeClr val="accent2"/>
                </a:solidFill>
              </a:rPr>
              <a:t>out of </a:t>
            </a:r>
            <a:r>
              <a:rPr lang="en-US" smtClean="0"/>
              <a:t>the cell the process is called exocytosis.</a:t>
            </a:r>
          </a:p>
          <a:p>
            <a:pPr eaLnBrk="1" hangingPunct="1"/>
            <a:r>
              <a:rPr lang="en-US" smtClean="0"/>
              <a:t>Also called </a:t>
            </a:r>
            <a:r>
              <a:rPr lang="en-US" smtClean="0">
                <a:solidFill>
                  <a:schemeClr val="accent2"/>
                </a:solidFill>
              </a:rPr>
              <a:t>secretion</a:t>
            </a:r>
            <a:r>
              <a:rPr lang="en-US" smtClean="0"/>
              <a:t> (desired product) or </a:t>
            </a:r>
            <a:r>
              <a:rPr lang="en-US" smtClean="0">
                <a:solidFill>
                  <a:schemeClr val="accent2"/>
                </a:solidFill>
              </a:rPr>
              <a:t>excretion</a:t>
            </a:r>
            <a:r>
              <a:rPr lang="en-US" smtClean="0"/>
              <a:t> (waste)</a:t>
            </a:r>
          </a:p>
          <a:p>
            <a:pPr eaLnBrk="1" hangingPunct="1"/>
            <a:r>
              <a:rPr lang="en-US" smtClean="0"/>
              <a:t>Requires ATP</a:t>
            </a:r>
          </a:p>
          <a:p>
            <a:pPr eaLnBrk="1" hangingPunct="1"/>
            <a:r>
              <a:rPr lang="en-US" smtClean="0"/>
              <a:t>The membrane of the vacuole containing the waste or secretion fuses with the cell membrane, releasing the substance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Active Transport: Exocytosis</a:t>
            </a:r>
          </a:p>
        </p:txBody>
      </p:sp>
      <p:pic>
        <p:nvPicPr>
          <p:cNvPr id="54276" name="Picture 4" descr="C:\Documents and Settings\STEINMILLERD\Local Settings\Temporary Internet Files\Content.IE5\IHX7KW8M\MCj04325580000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Exocytosis: Secretion</a:t>
            </a:r>
            <a:endParaRPr lang="en-US" dirty="0"/>
          </a:p>
        </p:txBody>
      </p:sp>
      <p:pic>
        <p:nvPicPr>
          <p:cNvPr id="788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SELECTIVELY PERMEABLE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smtClean="0"/>
              <a:t>PASSIVE TRANSPORT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smtClean="0"/>
              <a:t>ACTIVE TRANSPORT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/>
              <a:t>MOVE MOLECULES AGAINST CONCENTRATION GRADIENT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/>
              <a:t>ENDOCYTOSIS</a:t>
            </a:r>
          </a:p>
          <a:p>
            <a:pPr lvl="3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smtClean="0"/>
              <a:t>PHAGOCYTOSIS</a:t>
            </a:r>
          </a:p>
          <a:p>
            <a:pPr lvl="3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smtClean="0"/>
              <a:t>PINOCYTOSIS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/>
              <a:t>EXOCYTOSIS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MEMBRANE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 to being placed in any water, the potato slices felt ______.</a:t>
            </a:r>
          </a:p>
          <a:p>
            <a:pPr eaLnBrk="1" hangingPunct="1"/>
            <a:r>
              <a:rPr lang="en-US" smtClean="0"/>
              <a:t>After soaking in tap water for ___ minutes, the potato slice felt ____ in comparison to  how it felt originally.</a:t>
            </a:r>
          </a:p>
          <a:p>
            <a:pPr eaLnBrk="1" hangingPunct="1"/>
            <a:r>
              <a:rPr lang="en-US" smtClean="0"/>
              <a:t>After soaking in saltwater for __ minutes, the potato slice felt __ in comparison to how it felt originally.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Write in your notes: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pages 73-80.</a:t>
            </a:r>
          </a:p>
          <a:p>
            <a:pPr eaLnBrk="1" hangingPunct="1"/>
            <a:r>
              <a:rPr lang="en-US" smtClean="0"/>
              <a:t>Analyze what happened to the potato slices after being soaked in each solution.</a:t>
            </a:r>
          </a:p>
          <a:p>
            <a:pPr eaLnBrk="1" hangingPunct="1"/>
            <a:r>
              <a:rPr lang="en-US" smtClean="0"/>
              <a:t>What caused the changes, if any?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PHOSPHOLIPID </a:t>
            </a:r>
            <a:r>
              <a:rPr lang="en-US" dirty="0" smtClean="0"/>
              <a:t>STRUCTURE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/>
              <a:t>This is a simple representation of a phospholipid. The yellow structure represents the hydrophilic or water loving section of the phospholipid. </a:t>
            </a:r>
          </a:p>
        </p:txBody>
      </p:sp>
      <p:pic>
        <p:nvPicPr>
          <p:cNvPr id="14341" name="Picture 5" descr="pho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us 5"/>
          <p:cNvSpPr/>
          <p:nvPr/>
        </p:nvSpPr>
        <p:spPr bwMode="auto">
          <a:xfrm>
            <a:off x="2590800" y="2209800"/>
            <a:ext cx="381000" cy="381000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7" name="Minus 6"/>
          <p:cNvSpPr/>
          <p:nvPr/>
        </p:nvSpPr>
        <p:spPr bwMode="auto">
          <a:xfrm>
            <a:off x="2590800" y="2895600"/>
            <a:ext cx="381000" cy="304800"/>
          </a:xfrm>
          <a:prstGeom prst="mathMin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PHOSPHOLIPID </a:t>
            </a:r>
            <a:r>
              <a:rPr lang="en-US" dirty="0" smtClean="0"/>
              <a:t>STRUCTURE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blue tails that come off of the polar head represent the hydrophobic or water fearing end of the phospholipid. </a:t>
            </a:r>
          </a:p>
          <a:p>
            <a:pPr eaLnBrk="1" hangingPunct="1">
              <a:buFontTx/>
              <a:buNone/>
            </a:pPr>
            <a:r>
              <a:rPr lang="en-US" sz="1100" smtClean="0"/>
              <a:t>                                 Click on the picture on the right.</a:t>
            </a:r>
          </a:p>
          <a:p>
            <a:pPr eaLnBrk="1" hangingPunct="1"/>
            <a:endParaRPr lang="en-US" smtClean="0"/>
          </a:p>
        </p:txBody>
      </p:sp>
      <p:pic>
        <p:nvPicPr>
          <p:cNvPr id="15364" name="Picture 4" descr="phos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600200"/>
            <a:ext cx="3048000" cy="3352800"/>
          </a:xfrm>
        </p:spPr>
      </p:pic>
      <p:sp>
        <p:nvSpPr>
          <p:cNvPr id="5" name="Plus 4"/>
          <p:cNvSpPr/>
          <p:nvPr/>
        </p:nvSpPr>
        <p:spPr bwMode="auto">
          <a:xfrm>
            <a:off x="6400800" y="1828800"/>
            <a:ext cx="381000" cy="381000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6" name="Minus 5"/>
          <p:cNvSpPr/>
          <p:nvPr/>
        </p:nvSpPr>
        <p:spPr bwMode="auto">
          <a:xfrm>
            <a:off x="6400800" y="2362200"/>
            <a:ext cx="381000" cy="3048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Phospholipid Bilayer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Because the polar heads are attracted to water and</a:t>
            </a:r>
          </a:p>
          <a:p>
            <a:pPr eaLnBrk="1" hangingPunct="1"/>
            <a:r>
              <a:rPr lang="en-US" smtClean="0"/>
              <a:t>the nonpolar tails are “repelled” by water…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z="1200" smtClean="0"/>
              <a:t>                         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505200"/>
          </a:xfrm>
        </p:spPr>
        <p:txBody>
          <a:bodyPr/>
          <a:lstStyle/>
          <a:p>
            <a:pPr eaLnBrk="1" hangingPunct="1"/>
            <a:r>
              <a:rPr lang="en-US" smtClean="0"/>
              <a:t>phospholipids placed in watery environments such as the inside and outside of a cell, naturally form a double layer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   Click on picture to the right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6389" name="Picture 3" descr="C:\Documents and Settings\STEINMILLERD\Local Settings\Temporary Internet Files\Content.IE5\RABDHTHB\MC900438727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5626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FLUIDITY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3048000"/>
          </a:xfrm>
        </p:spPr>
        <p:txBody>
          <a:bodyPr/>
          <a:lstStyle/>
          <a:p>
            <a:pPr eaLnBrk="1" hangingPunct="1"/>
            <a:r>
              <a:rPr lang="en-US" smtClean="0"/>
              <a:t>THE PHOSPHOLIPIDS MOVE FREELY WITHIN THE MEMBRANE</a:t>
            </a:r>
          </a:p>
          <a:p>
            <a:pPr eaLnBrk="1" hangingPunct="1"/>
            <a:r>
              <a:rPr lang="en-US" sz="1200" smtClean="0"/>
              <a:t>Click on the picture below.</a:t>
            </a:r>
          </a:p>
          <a:p>
            <a:pPr eaLnBrk="1" hangingPunct="1"/>
            <a:endParaRPr lang="en-US" smtClean="0"/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2514600"/>
          </a:xfrm>
        </p:spPr>
        <p:txBody>
          <a:bodyPr/>
          <a:lstStyle/>
          <a:p>
            <a:pPr eaLnBrk="1" hangingPunct="1"/>
            <a:r>
              <a:rPr lang="en-US" smtClean="0"/>
              <a:t>THE PROTEINS ALSO MOVE WITHIN THE MEMBRANE.</a:t>
            </a:r>
          </a:p>
          <a:p>
            <a:pPr eaLnBrk="1" hangingPunct="1"/>
            <a:r>
              <a:rPr lang="en-US" sz="1200" smtClean="0"/>
              <a:t>Click on the picture below.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7413" name="Picture 3" descr="C:\Documents and Settings\STEINMILLERD\Local Settings\Temporary Internet Files\Content.IE5\TB855YFQ\MPj04330340000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2171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Documents and Settings\STEINMILLERD\Local Settings\Temporary Internet Files\Content.IE5\89CXEN0X\MPj04450150000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810000"/>
            <a:ext cx="153987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STEINMILLERD\Local Settings\Temporary Internet Files\Content.IE5\C0XI82KJ\MC900363016[1].wm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810000"/>
            <a:ext cx="1696212" cy="184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4110</TotalTime>
  <Words>1653</Words>
  <Application>Microsoft Office PowerPoint</Application>
  <PresentationFormat>On-screen Show (4:3)</PresentationFormat>
  <Paragraphs>202</Paragraphs>
  <Slides>55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Concourse</vt:lpstr>
      <vt:lpstr>THE PLASMA MEMBRANE</vt:lpstr>
      <vt:lpstr>HOMEOSTASIS</vt:lpstr>
      <vt:lpstr>CELL MEMBRANE</vt:lpstr>
      <vt:lpstr>PHOSPHOLIPID BILAYER</vt:lpstr>
      <vt:lpstr>COMPONENTS</vt:lpstr>
      <vt:lpstr>PHOSPHOLIPID STRUCTURE</vt:lpstr>
      <vt:lpstr>PHOSPHOLIPID STRUCTURE</vt:lpstr>
      <vt:lpstr>Phospholipid Bilayer</vt:lpstr>
      <vt:lpstr>FLUIDITY</vt:lpstr>
      <vt:lpstr>Ion Channel Proteins</vt:lpstr>
      <vt:lpstr>ION CHANNEL PROTEINS </vt:lpstr>
      <vt:lpstr>Ion Channel Proteins </vt:lpstr>
      <vt:lpstr>Other Channel Proteins</vt:lpstr>
      <vt:lpstr>Aquaporins</vt:lpstr>
      <vt:lpstr>TRANSPORT PROTEINS</vt:lpstr>
      <vt:lpstr>PUMPS</vt:lpstr>
      <vt:lpstr>RECEPTOR PROTEINS</vt:lpstr>
      <vt:lpstr>Chemical Messengers</vt:lpstr>
      <vt:lpstr>ENZYMATIC PROTEINS</vt:lpstr>
      <vt:lpstr>GLYCOPROTEINS</vt:lpstr>
      <vt:lpstr>GLYCOLIPIDS</vt:lpstr>
      <vt:lpstr>CHOLESTEROL</vt:lpstr>
      <vt:lpstr>HOW MOLECULES MOVE</vt:lpstr>
      <vt:lpstr>HOW MOLECULES MOVE</vt:lpstr>
      <vt:lpstr>Concentration Gradient</vt:lpstr>
      <vt:lpstr>MOVEMENT ACROSS THE CELL MEMBRANE</vt:lpstr>
      <vt:lpstr>PASSIVE TRANSPORT</vt:lpstr>
      <vt:lpstr>PASSIVE TRANSPORT</vt:lpstr>
      <vt:lpstr>Diffusion is a type of passive transport</vt:lpstr>
      <vt:lpstr>Osmosis is a second type of passive transport</vt:lpstr>
      <vt:lpstr>Facilitated diffusion is a third type of passive transport</vt:lpstr>
      <vt:lpstr>Solutions and the Cell</vt:lpstr>
      <vt:lpstr>Salt in Solution</vt:lpstr>
      <vt:lpstr>Equilibrium</vt:lpstr>
      <vt:lpstr>Isotonic Solutions</vt:lpstr>
      <vt:lpstr>Water Moves Out of the Cell</vt:lpstr>
      <vt:lpstr>Hypertonic Solutions</vt:lpstr>
      <vt:lpstr>Hypertonic Solutions</vt:lpstr>
      <vt:lpstr>Hypertonic Solutions</vt:lpstr>
      <vt:lpstr>Normal Elodea vs. Elodea in Hypertonic Solution</vt:lpstr>
      <vt:lpstr>Water Moves into the Cell</vt:lpstr>
      <vt:lpstr>Hypotonic Solutions</vt:lpstr>
      <vt:lpstr>Hypotonic Solutions</vt:lpstr>
      <vt:lpstr>Normal Red Blood Cells vs. Red Blood Cells in Hypotonic Solution</vt:lpstr>
      <vt:lpstr>Hypotonic Solutions</vt:lpstr>
      <vt:lpstr>Comparing Cells in Solutions</vt:lpstr>
      <vt:lpstr>Because the solute cannot move across the membrane, the water does!</vt:lpstr>
      <vt:lpstr>ACTIVE TRANSPORT</vt:lpstr>
      <vt:lpstr>ACTIVE TRANSPORT</vt:lpstr>
      <vt:lpstr>Active Transport: Endocytosis</vt:lpstr>
      <vt:lpstr>Active Transport: Exocytosis</vt:lpstr>
      <vt:lpstr>Exocytosis: Secretion</vt:lpstr>
      <vt:lpstr>MEMBRANE FUNCTION</vt:lpstr>
      <vt:lpstr>Write in your notes:</vt:lpstr>
      <vt:lpstr>Homework</vt:lpstr>
    </vt:vector>
  </TitlesOfParts>
  <Company>CMSD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PLASMA MEMBRANE</dc:title>
  <dc:creator>CMSD</dc:creator>
  <cp:lastModifiedBy>steinmillerd</cp:lastModifiedBy>
  <cp:revision>373</cp:revision>
  <dcterms:created xsi:type="dcterms:W3CDTF">2003-10-04T20:53:57Z</dcterms:created>
  <dcterms:modified xsi:type="dcterms:W3CDTF">2013-11-19T15:01:49Z</dcterms:modified>
</cp:coreProperties>
</file>