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58" r:id="rId7"/>
    <p:sldId id="260" r:id="rId8"/>
    <p:sldId id="279" r:id="rId9"/>
    <p:sldId id="259" r:id="rId10"/>
    <p:sldId id="265" r:id="rId11"/>
    <p:sldId id="267" r:id="rId12"/>
    <p:sldId id="266" r:id="rId13"/>
    <p:sldId id="269" r:id="rId14"/>
    <p:sldId id="270" r:id="rId15"/>
    <p:sldId id="268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B10DC4E-18A6-4444-9E12-B3EDC3BC6F7C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8B6C16-7265-4162-ADF2-ED5AE5B27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https://highered.mcgraw-hill.com/sites/0072507470/student_view0/chapter3/animation__protein_synthesis__quiz_3_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Protein Synthesis</a:t>
            </a:r>
            <a:br>
              <a:rPr lang="en-US" dirty="0" smtClean="0"/>
            </a:br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The START </a:t>
            </a:r>
            <a:r>
              <a:rPr lang="en-US" sz="3600" dirty="0" err="1" smtClean="0"/>
              <a:t>codon</a:t>
            </a:r>
            <a:r>
              <a:rPr lang="en-US" sz="3600" dirty="0" smtClean="0"/>
              <a:t> of the mRNA is located in the P-site of the ribosome</a:t>
            </a:r>
          </a:p>
          <a:p>
            <a:r>
              <a:rPr lang="en-US" sz="3600" dirty="0" smtClean="0"/>
              <a:t>The </a:t>
            </a:r>
            <a:r>
              <a:rPr lang="en-US" sz="3600" dirty="0" err="1" smtClean="0"/>
              <a:t>anticodon</a:t>
            </a:r>
            <a:r>
              <a:rPr lang="en-US" sz="3600" dirty="0" smtClean="0"/>
              <a:t> (UAC) of the </a:t>
            </a:r>
            <a:r>
              <a:rPr lang="en-US" sz="3600" dirty="0" err="1" smtClean="0"/>
              <a:t>tRNA</a:t>
            </a:r>
            <a:r>
              <a:rPr lang="en-US" sz="3600" dirty="0" smtClean="0"/>
              <a:t> carrying </a:t>
            </a:r>
            <a:r>
              <a:rPr lang="en-US" sz="3600" dirty="0" err="1" smtClean="0"/>
              <a:t>methionine</a:t>
            </a:r>
            <a:r>
              <a:rPr lang="en-US" sz="3600" dirty="0" smtClean="0"/>
              <a:t> bonds to the START </a:t>
            </a:r>
            <a:r>
              <a:rPr lang="en-US" sz="3600" dirty="0" err="1" smtClean="0"/>
              <a:t>codon</a:t>
            </a:r>
            <a:r>
              <a:rPr lang="en-US" sz="3600" dirty="0" smtClean="0"/>
              <a:t> (AUG)</a:t>
            </a:r>
          </a:p>
          <a:p>
            <a:r>
              <a:rPr lang="en-US" sz="3600" dirty="0" smtClean="0"/>
              <a:t>The first amino acid of the protein is now locked in </a:t>
            </a:r>
            <a:r>
              <a:rPr lang="en-US" sz="3600" dirty="0" smtClean="0"/>
              <a:t>place</a:t>
            </a:r>
          </a:p>
          <a:p>
            <a:r>
              <a:rPr lang="en-US" sz="3600" dirty="0" smtClean="0"/>
              <a:t>This is called INITIATION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initi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057400"/>
            <a:ext cx="6705600" cy="3686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ELONGATION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/>
              <a:t>The second mRNA </a:t>
            </a:r>
            <a:r>
              <a:rPr lang="en-US" sz="3600" dirty="0" err="1" smtClean="0"/>
              <a:t>codon</a:t>
            </a:r>
            <a:r>
              <a:rPr lang="en-US" sz="3600" dirty="0" smtClean="0"/>
              <a:t> is </a:t>
            </a:r>
            <a:r>
              <a:rPr lang="en-US" sz="3600" dirty="0" smtClean="0"/>
              <a:t>located </a:t>
            </a:r>
            <a:r>
              <a:rPr lang="en-US" sz="3600" dirty="0" smtClean="0"/>
              <a:t>in the A-site of the ribosome</a:t>
            </a:r>
          </a:p>
          <a:p>
            <a:pPr lvl="1"/>
            <a:r>
              <a:rPr lang="en-US" sz="2800" dirty="0" smtClean="0"/>
              <a:t>Remember, the A-site is where the next arriving amino acid will be delivered by </a:t>
            </a:r>
            <a:r>
              <a:rPr lang="en-US" sz="2800" dirty="0" err="1" smtClean="0"/>
              <a:t>tRNA</a:t>
            </a:r>
            <a:endParaRPr lang="en-US" sz="2800" dirty="0" smtClean="0"/>
          </a:p>
          <a:p>
            <a:r>
              <a:rPr lang="en-US" sz="3600" dirty="0" smtClean="0"/>
              <a:t>The two amino acids (one in the P-site and one in the A-site) will be peptide bonded together by the enzymes in the </a:t>
            </a:r>
            <a:r>
              <a:rPr lang="en-US" sz="3600" dirty="0" err="1" smtClean="0"/>
              <a:t>rRNA</a:t>
            </a:r>
            <a:endParaRPr lang="en-US" sz="3600" dirty="0" smtClean="0"/>
          </a:p>
          <a:p>
            <a:r>
              <a:rPr lang="en-US" sz="3600" dirty="0" smtClean="0"/>
              <a:t>This is called ELONGATION.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ELONGATION</a:t>
            </a:r>
            <a:endParaRPr lang="en-US" dirty="0"/>
          </a:p>
        </p:txBody>
      </p:sp>
      <p:pic>
        <p:nvPicPr>
          <p:cNvPr id="4" name="Content Placeholder 3" descr="http://www.uic.edu/classes/bios/bios100/lecturesf04am/elongation1.gif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362200"/>
            <a:ext cx="6332537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ELONGATION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Once the peptide bond is formed, the first </a:t>
            </a:r>
            <a:r>
              <a:rPr lang="en-US" sz="4400" dirty="0" err="1" smtClean="0"/>
              <a:t>tRNA</a:t>
            </a:r>
            <a:r>
              <a:rPr lang="en-US" sz="4400" dirty="0" smtClean="0"/>
              <a:t> is no longer needed</a:t>
            </a:r>
          </a:p>
          <a:p>
            <a:r>
              <a:rPr lang="en-US" sz="4400" dirty="0" smtClean="0"/>
              <a:t>Notice that it is no longer attached to the amino acid that it delivered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ELONGATION</a:t>
            </a:r>
            <a:endParaRPr lang="en-US" dirty="0"/>
          </a:p>
        </p:txBody>
      </p:sp>
      <p:pic>
        <p:nvPicPr>
          <p:cNvPr id="4" name="Content Placeholder 3" descr="elongation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9075" y="1900237"/>
            <a:ext cx="6400800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ELONGATION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ribosome slides one </a:t>
            </a:r>
            <a:r>
              <a:rPr lang="en-US" sz="3600" dirty="0" err="1" smtClean="0"/>
              <a:t>codon</a:t>
            </a:r>
            <a:r>
              <a:rPr lang="en-US" sz="3600" dirty="0" smtClean="0"/>
              <a:t> toward the 3’ end of the mRNA</a:t>
            </a:r>
          </a:p>
          <a:p>
            <a:r>
              <a:rPr lang="en-US" sz="3600" dirty="0" smtClean="0"/>
              <a:t>The empty </a:t>
            </a:r>
            <a:r>
              <a:rPr lang="en-US" sz="3600" dirty="0" err="1" smtClean="0"/>
              <a:t>tRNA</a:t>
            </a:r>
            <a:r>
              <a:rPr lang="en-US" sz="3600" dirty="0" smtClean="0"/>
              <a:t> is now in the E-site, the exit position</a:t>
            </a:r>
          </a:p>
          <a:p>
            <a:r>
              <a:rPr lang="en-US" sz="3600" dirty="0" smtClean="0"/>
              <a:t>The </a:t>
            </a:r>
            <a:r>
              <a:rPr lang="en-US" sz="3600" dirty="0" err="1" smtClean="0"/>
              <a:t>tRNA</a:t>
            </a:r>
            <a:r>
              <a:rPr lang="en-US" sz="3600" dirty="0" smtClean="0"/>
              <a:t> that carried </a:t>
            </a:r>
            <a:r>
              <a:rPr lang="en-US" sz="3600" dirty="0" err="1" smtClean="0"/>
              <a:t>methionine</a:t>
            </a:r>
            <a:r>
              <a:rPr lang="en-US" sz="3600" dirty="0" smtClean="0"/>
              <a:t> is released and will recycle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ELONGATION</a:t>
            </a:r>
            <a:endParaRPr lang="en-US" dirty="0"/>
          </a:p>
        </p:txBody>
      </p:sp>
      <p:pic>
        <p:nvPicPr>
          <p:cNvPr id="4" name="Content Placeholder 3" descr="http://www.uic.edu/classes/bios/bios100/lecturesf04am/elongation3.gif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981200"/>
            <a:ext cx="6542087" cy="374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ELONGATION</a:t>
            </a:r>
            <a:endParaRPr lang="en-US" dirty="0"/>
          </a:p>
        </p:txBody>
      </p:sp>
      <p:pic>
        <p:nvPicPr>
          <p:cNvPr id="4" name="irc_mi" descr="http://staff.jccc.net/pdecell/proteinsynthesis/translation/elongation12.gif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752600"/>
            <a:ext cx="6530975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This process repeats itself until a STOP </a:t>
            </a:r>
            <a:r>
              <a:rPr lang="en-US" sz="4800" dirty="0" err="1" smtClean="0"/>
              <a:t>codon</a:t>
            </a:r>
            <a:r>
              <a:rPr lang="en-US" sz="4800" dirty="0" smtClean="0"/>
              <a:t> is located in the A-site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mRNA </a:t>
            </a:r>
            <a:r>
              <a:rPr lang="en-US" dirty="0" err="1" smtClean="0"/>
              <a:t>Codons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THE BASICS</a:t>
            </a:r>
          </a:p>
          <a:p>
            <a:r>
              <a:rPr lang="en-US" sz="3200" dirty="0" smtClean="0"/>
              <a:t>Beginning </a:t>
            </a:r>
            <a:r>
              <a:rPr lang="en-US" sz="3200" dirty="0" smtClean="0"/>
              <a:t>with the three nucleotide bases AUG, each group of three nucleotides comprises a </a:t>
            </a:r>
            <a:r>
              <a:rPr lang="en-US" sz="3200" b="1" dirty="0" err="1" smtClean="0">
                <a:solidFill>
                  <a:schemeClr val="accent2"/>
                </a:solidFill>
              </a:rPr>
              <a:t>codon</a:t>
            </a:r>
            <a:endParaRPr lang="en-US" sz="3200" b="1" dirty="0" smtClean="0">
              <a:solidFill>
                <a:schemeClr val="accent2"/>
              </a:solidFill>
            </a:endParaRPr>
          </a:p>
          <a:p>
            <a:r>
              <a:rPr lang="en-US" sz="3200" dirty="0" smtClean="0"/>
              <a:t>AUG is referred to as the START </a:t>
            </a:r>
            <a:r>
              <a:rPr lang="en-US" sz="3200" dirty="0" err="1" smtClean="0"/>
              <a:t>codon</a:t>
            </a:r>
            <a:r>
              <a:rPr lang="en-US" sz="3200" dirty="0" smtClean="0"/>
              <a:t> because it is the signal to begin the process of protein synthesis known as TRANSLATION</a:t>
            </a:r>
          </a:p>
          <a:p>
            <a:r>
              <a:rPr lang="en-US" sz="3200" dirty="0" smtClean="0"/>
              <a:t>Each </a:t>
            </a:r>
            <a:r>
              <a:rPr lang="en-US" sz="3200" dirty="0" err="1" smtClean="0"/>
              <a:t>codon</a:t>
            </a:r>
            <a:r>
              <a:rPr lang="en-US" sz="3200" dirty="0" smtClean="0"/>
              <a:t> is the code for an amino acid or for a STOP signal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/>
              <a:t>When a STOP </a:t>
            </a:r>
            <a:r>
              <a:rPr lang="en-US" sz="3600" dirty="0" err="1" smtClean="0"/>
              <a:t>codon</a:t>
            </a:r>
            <a:r>
              <a:rPr lang="en-US" sz="3600" dirty="0" smtClean="0"/>
              <a:t> enters the A-site, a release factor enters the ribosome instead of a </a:t>
            </a:r>
            <a:r>
              <a:rPr lang="en-US" sz="3600" dirty="0" err="1" smtClean="0"/>
              <a:t>tRNA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</a:t>
            </a:r>
            <a:endParaRPr lang="en-US" dirty="0"/>
          </a:p>
        </p:txBody>
      </p:sp>
      <p:pic>
        <p:nvPicPr>
          <p:cNvPr id="4" name="Content Placeholder 3" descr="http://www.uic.edu/classes/bios/bios100/lecturesf04am/termination2.gif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752600"/>
            <a:ext cx="6740525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When </a:t>
            </a:r>
            <a:r>
              <a:rPr lang="en-US" sz="4000" dirty="0" smtClean="0"/>
              <a:t>the release factor enters the ribosome, </a:t>
            </a:r>
            <a:endParaRPr lang="en-US" sz="4000" dirty="0" smtClean="0"/>
          </a:p>
          <a:p>
            <a:pPr lvl="1"/>
            <a:r>
              <a:rPr lang="en-US" sz="3600" dirty="0" smtClean="0"/>
              <a:t> the </a:t>
            </a:r>
            <a:r>
              <a:rPr lang="en-US" sz="3600" dirty="0" smtClean="0"/>
              <a:t>ribosome subunits dissociate, </a:t>
            </a:r>
            <a:endParaRPr lang="en-US" sz="3600" dirty="0" smtClean="0"/>
          </a:p>
          <a:p>
            <a:pPr lvl="1"/>
            <a:r>
              <a:rPr lang="en-US" sz="3600" dirty="0" smtClean="0"/>
              <a:t> the polypeptide chain is released and </a:t>
            </a:r>
          </a:p>
          <a:p>
            <a:pPr lvl="1"/>
            <a:r>
              <a:rPr lang="en-US" sz="3600" dirty="0" smtClean="0"/>
              <a:t> the </a:t>
            </a:r>
            <a:r>
              <a:rPr lang="en-US" sz="3600" dirty="0" smtClean="0"/>
              <a:t>mRNA breaks into nucleotides and </a:t>
            </a:r>
            <a:r>
              <a:rPr lang="en-US" sz="3600" dirty="0" smtClean="0"/>
              <a:t> </a:t>
            </a:r>
          </a:p>
          <a:p>
            <a:pPr lvl="1">
              <a:buNone/>
            </a:pPr>
            <a:r>
              <a:rPr lang="en-US" sz="3600" dirty="0" smtClean="0"/>
              <a:t> </a:t>
            </a:r>
            <a:r>
              <a:rPr lang="en-US" sz="3600" dirty="0" smtClean="0"/>
              <a:t>  </a:t>
            </a:r>
            <a:r>
              <a:rPr lang="en-US" sz="3600" dirty="0" smtClean="0"/>
              <a:t>is </a:t>
            </a:r>
            <a:r>
              <a:rPr lang="en-US" sz="3600" dirty="0" smtClean="0"/>
              <a:t>recycled.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see animation</a:t>
            </a:r>
            <a:endParaRPr lang="en-US" dirty="0"/>
          </a:p>
        </p:txBody>
      </p:sp>
      <p:pic>
        <p:nvPicPr>
          <p:cNvPr id="4" name="Content Placeholder 3" descr="termination">
            <a:hlinkClick r:id="rId2"/>
          </p:cNvPr>
          <p:cNvPicPr>
            <a:picLocks noGrp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752600"/>
            <a:ext cx="6218237" cy="441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Translation is the second stage of gene expression (protein synthesis)</a:t>
            </a:r>
          </a:p>
          <a:p>
            <a:r>
              <a:rPr lang="en-US" sz="4000" dirty="0" smtClean="0"/>
              <a:t>Translation occurs in the cytoplasm on a ribosome</a:t>
            </a:r>
          </a:p>
          <a:p>
            <a:r>
              <a:rPr lang="en-US" sz="4000" dirty="0" smtClean="0"/>
              <a:t>The agent of translation is </a:t>
            </a:r>
            <a:r>
              <a:rPr lang="en-US" sz="4000" dirty="0" err="1" smtClean="0"/>
              <a:t>tRNA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752599"/>
            <a:ext cx="3886200" cy="4408967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Amino Acid Attachment Site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tRNA</a:t>
            </a:r>
            <a:r>
              <a:rPr lang="en-US" dirty="0" smtClean="0"/>
              <a:t> loops around in a cloverleaf shape</a:t>
            </a:r>
          </a:p>
          <a:p>
            <a:r>
              <a:rPr lang="en-US" dirty="0" smtClean="0"/>
              <a:t>The 3’ end at the top of the strand is where the amino acid attaches</a:t>
            </a:r>
          </a:p>
          <a:p>
            <a:r>
              <a:rPr lang="en-US" dirty="0" smtClean="0"/>
              <a:t>At the bottom of the loop are three bases that form the </a:t>
            </a:r>
            <a:r>
              <a:rPr lang="en-US" b="1" dirty="0" err="1" smtClean="0">
                <a:solidFill>
                  <a:schemeClr val="accent2"/>
                </a:solidFill>
              </a:rPr>
              <a:t>anticodon</a:t>
            </a:r>
            <a:endParaRPr lang="en-US" b="1" dirty="0">
              <a:solidFill>
                <a:schemeClr val="accent2"/>
              </a:solidFill>
            </a:endParaRPr>
          </a:p>
        </p:txBody>
      </p:sp>
      <p:pic>
        <p:nvPicPr>
          <p:cNvPr id="5" name="irc_mi" descr="http://www.daviddarling.info/images/tRNA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057400"/>
            <a:ext cx="394335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tRNA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The anticodon on the bottom of the tRNA will temporarily bond to the codon on the mRNA</a:t>
            </a:r>
          </a:p>
          <a:p>
            <a:r>
              <a:rPr lang="en-US" smtClean="0"/>
              <a:t>This locks the amino acid into its place along the ribosome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http://www.genome.gov/dmd/previews/85264_thum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2133600"/>
            <a:ext cx="3124200" cy="3617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Ribosomes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Ribosomes</a:t>
            </a:r>
            <a:r>
              <a:rPr lang="en-US" sz="3600" dirty="0" smtClean="0"/>
              <a:t> consist of a small subunit and a large subunit</a:t>
            </a:r>
          </a:p>
          <a:p>
            <a:r>
              <a:rPr lang="en-US" sz="3600" dirty="0" smtClean="0"/>
              <a:t>The mRNA first attaches to the small subunit</a:t>
            </a:r>
          </a:p>
        </p:txBody>
      </p:sp>
      <p:pic>
        <p:nvPicPr>
          <p:cNvPr id="8" name="irc_mi" descr="http://www.mhhe.com/biosci/pae/botany/botany_map/images/0076.jpg"/>
          <p:cNvPicPr>
            <a:picLocks noGr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981200"/>
            <a:ext cx="3435350" cy="303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Ribosome Structure: The Large Subunit</a:t>
            </a:r>
            <a:endParaRPr lang="en-US" dirty="0"/>
          </a:p>
        </p:txBody>
      </p:sp>
      <p:pic>
        <p:nvPicPr>
          <p:cNvPr id="7" name="irc_mi" descr="http://cmapspublic2.ihmc.us/rid=1L3QRT546-11GC8FY-1PD5/Ribosome%20binding%20sites.jpg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3400" y="1981200"/>
            <a:ext cx="4114800" cy="3842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The large subunit has three action sites</a:t>
            </a:r>
          </a:p>
          <a:p>
            <a:r>
              <a:rPr lang="en-US" sz="3200" b="1" dirty="0" smtClean="0"/>
              <a:t>E = Exit site</a:t>
            </a:r>
          </a:p>
          <a:p>
            <a:r>
              <a:rPr lang="en-US" sz="3200" b="1" dirty="0" smtClean="0"/>
              <a:t>P = Polypeptide growth site</a:t>
            </a:r>
          </a:p>
          <a:p>
            <a:r>
              <a:rPr lang="en-US" sz="3200" b="1" dirty="0" smtClean="0"/>
              <a:t>A = Arriving Amino Acid site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 Begins…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sz="3600" dirty="0" smtClean="0"/>
              <a:t>The </a:t>
            </a:r>
            <a:r>
              <a:rPr lang="en-US" sz="3600" dirty="0" smtClean="0"/>
              <a:t>mRNA transcript leaves the nucleus</a:t>
            </a:r>
          </a:p>
          <a:p>
            <a:pPr lvl="1"/>
            <a:r>
              <a:rPr lang="en-US" sz="3600" dirty="0" smtClean="0"/>
              <a:t>The mRNA, the </a:t>
            </a:r>
            <a:r>
              <a:rPr lang="en-US" sz="3600" dirty="0" err="1" smtClean="0"/>
              <a:t>tRNA</a:t>
            </a:r>
            <a:r>
              <a:rPr lang="en-US" sz="3600" dirty="0" smtClean="0"/>
              <a:t> carrying </a:t>
            </a:r>
            <a:r>
              <a:rPr lang="en-US" sz="3600" dirty="0" err="1" smtClean="0"/>
              <a:t>methionine</a:t>
            </a:r>
            <a:r>
              <a:rPr lang="en-US" sz="3600" dirty="0" smtClean="0"/>
              <a:t>, and the two subunits of the ribosome come together</a:t>
            </a:r>
          </a:p>
          <a:p>
            <a:pPr lvl="2"/>
            <a:r>
              <a:rPr lang="en-US" sz="3200" dirty="0" smtClean="0"/>
              <a:t>This forms a functional ribosome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243</TotalTime>
  <Words>486</Words>
  <Application>Microsoft Office PowerPoint</Application>
  <PresentationFormat>On-screen Show (4:3)</PresentationFormat>
  <Paragraphs>66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Median</vt:lpstr>
      <vt:lpstr>Protein Synthesis PART 2</vt:lpstr>
      <vt:lpstr>mRNA Codons</vt:lpstr>
      <vt:lpstr>TRANSLATION</vt:lpstr>
      <vt:lpstr>tRNA</vt:lpstr>
      <vt:lpstr>tRNA</vt:lpstr>
      <vt:lpstr>Ribosomes</vt:lpstr>
      <vt:lpstr>Ribosome Structure: The Large Subunit</vt:lpstr>
      <vt:lpstr>Translation Begins…</vt:lpstr>
      <vt:lpstr>INITIATION</vt:lpstr>
      <vt:lpstr>INITIATION</vt:lpstr>
      <vt:lpstr>INITIATION</vt:lpstr>
      <vt:lpstr>ELONGATION</vt:lpstr>
      <vt:lpstr>ELONGATION</vt:lpstr>
      <vt:lpstr>ELONGATION</vt:lpstr>
      <vt:lpstr>ELONGATION</vt:lpstr>
      <vt:lpstr>ELONGATION</vt:lpstr>
      <vt:lpstr>ELONGATION</vt:lpstr>
      <vt:lpstr>ELONGATION</vt:lpstr>
      <vt:lpstr>TERMINATION</vt:lpstr>
      <vt:lpstr>TERMINATION</vt:lpstr>
      <vt:lpstr>TERMINATION</vt:lpstr>
      <vt:lpstr>Termination</vt:lpstr>
      <vt:lpstr>Click to see animation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Synthesis PART 2</dc:title>
  <dc:creator>steinmillerd</dc:creator>
  <cp:lastModifiedBy>steinmillerd</cp:lastModifiedBy>
  <cp:revision>37</cp:revision>
  <dcterms:created xsi:type="dcterms:W3CDTF">2014-04-06T19:51:16Z</dcterms:created>
  <dcterms:modified xsi:type="dcterms:W3CDTF">2014-04-07T12:53:33Z</dcterms:modified>
</cp:coreProperties>
</file>