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1" r:id="rId3"/>
    <p:sldId id="273" r:id="rId4"/>
    <p:sldId id="272" r:id="rId5"/>
    <p:sldId id="263" r:id="rId6"/>
    <p:sldId id="258" r:id="rId7"/>
    <p:sldId id="274" r:id="rId8"/>
    <p:sldId id="267" r:id="rId9"/>
    <p:sldId id="257" r:id="rId10"/>
    <p:sldId id="260" r:id="rId11"/>
    <p:sldId id="261" r:id="rId12"/>
    <p:sldId id="262" r:id="rId13"/>
    <p:sldId id="264" r:id="rId14"/>
    <p:sldId id="269" r:id="rId15"/>
    <p:sldId id="270" r:id="rId16"/>
    <p:sldId id="266" r:id="rId17"/>
    <p:sldId id="268" r:id="rId18"/>
  </p:sldIdLst>
  <p:sldSz cx="9144000" cy="6858000" type="screen4x3"/>
  <p:notesSz cx="7077075" cy="9418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89" autoAdjust="0"/>
    <p:restoredTop sz="94714" autoAdjust="0"/>
  </p:normalViewPr>
  <p:slideViewPr>
    <p:cSldViewPr>
      <p:cViewPr varScale="1">
        <p:scale>
          <a:sx n="75" d="100"/>
          <a:sy n="75" d="100"/>
        </p:scale>
        <p:origin x="-6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71488"/>
          </a:xfrm>
          <a:prstGeom prst="rect">
            <a:avLst/>
          </a:prstGeom>
        </p:spPr>
        <p:txBody>
          <a:bodyPr vert="horz" lIns="94256" tIns="47128" rIns="94256" bIns="4712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71488"/>
          </a:xfrm>
          <a:prstGeom prst="rect">
            <a:avLst/>
          </a:prstGeom>
        </p:spPr>
        <p:txBody>
          <a:bodyPr vert="horz" lIns="94256" tIns="47128" rIns="94256" bIns="47128" rtlCol="0"/>
          <a:lstStyle>
            <a:lvl1pPr algn="r">
              <a:defRPr sz="1200"/>
            </a:lvl1pPr>
          </a:lstStyle>
          <a:p>
            <a:pPr>
              <a:defRPr/>
            </a:pPr>
            <a:fld id="{A55AE775-4D92-4420-B319-E183715825F3}" type="datetimeFigureOut">
              <a:rPr lang="en-US"/>
              <a:pPr>
                <a:defRPr/>
              </a:pPr>
              <a:t>1/20/2014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45563"/>
            <a:ext cx="3067050" cy="471487"/>
          </a:xfrm>
          <a:prstGeom prst="rect">
            <a:avLst/>
          </a:prstGeom>
        </p:spPr>
        <p:txBody>
          <a:bodyPr vert="horz" lIns="94256" tIns="47128" rIns="94256" bIns="4712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945563"/>
            <a:ext cx="3067050" cy="471487"/>
          </a:xfrm>
          <a:prstGeom prst="rect">
            <a:avLst/>
          </a:prstGeom>
        </p:spPr>
        <p:txBody>
          <a:bodyPr vert="horz" lIns="94256" tIns="47128" rIns="94256" bIns="47128" rtlCol="0" anchor="b"/>
          <a:lstStyle>
            <a:lvl1pPr algn="r">
              <a:defRPr sz="1200"/>
            </a:lvl1pPr>
          </a:lstStyle>
          <a:p>
            <a:pPr>
              <a:defRPr/>
            </a:pPr>
            <a:fld id="{4CAFA359-5C93-4F21-9976-B5DBC9AD5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71488"/>
          </a:xfrm>
          <a:prstGeom prst="rect">
            <a:avLst/>
          </a:prstGeom>
        </p:spPr>
        <p:txBody>
          <a:bodyPr vert="horz" lIns="94256" tIns="47128" rIns="94256" bIns="4712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71488"/>
          </a:xfrm>
          <a:prstGeom prst="rect">
            <a:avLst/>
          </a:prstGeom>
        </p:spPr>
        <p:txBody>
          <a:bodyPr vert="horz" lIns="94256" tIns="47128" rIns="94256" bIns="47128" rtlCol="0"/>
          <a:lstStyle>
            <a:lvl1pPr algn="r">
              <a:defRPr sz="1200"/>
            </a:lvl1pPr>
          </a:lstStyle>
          <a:p>
            <a:pPr>
              <a:defRPr/>
            </a:pPr>
            <a:fld id="{1C593DB7-8564-4296-B1D0-E10964BA0572}" type="datetimeFigureOut">
              <a:rPr lang="en-US"/>
              <a:pPr>
                <a:defRPr/>
              </a:pPr>
              <a:t>1/20/2014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706438"/>
            <a:ext cx="4708525" cy="3532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56" tIns="47128" rIns="94256" bIns="4712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73575"/>
            <a:ext cx="5661025" cy="4238625"/>
          </a:xfrm>
          <a:prstGeom prst="rect">
            <a:avLst/>
          </a:prstGeom>
        </p:spPr>
        <p:txBody>
          <a:bodyPr vert="horz" lIns="94256" tIns="47128" rIns="94256" bIns="4712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45563"/>
            <a:ext cx="3067050" cy="471487"/>
          </a:xfrm>
          <a:prstGeom prst="rect">
            <a:avLst/>
          </a:prstGeom>
        </p:spPr>
        <p:txBody>
          <a:bodyPr vert="horz" lIns="94256" tIns="47128" rIns="94256" bIns="4712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945563"/>
            <a:ext cx="3067050" cy="471487"/>
          </a:xfrm>
          <a:prstGeom prst="rect">
            <a:avLst/>
          </a:prstGeom>
        </p:spPr>
        <p:txBody>
          <a:bodyPr vert="horz" lIns="94256" tIns="47128" rIns="94256" bIns="47128" rtlCol="0" anchor="b"/>
          <a:lstStyle>
            <a:lvl1pPr algn="r">
              <a:defRPr sz="1200"/>
            </a:lvl1pPr>
          </a:lstStyle>
          <a:p>
            <a:pPr>
              <a:defRPr/>
            </a:pPr>
            <a:fld id="{4DD998E7-AA4E-46E3-9C64-5926297F9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892AAA-D763-4803-AE96-BAC8B072769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C403A8-CD26-4332-B127-87795443ECEE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0A6A72-8EAD-4D77-910B-E87C57DC3884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F9E49D-4764-421B-992F-3B8B1B3335A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E3A85E-8836-467D-B830-21129BCE3290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92C378E-92E8-405B-BA52-10F59955947E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137623-7844-43BC-82E2-9CF261FFB318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0BE5944-086D-4B29-8F3E-EB37BF1D3144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21265F-9776-46D1-B5DC-042A4224066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946D53-74B6-4F48-B6E9-B10E2B261B43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A6986-92FC-4D7B-A607-C2FE70F3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9D793-BBE7-4012-9711-3D1B3D486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DA51A-ABA0-4874-BBB4-C4971B2A15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7503A-CF7A-44EA-8E2A-F752C5A906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59CDC-28D5-4BF6-8BA9-469BDD7C5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3D6F1-4A6D-40DD-9A95-139060321A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9D6BB-1A5E-45C0-B13D-142D648C4F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F2678-A1A7-4E3F-836F-2D9A4733D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CB812-2E9A-4B27-B209-CFA48A7DE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AC434-422E-4769-828F-FDE661347F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34A8E-B2D5-4D49-A8F0-F08DBC27D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28622BC8-12E6-475E-967B-0A6340ABD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7" r:id="rId2"/>
    <p:sldLayoutId id="2147483843" r:id="rId3"/>
    <p:sldLayoutId id="2147483838" r:id="rId4"/>
    <p:sldLayoutId id="2147483839" r:id="rId5"/>
    <p:sldLayoutId id="2147483840" r:id="rId6"/>
    <p:sldLayoutId id="2147483844" r:id="rId7"/>
    <p:sldLayoutId id="2147483845" r:id="rId8"/>
    <p:sldLayoutId id="2147483846" r:id="rId9"/>
    <p:sldLayoutId id="2147483841" r:id="rId10"/>
    <p:sldLayoutId id="21474838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highered.mcgraw-hill.com/sites/0073383198/student_view0/chapter2/animation_quiz_-_dna_structure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youtube.com/watch?v=vQOdDGM5vS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hyperlink" Target="http://highered.mcgraw-hill.com/olc/dl/120076/bio21.sw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Discovering the Structure of DNA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Chargaff’s Rule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Erwin Chargaff discovered that in all organisms</a:t>
            </a:r>
          </a:p>
          <a:p>
            <a:pPr lvl="1" eaLnBrk="1" hangingPunct="1"/>
            <a:r>
              <a:rPr lang="en-US" smtClean="0"/>
              <a:t>The amount of adenine always equaled the amount of thymine</a:t>
            </a:r>
          </a:p>
          <a:p>
            <a:pPr lvl="2" eaLnBrk="1" hangingPunct="1"/>
            <a:r>
              <a:rPr lang="en-US" sz="3200" smtClean="0"/>
              <a:t>A = T</a:t>
            </a:r>
          </a:p>
          <a:p>
            <a:pPr lvl="1" eaLnBrk="1" hangingPunct="1"/>
            <a:r>
              <a:rPr lang="en-US" smtClean="0"/>
              <a:t>The amount of cytosine always equaled the amount of guanine</a:t>
            </a:r>
          </a:p>
          <a:p>
            <a:pPr lvl="2" eaLnBrk="1" hangingPunct="1"/>
            <a:r>
              <a:rPr lang="en-US" sz="3200" smtClean="0"/>
              <a:t>C = G</a:t>
            </a:r>
          </a:p>
        </p:txBody>
      </p:sp>
      <p:pic>
        <p:nvPicPr>
          <p:cNvPr id="16388" name="Picture 5" descr="http://www.photoshoptrail.com/tutorial/3d-jigsaw-puzzle-piece/3d-jigsaw-puzzle-pie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524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Rosalind Franklin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z="3200" smtClean="0"/>
              <a:t>Rosalind Franklin &amp; Maurice Wilkins took x-ray crystallography pictures of the DNA molecule.</a:t>
            </a:r>
          </a:p>
          <a:p>
            <a:pPr eaLnBrk="1" hangingPunct="1"/>
            <a:r>
              <a:rPr lang="en-US" sz="3200" smtClean="0"/>
              <a:t>The picture indicated a spiral structure.</a:t>
            </a:r>
          </a:p>
          <a:p>
            <a:pPr eaLnBrk="1" hangingPunct="1"/>
            <a:endParaRPr lang="en-US" smtClean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7174" name="Picture 6" descr="krbbj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1371600"/>
            <a:ext cx="2179638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dn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3276600"/>
            <a:ext cx="26670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5" descr="http://www.photoshoptrail.com/tutorial/3d-jigsaw-puzzle-piece/3d-jigsaw-puzzle-piec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1524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Watson &amp; Crick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Using their own research and data from others, James Watson and Francis Crick finally figured out how to put the pieces together.</a:t>
            </a:r>
          </a:p>
          <a:p>
            <a:pPr eaLnBrk="1" hangingPunct="1"/>
            <a:r>
              <a:rPr lang="en-US" smtClean="0"/>
              <a:t>Their model is the famous </a:t>
            </a:r>
            <a:r>
              <a:rPr lang="en-US" smtClean="0">
                <a:solidFill>
                  <a:srgbClr val="FF0000"/>
                </a:solidFill>
              </a:rPr>
              <a:t>double helix</a:t>
            </a:r>
            <a:r>
              <a:rPr lang="en-US" smtClean="0"/>
              <a:t>.</a:t>
            </a:r>
          </a:p>
        </p:txBody>
      </p:sp>
      <p:pic>
        <p:nvPicPr>
          <p:cNvPr id="10242" name="Picture 2" descr="http://teachers.sduhsd.net/lolson/images/watson_cric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411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5" descr="http://www.photoshoptrail.com/tutorial/3d-jigsaw-puzzle-piece/3d-jigsaw-puzzle-piec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152400"/>
            <a:ext cx="1295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Watson &amp; Crick’s Model of DNA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9459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Shaped like a double helix (spiral staircase)</a:t>
            </a:r>
          </a:p>
          <a:p>
            <a:pPr eaLnBrk="1" hangingPunct="1"/>
            <a:r>
              <a:rPr lang="en-US" smtClean="0"/>
              <a:t>Base-pairing rules (from Chargaff) that adenine always bonds to thymine and cytosine always bonds to guanine</a:t>
            </a:r>
          </a:p>
          <a:p>
            <a:pPr eaLnBrk="1" hangingPunct="1"/>
            <a:r>
              <a:rPr lang="en-US" smtClean="0"/>
              <a:t>Anti-parallel construction</a:t>
            </a:r>
          </a:p>
        </p:txBody>
      </p:sp>
      <p:sp>
        <p:nvSpPr>
          <p:cNvPr id="19460" name="Content Placeholder 6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624387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61" name="Picture 6" descr="http://www.le.ac.uk/ge/genie/vgec/images/doublehelix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676400"/>
            <a:ext cx="396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Base-pairing Rule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nitrogenous bases that always bond to one another (adenine with thymine and cytosine with guanine) are referred to as </a:t>
            </a:r>
            <a:r>
              <a:rPr lang="en-US" b="1" u="sng" smtClean="0">
                <a:solidFill>
                  <a:schemeClr val="folHlink"/>
                </a:solidFill>
              </a:rPr>
              <a:t>complementary base pairs</a:t>
            </a:r>
          </a:p>
          <a:p>
            <a:pPr eaLnBrk="1" hangingPunct="1"/>
            <a:r>
              <a:rPr lang="en-US" smtClean="0"/>
              <a:t>Nitrogenous bases are held together by hydrogen bonds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Antiparallel Construction</a:t>
            </a:r>
            <a:endParaRPr lang="en-US" dirty="0"/>
          </a:p>
        </p:txBody>
      </p:sp>
      <p:pic>
        <p:nvPicPr>
          <p:cNvPr id="215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676400" y="1600200"/>
            <a:ext cx="5791200" cy="48339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Antiparallel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Construction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/>
          <a:lstStyle/>
          <a:p>
            <a:pPr eaLnBrk="1" hangingPunct="1"/>
            <a:r>
              <a:rPr lang="en-US" smtClean="0"/>
              <a:t>Antiparallel construction means that one side of the DNA molecule appears to be upside-down when compared to the other side of the strand.</a:t>
            </a:r>
          </a:p>
        </p:txBody>
      </p:sp>
      <p:pic>
        <p:nvPicPr>
          <p:cNvPr id="6" name="Content Placeholder 6" descr="http://www.synapses.co.uk/genetics/dnastrn.gif"/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905000"/>
            <a:ext cx="4038600" cy="4343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250950"/>
          </a:xfrm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smtClean="0"/>
              <a:t>DNA Direction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end of each side of the DNA molecule that has the “free” phosphate is labeled 5’ and the other end is labeled 3’.</a:t>
            </a:r>
          </a:p>
          <a:p>
            <a:pPr eaLnBrk="1" hangingPunct="1"/>
            <a:r>
              <a:rPr lang="en-US" dirty="0" smtClean="0"/>
              <a:t>These designations are based on the carbon atom within the ring to which the phosphate is bonded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DNA can only be constructed in a 5’ to 3</a:t>
            </a:r>
            <a:r>
              <a:rPr lang="en-US" smtClean="0"/>
              <a:t>’ direction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DNA or Proteins?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Scientists knew that all cells contain nucleic acids (DNA and/or RNA) and proteins</a:t>
            </a:r>
          </a:p>
          <a:p>
            <a:r>
              <a:rPr lang="en-US" smtClean="0"/>
              <a:t>The question was which one passes on hereditary information?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Griffith Experiment</a:t>
            </a:r>
            <a:endParaRPr lang="en-US" dirty="0"/>
          </a:p>
        </p:txBody>
      </p:sp>
      <p:pic>
        <p:nvPicPr>
          <p:cNvPr id="10243" name="Picture 2" descr="C:\Documents and Settings\STEINMILLERD\Local Settings\Temporary Internet Files\Content.IE5\SL2JG5QJ\MP900446582[1].jpg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43200" y="1676400"/>
            <a:ext cx="3582988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Hershey-Chase Experiment</a:t>
            </a:r>
            <a:endParaRPr lang="en-US" dirty="0"/>
          </a:p>
        </p:txBody>
      </p:sp>
      <p:pic>
        <p:nvPicPr>
          <p:cNvPr id="11267" name="Picture 2" descr="C:\Documents and Settings\STEINMILLERD\Local Settings\Temporary Internet Files\Content.IE5\J0T6U699\MC900280749[1].wmf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438400" y="2057400"/>
            <a:ext cx="4648200" cy="435215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Reviewing Organic Compounds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Carbohydrates are made of </a:t>
            </a:r>
          </a:p>
          <a:p>
            <a:pPr eaLnBrk="1" hangingPunct="1"/>
            <a:r>
              <a:rPr lang="en-US" dirty="0" err="1" smtClean="0"/>
              <a:t>monosaccharides</a:t>
            </a:r>
            <a:r>
              <a:rPr lang="en-US" dirty="0" smtClean="0"/>
              <a:t>. </a:t>
            </a:r>
          </a:p>
          <a:p>
            <a:pPr eaLnBrk="1" hangingPunct="1"/>
            <a:r>
              <a:rPr lang="en-US" dirty="0" smtClean="0"/>
              <a:t>Lipids are made of</a:t>
            </a:r>
          </a:p>
          <a:p>
            <a:pPr eaLnBrk="1" hangingPunct="1"/>
            <a:r>
              <a:rPr lang="en-US" dirty="0" smtClean="0"/>
              <a:t>fatty acids and glycerol</a:t>
            </a:r>
          </a:p>
          <a:p>
            <a:pPr eaLnBrk="1" hangingPunct="1"/>
            <a:r>
              <a:rPr lang="en-US" dirty="0" smtClean="0"/>
              <a:t>Proteins are made of</a:t>
            </a:r>
          </a:p>
          <a:p>
            <a:pPr eaLnBrk="1" hangingPunct="1"/>
            <a:r>
              <a:rPr lang="en-US" dirty="0" smtClean="0"/>
              <a:t>amino acids</a:t>
            </a:r>
          </a:p>
          <a:p>
            <a:pPr eaLnBrk="1" hangingPunct="1"/>
            <a:r>
              <a:rPr lang="en-US" dirty="0" smtClean="0"/>
              <a:t>Nucleic acids are made of </a:t>
            </a:r>
          </a:p>
          <a:p>
            <a:pPr eaLnBrk="1" hangingPunct="1"/>
            <a:r>
              <a:rPr lang="en-US" dirty="0" smtClean="0"/>
              <a:t>nucleotides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Nucleotides are made of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1 phosphate group</a:t>
            </a:r>
          </a:p>
          <a:p>
            <a:pPr eaLnBrk="1" hangingPunct="1"/>
            <a:r>
              <a:rPr lang="en-US" sz="3600" dirty="0" smtClean="0"/>
              <a:t>1 five-carbon sugar molecule</a:t>
            </a:r>
          </a:p>
          <a:p>
            <a:pPr eaLnBrk="1" hangingPunct="1"/>
            <a:r>
              <a:rPr lang="en-US" sz="3600" dirty="0" smtClean="0"/>
              <a:t>1 of four nitrogenous bases</a:t>
            </a:r>
          </a:p>
          <a:p>
            <a:pPr lvl="1" eaLnBrk="1" hangingPunct="1"/>
            <a:r>
              <a:rPr lang="en-US" sz="3200" dirty="0" smtClean="0">
                <a:solidFill>
                  <a:srgbClr val="00B050"/>
                </a:solidFill>
              </a:rPr>
              <a:t>Adenine (A)</a:t>
            </a:r>
          </a:p>
          <a:p>
            <a:pPr lvl="1" eaLnBrk="1" hangingPunct="1"/>
            <a:r>
              <a:rPr lang="en-US" sz="3200" dirty="0" smtClean="0">
                <a:solidFill>
                  <a:srgbClr val="0070C0"/>
                </a:solidFill>
              </a:rPr>
              <a:t>Guanine (G)</a:t>
            </a:r>
            <a:endParaRPr lang="en-US" sz="3200" dirty="0" smtClean="0">
              <a:solidFill>
                <a:srgbClr val="0070C0"/>
              </a:solidFill>
            </a:endParaRPr>
          </a:p>
          <a:p>
            <a:pPr lvl="1" eaLnBrk="1" hangingPunct="1"/>
            <a:r>
              <a:rPr lang="en-US" sz="3200" dirty="0" smtClean="0"/>
              <a:t>Cytosine (C)</a:t>
            </a:r>
          </a:p>
          <a:p>
            <a:pPr lvl="1" eaLnBrk="1" hangingPunct="1"/>
            <a:r>
              <a:rPr lang="en-US" sz="3200" dirty="0" smtClean="0">
                <a:solidFill>
                  <a:srgbClr val="FF0000"/>
                </a:solidFill>
              </a:rPr>
              <a:t>Thymine (T)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7" name="Regular Pentagon 6"/>
          <p:cNvSpPr/>
          <p:nvPr/>
        </p:nvSpPr>
        <p:spPr>
          <a:xfrm>
            <a:off x="6629400" y="2514600"/>
            <a:ext cx="457200" cy="381000"/>
          </a:xfrm>
          <a:prstGeom prst="pentag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5" descr="nucleoti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41775" y="3581400"/>
            <a:ext cx="41878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Structure of DNA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The five-carbon sugar in DNA is called </a:t>
            </a:r>
            <a:r>
              <a:rPr lang="en-US" sz="4400" b="1" dirty="0" smtClean="0">
                <a:solidFill>
                  <a:srgbClr val="FF0000"/>
                </a:solidFill>
              </a:rPr>
              <a:t>DEOXYRIBOSE</a:t>
            </a:r>
            <a:r>
              <a:rPr lang="en-US" sz="4400" dirty="0" smtClean="0"/>
              <a:t> sugar</a:t>
            </a:r>
          </a:p>
          <a:p>
            <a:r>
              <a:rPr lang="en-US" sz="4400" dirty="0" smtClean="0"/>
              <a:t>DNA is named after the name of the sugar it contains</a:t>
            </a:r>
          </a:p>
          <a:p>
            <a:r>
              <a:rPr lang="en-US" sz="4400" dirty="0" smtClean="0"/>
              <a:t>The five-carbon sugar in RNA is</a:t>
            </a:r>
            <a:r>
              <a:rPr lang="en-US" sz="4400" dirty="0" smtClean="0"/>
              <a:t> </a:t>
            </a:r>
            <a:r>
              <a:rPr lang="en-US" sz="4400" dirty="0" smtClean="0"/>
              <a:t>called </a:t>
            </a:r>
            <a:r>
              <a:rPr lang="en-US" sz="4400" b="1" dirty="0" smtClean="0">
                <a:solidFill>
                  <a:srgbClr val="7030A0"/>
                </a:solidFill>
              </a:rPr>
              <a:t>RIBOSE</a:t>
            </a:r>
            <a:r>
              <a:rPr lang="en-US" sz="4400" dirty="0" smtClean="0"/>
              <a:t> sugar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013192" cy="163677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Pyrimidines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have a single ring and </a:t>
            </a: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Purines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have a double ring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363" y="1828800"/>
            <a:ext cx="8021637" cy="685800"/>
          </a:xfrm>
        </p:spPr>
        <p:txBody>
          <a:bodyPr/>
          <a:lstStyle/>
          <a:p>
            <a:pPr eaLnBrk="1" hangingPunct="1"/>
            <a:r>
              <a:rPr lang="en-US" smtClean="0"/>
              <a:t>Which bases belong to each category?</a:t>
            </a:r>
          </a:p>
        </p:txBody>
      </p:sp>
      <p:pic>
        <p:nvPicPr>
          <p:cNvPr id="161794" name="Picture 2" descr="http://student.ccbcmd.edu/courses/bio141/lecguide/unit6/genetics/DNA/DNA/images/DNAbas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724150"/>
            <a:ext cx="48196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The Race for the Prize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Many scientists were working toward determining the structure of DNA.</a:t>
            </a:r>
          </a:p>
          <a:p>
            <a:pPr eaLnBrk="1" hangingPunct="1"/>
            <a:r>
              <a:rPr lang="en-US" smtClean="0"/>
              <a:t>A lot of people had part of the puzzle, but no one had the entire picture.</a:t>
            </a:r>
          </a:p>
        </p:txBody>
      </p:sp>
      <p:pic>
        <p:nvPicPr>
          <p:cNvPr id="15364" name="Picture 5" descr="http://school.discoveryeducation.com/clipart/images/puzzle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154547">
            <a:off x="5497513" y="3821113"/>
            <a:ext cx="3246437" cy="261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898</TotalTime>
  <Words>446</Words>
  <Application>Microsoft Office PowerPoint</Application>
  <PresentationFormat>On-screen Show (4:3)</PresentationFormat>
  <Paragraphs>68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Discovering the Structure of DNA</vt:lpstr>
      <vt:lpstr>DNA or Proteins?</vt:lpstr>
      <vt:lpstr>Griffith Experiment</vt:lpstr>
      <vt:lpstr>Hershey-Chase Experiment</vt:lpstr>
      <vt:lpstr>Reviewing Organic Compounds</vt:lpstr>
      <vt:lpstr>Nucleotides are made of</vt:lpstr>
      <vt:lpstr>The Structure of DNA</vt:lpstr>
      <vt:lpstr>Pyrimidines have a single ring and Purines have a double ring</vt:lpstr>
      <vt:lpstr>The Race for the Prize</vt:lpstr>
      <vt:lpstr>Chargaff’s Rule</vt:lpstr>
      <vt:lpstr>Rosalind Franklin</vt:lpstr>
      <vt:lpstr>Watson &amp; Crick</vt:lpstr>
      <vt:lpstr>Watson &amp; Crick’s Model of DNA</vt:lpstr>
      <vt:lpstr>Base-pairing Rule</vt:lpstr>
      <vt:lpstr>Antiparallel Construction</vt:lpstr>
      <vt:lpstr>Antiparallel Construction</vt:lpstr>
      <vt:lpstr>DNA Direction</vt:lpstr>
    </vt:vector>
  </TitlesOfParts>
  <Company>CMSD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the Structure of DNA</dc:title>
  <dc:creator>STEINMILLERD</dc:creator>
  <cp:lastModifiedBy>steinmillerd</cp:lastModifiedBy>
  <cp:revision>60</cp:revision>
  <dcterms:created xsi:type="dcterms:W3CDTF">2009-03-10T17:08:45Z</dcterms:created>
  <dcterms:modified xsi:type="dcterms:W3CDTF">2014-01-20T13:26:39Z</dcterms:modified>
</cp:coreProperties>
</file>