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5" r:id="rId3"/>
    <p:sldId id="257" r:id="rId4"/>
    <p:sldId id="269" r:id="rId5"/>
    <p:sldId id="258" r:id="rId6"/>
    <p:sldId id="259" r:id="rId7"/>
    <p:sldId id="260" r:id="rId8"/>
    <p:sldId id="267" r:id="rId9"/>
    <p:sldId id="262" r:id="rId10"/>
    <p:sldId id="261" r:id="rId11"/>
    <p:sldId id="266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DB7D5-43B7-4A73-AA92-15DA71AC2012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2B0741-7AEE-4B99-A485-A5C753C37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B0741-7AEE-4B99-A485-A5C753C3739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B0741-7AEE-4B99-A485-A5C753C3739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B0741-7AEE-4B99-A485-A5C753C3739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B0741-7AEE-4B99-A485-A5C753C3739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B0741-7AEE-4B99-A485-A5C753C3739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B0741-7AEE-4B99-A485-A5C753C3739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B0741-7AEE-4B99-A485-A5C753C3739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B0741-7AEE-4B99-A485-A5C753C3739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B0741-7AEE-4B99-A485-A5C753C3739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B0741-7AEE-4B99-A485-A5C753C3739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B0741-7AEE-4B99-A485-A5C753C3739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B0741-7AEE-4B99-A485-A5C753C3739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B0741-7AEE-4B99-A485-A5C753C3739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4967C4C-F737-46F2-A230-28FF3E5F549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47AC7E-E2E5-4F81-99E2-400A87E4C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967C4C-F737-46F2-A230-28FF3E5F549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7AC7E-E2E5-4F81-99E2-400A87E4C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967C4C-F737-46F2-A230-28FF3E5F549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7AC7E-E2E5-4F81-99E2-400A87E4C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967C4C-F737-46F2-A230-28FF3E5F549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7AC7E-E2E5-4F81-99E2-400A87E4C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967C4C-F737-46F2-A230-28FF3E5F549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7AC7E-E2E5-4F81-99E2-400A87E4C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967C4C-F737-46F2-A230-28FF3E5F549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7AC7E-E2E5-4F81-99E2-400A87E4C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967C4C-F737-46F2-A230-28FF3E5F549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7AC7E-E2E5-4F81-99E2-400A87E4C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967C4C-F737-46F2-A230-28FF3E5F549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7AC7E-E2E5-4F81-99E2-400A87E4C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967C4C-F737-46F2-A230-28FF3E5F549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7AC7E-E2E5-4F81-99E2-400A87E4C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4967C4C-F737-46F2-A230-28FF3E5F549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7AC7E-E2E5-4F81-99E2-400A87E4C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4967C4C-F737-46F2-A230-28FF3E5F549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47AC7E-E2E5-4F81-99E2-400A87E4C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4967C4C-F737-46F2-A230-28FF3E5F549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447AC7E-E2E5-4F81-99E2-400A87E4C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ia.com/pages/cmhonorsbio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Welcome to Honors Biology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Canon-McMillan High School</a:t>
            </a:r>
          </a:p>
          <a:p>
            <a:r>
              <a:rPr lang="en-US" dirty="0" smtClean="0"/>
              <a:t>Mrs. Deborah Steinmiller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Grades will be determined as follows: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KEEP A PLANNER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US" b="1" dirty="0" smtClean="0"/>
              <a:t>BUDGET YOUR TIME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Total points will be calculated for:</a:t>
            </a:r>
          </a:p>
          <a:p>
            <a:pPr lvl="1"/>
            <a:r>
              <a:rPr lang="en-US" sz="2800" dirty="0" smtClean="0"/>
              <a:t> tests and quizzes</a:t>
            </a:r>
          </a:p>
          <a:p>
            <a:pPr lvl="1"/>
            <a:r>
              <a:rPr lang="en-US" sz="2800" dirty="0" smtClean="0"/>
              <a:t> labs</a:t>
            </a:r>
            <a:r>
              <a:rPr lang="en-US" sz="2800" dirty="0"/>
              <a:t> </a:t>
            </a:r>
            <a:r>
              <a:rPr lang="en-US" sz="2800" dirty="0" smtClean="0"/>
              <a:t>and activities</a:t>
            </a:r>
          </a:p>
          <a:p>
            <a:pPr lvl="1"/>
            <a:r>
              <a:rPr lang="en-US" sz="2800" dirty="0" smtClean="0"/>
              <a:t> homework</a:t>
            </a:r>
          </a:p>
          <a:p>
            <a:pPr lvl="1"/>
            <a:r>
              <a:rPr lang="en-US" sz="2800" dirty="0" smtClean="0"/>
              <a:t> benchmarks/final </a:t>
            </a:r>
          </a:p>
          <a:p>
            <a:pPr lvl="1">
              <a:buNone/>
            </a:pPr>
            <a:r>
              <a:rPr lang="en-US" sz="2800" dirty="0" smtClean="0"/>
              <a:t>	 exam</a:t>
            </a:r>
          </a:p>
          <a:p>
            <a:pPr>
              <a:buNone/>
            </a:pPr>
            <a:r>
              <a:rPr lang="en-US" sz="3200" dirty="0" smtClean="0"/>
              <a:t>CM grading scale will be applied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Homework will be accepted </a:t>
            </a:r>
            <a:r>
              <a:rPr lang="en-US" b="1" u="sng" dirty="0" smtClean="0"/>
              <a:t>one</a:t>
            </a:r>
            <a:r>
              <a:rPr lang="en-US" b="1" dirty="0" smtClean="0"/>
              <a:t> </a:t>
            </a:r>
            <a:r>
              <a:rPr lang="en-US" b="1" u="sng" dirty="0" smtClean="0"/>
              <a:t>day</a:t>
            </a:r>
            <a:r>
              <a:rPr lang="en-US" b="1" dirty="0" smtClean="0"/>
              <a:t> </a:t>
            </a:r>
            <a:r>
              <a:rPr lang="en-US" dirty="0" smtClean="0"/>
              <a:t>late at 50% of its value.</a:t>
            </a:r>
          </a:p>
          <a:p>
            <a:r>
              <a:rPr lang="en-US" dirty="0" smtClean="0"/>
              <a:t>Major assignments turned in late lose</a:t>
            </a:r>
          </a:p>
          <a:p>
            <a:pPr>
              <a:buNone/>
            </a:pPr>
            <a:r>
              <a:rPr lang="en-US" dirty="0" smtClean="0"/>
              <a:t>   10% per day.</a:t>
            </a:r>
          </a:p>
          <a:p>
            <a:r>
              <a:rPr lang="en-US" dirty="0" smtClean="0"/>
              <a:t>Failure to complete major requirements will result in a grade of “</a:t>
            </a:r>
            <a:r>
              <a:rPr lang="en-US" b="1" dirty="0" smtClean="0"/>
              <a:t>incomplete</a:t>
            </a:r>
            <a:r>
              <a:rPr lang="en-US" dirty="0" smtClean="0"/>
              <a:t>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Be in your seat </a:t>
            </a:r>
            <a:r>
              <a:rPr lang="en-US" b="1" u="sng" dirty="0" smtClean="0"/>
              <a:t>when the bell rings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Check for handouts as you enter the room.</a:t>
            </a:r>
          </a:p>
          <a:p>
            <a:r>
              <a:rPr lang="en-US" b="1" dirty="0" smtClean="0"/>
              <a:t>Immediately write your “learning target” in your notes while attendance is taken.</a:t>
            </a:r>
          </a:p>
          <a:p>
            <a:r>
              <a:rPr lang="en-US" b="1" dirty="0" smtClean="0"/>
              <a:t>Do not ask to leave the room except for emergencies.</a:t>
            </a:r>
          </a:p>
          <a:p>
            <a:r>
              <a:rPr lang="en-US" b="1" dirty="0" smtClean="0"/>
              <a:t>Sharpen pencils, throw paper in the trash, etc. when others are not speaking.</a:t>
            </a:r>
          </a:p>
          <a:p>
            <a:r>
              <a:rPr lang="en-US" b="1" dirty="0" smtClean="0"/>
              <a:t>Check the “handout trays” when you return from an absence to learn what you missed.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online textbook</a:t>
            </a:r>
          </a:p>
          <a:p>
            <a:pPr lvl="1"/>
            <a:r>
              <a:rPr lang="en-US" dirty="0" smtClean="0"/>
              <a:t>Go to </a:t>
            </a:r>
            <a:r>
              <a:rPr lang="en-US" dirty="0" smtClean="0">
                <a:solidFill>
                  <a:srgbClr val="FF0000"/>
                </a:solidFill>
              </a:rPr>
              <a:t>my.hrw.com </a:t>
            </a:r>
            <a:r>
              <a:rPr lang="en-US" dirty="0" smtClean="0"/>
              <a:t>and follow the links </a:t>
            </a:r>
            <a:r>
              <a:rPr lang="en-US" dirty="0" smtClean="0"/>
              <a:t>to the online book</a:t>
            </a:r>
          </a:p>
          <a:p>
            <a:pPr lvl="1"/>
            <a:r>
              <a:rPr lang="en-US" dirty="0" smtClean="0"/>
              <a:t>The username is </a:t>
            </a:r>
            <a:r>
              <a:rPr lang="en-US" b="1" u="sng" dirty="0" smtClean="0"/>
              <a:t>hbiology4</a:t>
            </a:r>
          </a:p>
          <a:p>
            <a:pPr lvl="1"/>
            <a:r>
              <a:rPr lang="en-US" dirty="0" smtClean="0"/>
              <a:t>The password is </a:t>
            </a:r>
            <a:r>
              <a:rPr lang="en-US" b="1" u="sng" dirty="0" smtClean="0"/>
              <a:t>t7z5</a:t>
            </a:r>
          </a:p>
          <a:p>
            <a:r>
              <a:rPr lang="en-US" dirty="0" smtClean="0"/>
              <a:t>Our website is</a:t>
            </a:r>
          </a:p>
          <a:p>
            <a:pPr lvl="1"/>
            <a:r>
              <a:rPr lang="en-US" dirty="0" smtClean="0">
                <a:hlinkClick r:id="rId3"/>
              </a:rPr>
              <a:t>www.quia.com/pages/cmhonorsbio.html</a:t>
            </a:r>
            <a:endParaRPr lang="en-US" dirty="0" smtClean="0"/>
          </a:p>
          <a:p>
            <a:r>
              <a:rPr lang="en-US" dirty="0" smtClean="0"/>
              <a:t>Our wiki is</a:t>
            </a:r>
          </a:p>
          <a:p>
            <a:pPr lvl="1"/>
            <a:r>
              <a:rPr lang="en-US" dirty="0" smtClean="0"/>
              <a:t>http://froggutsetc.wikispaces.com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 addition to your textbook, we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phone number is 724-745-1400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My email is steinmillerd@cmsd.k12.pa.us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enables us to understand how living things work and interact with each other and with the environment.</a:t>
            </a:r>
          </a:p>
          <a:p>
            <a:r>
              <a:rPr lang="en-US" dirty="0" smtClean="0"/>
              <a:t>It helps us to understand how to choose and maintain healthy lifestyles.</a:t>
            </a:r>
          </a:p>
          <a:p>
            <a:r>
              <a:rPr lang="en-US" dirty="0" smtClean="0"/>
              <a:t>It teaches us how to evaluate issues related to medicine and the body.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study biology?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sz="3200" dirty="0" smtClean="0"/>
              <a:t>We study the “Assessment Anchors and Eligible Content” that are established by the Pennsylvania Department of Education within the Standards Aligned System for the </a:t>
            </a:r>
            <a:r>
              <a:rPr lang="en-US" sz="3200" b="1" u="sng" dirty="0" smtClean="0">
                <a:solidFill>
                  <a:srgbClr val="FF0000"/>
                </a:solidFill>
              </a:rPr>
              <a:t>Keystone Exam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Major topics studied include characteristics of life, cells, DNA, biochemistry, genetics, evolution and ecology.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Study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present, Pennsylvania Department of Education has decided that every student who is taking his or her first biology class must take the Keystone Exam in May.</a:t>
            </a:r>
          </a:p>
          <a:p>
            <a:r>
              <a:rPr lang="en-US" dirty="0" smtClean="0"/>
              <a:t>This is a comprehensive exam that will test your knowledge of biology and the scientific process.</a:t>
            </a:r>
          </a:p>
          <a:p>
            <a:r>
              <a:rPr lang="en-US" dirty="0" smtClean="0"/>
              <a:t>Everything you are taught this year is eligible for questioning on the test.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Biology Keystone Exam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To perform science investigations;</a:t>
            </a:r>
          </a:p>
          <a:p>
            <a:r>
              <a:rPr lang="en-US" sz="4000" dirty="0" smtClean="0"/>
              <a:t>To write proper scientific papers and reports;</a:t>
            </a:r>
          </a:p>
          <a:p>
            <a:r>
              <a:rPr lang="en-US" sz="4000" dirty="0" smtClean="0"/>
              <a:t>To read and analyze scientific writing;</a:t>
            </a:r>
          </a:p>
          <a:p>
            <a:r>
              <a:rPr lang="en-US" sz="4000" dirty="0" smtClean="0"/>
              <a:t>To study.</a:t>
            </a: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will learn how: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Come to school daily. (MOST IMPORTANT!)</a:t>
            </a:r>
          </a:p>
          <a:p>
            <a:r>
              <a:rPr lang="en-US" dirty="0" smtClean="0"/>
              <a:t>Keep up with readings and assignments.</a:t>
            </a:r>
          </a:p>
          <a:p>
            <a:r>
              <a:rPr lang="en-US" dirty="0" smtClean="0"/>
              <a:t>Review your notes daily. (15 minutes is usually enough.)</a:t>
            </a:r>
          </a:p>
          <a:p>
            <a:r>
              <a:rPr lang="en-US" dirty="0" smtClean="0"/>
              <a:t>Pay attention.</a:t>
            </a:r>
          </a:p>
          <a:p>
            <a:r>
              <a:rPr lang="en-US" dirty="0" smtClean="0"/>
              <a:t>Participate.</a:t>
            </a:r>
          </a:p>
          <a:p>
            <a:r>
              <a:rPr lang="en-US" b="1" dirty="0" smtClean="0"/>
              <a:t>Ask questions!</a:t>
            </a:r>
          </a:p>
          <a:p>
            <a:r>
              <a:rPr lang="en-US" dirty="0" smtClean="0"/>
              <a:t>Use the restroom between, not during, class.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successful: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 for Learning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 dirty="0" smtClean="0"/>
              <a:t>WHERE’S MY STUFF?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b="1" dirty="0" smtClean="0"/>
              <a:t>ORGANIZATION COUNTS!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Bring a three-ring </a:t>
            </a:r>
            <a:r>
              <a:rPr lang="en-US" u="sng" dirty="0" smtClean="0"/>
              <a:t>binder with dividers.</a:t>
            </a:r>
          </a:p>
          <a:p>
            <a:pPr lvl="1"/>
            <a:r>
              <a:rPr lang="en-US" sz="2200" dirty="0" smtClean="0"/>
              <a:t>I will supply notebook paper.</a:t>
            </a:r>
          </a:p>
          <a:p>
            <a:pPr lvl="1"/>
            <a:r>
              <a:rPr lang="en-US" sz="2200" dirty="0" smtClean="0"/>
              <a:t>You need a place to keep all your biology notes in one place.</a:t>
            </a:r>
          </a:p>
          <a:p>
            <a:pPr lvl="1"/>
            <a:r>
              <a:rPr lang="en-US" sz="2200" dirty="0" smtClean="0"/>
              <a:t>Spiral notebooks do not allow for necessary organization of materials and are </a:t>
            </a:r>
            <a:r>
              <a:rPr lang="en-US" sz="2200" u="sng" dirty="0" smtClean="0"/>
              <a:t>not acceptable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</a:t>
            </a:r>
            <a:r>
              <a:rPr lang="en-US" u="sng" dirty="0" smtClean="0"/>
              <a:t>pencil</a:t>
            </a:r>
            <a:r>
              <a:rPr lang="en-US" dirty="0" smtClean="0"/>
              <a:t> is needed for all lab drawings.</a:t>
            </a:r>
          </a:p>
          <a:p>
            <a:r>
              <a:rPr lang="en-US" u="sng" dirty="0" smtClean="0"/>
              <a:t>Pens</a:t>
            </a:r>
            <a:r>
              <a:rPr lang="en-US" dirty="0" smtClean="0"/>
              <a:t> that write in </a:t>
            </a:r>
            <a:r>
              <a:rPr lang="en-US" dirty="0" smtClean="0">
                <a:solidFill>
                  <a:srgbClr val="0070C0"/>
                </a:solidFill>
              </a:rPr>
              <a:t>blue</a:t>
            </a:r>
            <a:r>
              <a:rPr lang="en-US" dirty="0" smtClean="0"/>
              <a:t> or black ink may be used for other work.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PAPERS WILL NOT BE GRADED IF THEY ARE PREPARED IN AN UNACCEPTABLE FORMAT. </a:t>
            </a:r>
            <a:r>
              <a:rPr lang="en-US" dirty="0" smtClean="0"/>
              <a:t>(e.g. </a:t>
            </a:r>
            <a:r>
              <a:rPr lang="en-US" dirty="0" smtClean="0">
                <a:solidFill>
                  <a:srgbClr val="7030A0"/>
                </a:solidFill>
              </a:rPr>
              <a:t>purple</a:t>
            </a:r>
            <a:r>
              <a:rPr lang="en-US" dirty="0" smtClean="0"/>
              <a:t> ink; notebook paper with ragged edges)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scientific process is what separates sciences from other types of study.</a:t>
            </a:r>
          </a:p>
          <a:p>
            <a:r>
              <a:rPr lang="en-US" dirty="0" smtClean="0"/>
              <a:t>Laboratory work must be done frequently and correctly in order to be successful.</a:t>
            </a:r>
          </a:p>
          <a:p>
            <a:r>
              <a:rPr lang="en-US" dirty="0" smtClean="0"/>
              <a:t>Lab reports will be a significant part of your grade.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0" y="5410200"/>
            <a:ext cx="4040188" cy="7620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4294967295"/>
          </p:nvPr>
        </p:nvSpPr>
        <p:spPr>
          <a:xfrm>
            <a:off x="5102225" y="5410200"/>
            <a:ext cx="4041775" cy="762000"/>
          </a:xfrm>
        </p:spPr>
        <p:txBody>
          <a:bodyPr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Homework assignments are necessary for preparation or review.</a:t>
            </a:r>
          </a:p>
          <a:p>
            <a:r>
              <a:rPr lang="en-US" dirty="0" smtClean="0"/>
              <a:t>Homework is never assigned as “busy work” and is to be taken seriously and completed thoughtfully</a:t>
            </a:r>
          </a:p>
          <a:p>
            <a:r>
              <a:rPr lang="en-US" dirty="0" smtClean="0"/>
              <a:t>Most nights, homework consists of </a:t>
            </a:r>
            <a:r>
              <a:rPr lang="en-US" b="1" i="1" dirty="0" smtClean="0"/>
              <a:t>LEARNING</a:t>
            </a:r>
            <a:r>
              <a:rPr lang="en-US" dirty="0" smtClean="0"/>
              <a:t> what we talked about in class during the day.</a:t>
            </a:r>
          </a:p>
          <a:p>
            <a:r>
              <a:rPr lang="en-US" dirty="0" smtClean="0"/>
              <a:t>Open notes quizzes are often used to assess homework completion.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161</TotalTime>
  <Words>667</Words>
  <Application>Microsoft Office PowerPoint</Application>
  <PresentationFormat>On-screen Show (4:3)</PresentationFormat>
  <Paragraphs>93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Welcome to Honors Biology</vt:lpstr>
      <vt:lpstr>Why study biology?</vt:lpstr>
      <vt:lpstr>What We Study</vt:lpstr>
      <vt:lpstr>The Biology Keystone Exam</vt:lpstr>
      <vt:lpstr>We will learn how:</vt:lpstr>
      <vt:lpstr>To be successful:</vt:lpstr>
      <vt:lpstr>Materials for Learning</vt:lpstr>
      <vt:lpstr>Labs</vt:lpstr>
      <vt:lpstr>Homework</vt:lpstr>
      <vt:lpstr>Grades will be determined as follows:</vt:lpstr>
      <vt:lpstr>Procedures</vt:lpstr>
      <vt:lpstr>In addition to your textbook, we use</vt:lpstr>
      <vt:lpstr>Contact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Honors Biology</dc:title>
  <dc:creator>Deb</dc:creator>
  <cp:lastModifiedBy>steinmillerd</cp:lastModifiedBy>
  <cp:revision>35</cp:revision>
  <dcterms:created xsi:type="dcterms:W3CDTF">2009-08-18T22:24:00Z</dcterms:created>
  <dcterms:modified xsi:type="dcterms:W3CDTF">2013-08-27T13:29:20Z</dcterms:modified>
</cp:coreProperties>
</file>